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2"/>
  </p:handoutMasterIdLst>
  <p:sldIdLst>
    <p:sldId id="256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39" d="100"/>
          <a:sy n="139" d="100"/>
        </p:scale>
        <p:origin x="498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D35B347-210E-D34C-9035-40FF6664A6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3257FFC-1260-214E-BE27-C5D766D3D6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07D8D-2F1B-3146-B533-E539AE0B4A6C}" type="datetimeFigureOut">
              <a:rPr lang="nl-NL" smtClean="0"/>
              <a:t>15-7-2020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636B99D-5F65-2242-8D89-C7D420872D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C9FD6FA-EB16-954E-B3E3-07AEE876A5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623DD-2DB5-5846-92AF-0529443568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251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</a:t>
            </a:r>
            <a:br>
              <a:rPr lang="nl-NL" dirty="0"/>
            </a:br>
            <a:r>
              <a:rPr lang="nl-NL" dirty="0"/>
              <a:t>VAN DEZE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77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idings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SCHEIDINGS-</a:t>
            </a:r>
            <a:br>
              <a:rPr lang="nl-NL" dirty="0"/>
            </a:br>
            <a:r>
              <a:rPr lang="nl-NL" dirty="0"/>
              <a:t>SLIDE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36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idings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SCHEIDINGS-</a:t>
            </a:r>
            <a:br>
              <a:rPr lang="nl-NL" dirty="0"/>
            </a:br>
            <a:r>
              <a:rPr lang="nl-NL" dirty="0"/>
              <a:t>SLIDE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67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oudsopgav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lvl="0"/>
            <a:r>
              <a:rPr lang="nl-NL" dirty="0"/>
              <a:t>Klikken om een hoofdstuk toe te voegen</a:t>
            </a:r>
          </a:p>
          <a:p>
            <a:pPr lvl="0"/>
            <a:endParaRPr lang="nl-NL" dirty="0"/>
          </a:p>
          <a:p>
            <a:pPr lvl="0"/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0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65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192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pagin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BFD868-66F6-A64D-ADEC-BBE4EEE6B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24400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40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pagina 2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BFD868-66F6-A64D-ADEC-BBE4EEE6B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24400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7164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122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1816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799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63200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275850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_zond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</a:t>
            </a:r>
            <a:br>
              <a:rPr lang="nl-NL" dirty="0"/>
            </a:br>
            <a:r>
              <a:rPr lang="nl-NL" dirty="0"/>
              <a:t>VAN DEZE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926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_quote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66104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738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214139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37001583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96799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63200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1305503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-z.logo_quote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66295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738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214139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957999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2024400"/>
            <a:ext cx="7213375" cy="435133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Tx/>
              <a:buNone/>
              <a:tabLst/>
              <a:defRPr/>
            </a:lvl1pPr>
          </a:lstStyle>
          <a:p>
            <a:pPr lvl="0"/>
            <a:r>
              <a:rPr lang="nl-NL" dirty="0"/>
              <a:t>Klikken om een tekst toe te voegen</a:t>
            </a:r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6080A32B-699B-654D-86D4-99260E81948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533472" y="2097087"/>
            <a:ext cx="2952525" cy="295252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978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24400"/>
            <a:ext cx="7528965" cy="4351338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lvl="0"/>
            <a:r>
              <a:rPr lang="nl-NL" dirty="0"/>
              <a:t>Klikken om een hoofdstuk toe te voegen</a:t>
            </a:r>
          </a:p>
          <a:p>
            <a:pPr lvl="0"/>
            <a:endParaRPr lang="nl-NL" dirty="0"/>
          </a:p>
          <a:p>
            <a:pPr lvl="0"/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7A2361DE-0582-854E-A23F-68DE3F4F1F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153651" y="2097088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0" name="Tijdelijke aanduiding voor afbeelding 6">
            <a:extLst>
              <a:ext uri="{FF2B5EF4-FFF2-40B4-BE49-F238E27FC236}">
                <a16:creationId xmlns:a16="http://schemas.microsoft.com/office/drawing/2014/main" id="{C266A8C7-13DC-4848-B9DA-7A2A842A16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68612" y="2097088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1" name="Tijdelijke aanduiding voor afbeelding 6">
            <a:extLst>
              <a:ext uri="{FF2B5EF4-FFF2-40B4-BE49-F238E27FC236}">
                <a16:creationId xmlns:a16="http://schemas.microsoft.com/office/drawing/2014/main" id="{0D582A28-9316-4E4A-9D19-84226F06D44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153651" y="3568377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6">
            <a:extLst>
              <a:ext uri="{FF2B5EF4-FFF2-40B4-BE49-F238E27FC236}">
                <a16:creationId xmlns:a16="http://schemas.microsoft.com/office/drawing/2014/main" id="{994BC7C1-B4BF-D043-8893-BD696EC47D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68612" y="3568377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6">
            <a:extLst>
              <a:ext uri="{FF2B5EF4-FFF2-40B4-BE49-F238E27FC236}">
                <a16:creationId xmlns:a16="http://schemas.microsoft.com/office/drawing/2014/main" id="{3573C7DC-377C-9D47-BF0B-24AAAA78E39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153651" y="5046544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4" name="Tijdelijke aanduiding voor afbeelding 6">
            <a:extLst>
              <a:ext uri="{FF2B5EF4-FFF2-40B4-BE49-F238E27FC236}">
                <a16:creationId xmlns:a16="http://schemas.microsoft.com/office/drawing/2014/main" id="{A0FF0CC3-338B-8C4B-B8FF-CBA2E4E97DD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68612" y="5046544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1704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VISUAL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8784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VISUAL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</p:spTree>
    <p:extLst>
      <p:ext uri="{BB962C8B-B14F-4D97-AF65-F5344CB8AC3E}">
        <p14:creationId xmlns:p14="http://schemas.microsoft.com/office/powerpoint/2010/main" val="544985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VIDEO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</p:spTree>
    <p:extLst>
      <p:ext uri="{BB962C8B-B14F-4D97-AF65-F5344CB8AC3E}">
        <p14:creationId xmlns:p14="http://schemas.microsoft.com/office/powerpoint/2010/main" val="217351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4482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JeW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groen, vrouw, geparkeerd, teken&#10;&#10;Automatisch gegenereerde beschrijving">
            <a:extLst>
              <a:ext uri="{FF2B5EF4-FFF2-40B4-BE49-F238E27FC236}">
                <a16:creationId xmlns:a16="http://schemas.microsoft.com/office/drawing/2014/main" id="{9B4A1A0C-779F-1B46-AE73-3C4D0CEF7D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5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3AFC20ED-5008-1D47-BF9B-25F4CB9711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7339476" cy="669940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3488" y="757413"/>
            <a:ext cx="5945918" cy="3398644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WELKOM,</a:t>
            </a:r>
            <a:br>
              <a:rPr lang="nl-NL" dirty="0"/>
            </a:br>
            <a:r>
              <a:rPr lang="nl-NL" dirty="0"/>
              <a:t>LEUK DAT</a:t>
            </a:r>
            <a:br>
              <a:rPr lang="nl-NL" dirty="0"/>
            </a:br>
            <a:r>
              <a:rPr lang="nl-NL" dirty="0"/>
              <a:t>JE ER BENT</a:t>
            </a:r>
          </a:p>
        </p:txBody>
      </p:sp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61970" y="4911484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-sub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9990" y="2002111"/>
            <a:ext cx="6962573" cy="1563690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VAN DE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sp>
        <p:nvSpPr>
          <p:cNvPr id="11" name="Tijdelijke aanduiding voor tekst 2">
            <a:extLst>
              <a:ext uri="{FF2B5EF4-FFF2-40B4-BE49-F238E27FC236}">
                <a16:creationId xmlns:a16="http://schemas.microsoft.com/office/drawing/2014/main" id="{D3E29734-3030-D942-92BF-CB24B0AC9A1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9989" y="3616976"/>
            <a:ext cx="6962573" cy="12047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SUBTITEL VAN</a:t>
            </a:r>
            <a:br>
              <a:rPr lang="nl-NL" dirty="0"/>
            </a:br>
            <a:r>
              <a:rPr lang="nl-NL" dirty="0"/>
              <a:t>DEZE PRESENTATIE</a:t>
            </a:r>
          </a:p>
        </p:txBody>
      </p:sp>
      <p:pic>
        <p:nvPicPr>
          <p:cNvPr id="6" name="Afbeelding 5" descr="Afbeelding met klok&#10;&#10;Automatisch gegenereerde beschrijving">
            <a:extLst>
              <a:ext uri="{FF2B5EF4-FFF2-40B4-BE49-F238E27FC236}">
                <a16:creationId xmlns:a16="http://schemas.microsoft.com/office/drawing/2014/main" id="{55FAF3C3-0EE2-7844-B257-5F53C2A94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66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7E9F4B5-911D-3144-94A3-DCB2936B7E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79300" cy="593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3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+pay 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2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onder pay 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90DFAE2F-889D-9546-AC4F-DC130CEA3481}"/>
              </a:ext>
            </a:extLst>
          </p:cNvPr>
          <p:cNvSpPr/>
          <p:nvPr userDrawn="1"/>
        </p:nvSpPr>
        <p:spPr>
          <a:xfrm>
            <a:off x="4015110" y="4798881"/>
            <a:ext cx="4076986" cy="783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84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ar werk jij aan vanda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5C143C6F-6B89-8C45-BD36-02C2BE3EE4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44800" y="3098800"/>
            <a:ext cx="65024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1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2AF28E80-CC98-FE47-B95F-660C39BAA4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9990" y="2002111"/>
            <a:ext cx="6962573" cy="1563690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VAN DE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</p:spTree>
    <p:extLst>
      <p:ext uri="{BB962C8B-B14F-4D97-AF65-F5344CB8AC3E}">
        <p14:creationId xmlns:p14="http://schemas.microsoft.com/office/powerpoint/2010/main" val="147210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F37B3DF-2D85-BB4E-B19A-583FD4DBD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B5C7E4-9719-8345-9C3F-B76F740F9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2D045-C8AC-414A-9485-435F3D53BEF7}" type="datetimeFigureOut">
              <a:rPr lang="nl-NL" smtClean="0"/>
              <a:t>15-7-2020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EF3651-B5E4-244D-A832-35C14C2E5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15368D-A9FA-5142-AFAB-8A3D081BF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3ABF-3139-6446-AC9D-47F190E639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8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60" r:id="rId3"/>
    <p:sldLayoutId id="2147483662" r:id="rId4"/>
    <p:sldLayoutId id="2147483675" r:id="rId5"/>
    <p:sldLayoutId id="2147483676" r:id="rId6"/>
    <p:sldLayoutId id="2147483684" r:id="rId7"/>
    <p:sldLayoutId id="2147483663" r:id="rId8"/>
    <p:sldLayoutId id="2147483678" r:id="rId9"/>
    <p:sldLayoutId id="2147483685" r:id="rId10"/>
    <p:sldLayoutId id="2147483686" r:id="rId11"/>
    <p:sldLayoutId id="2147483677" r:id="rId12"/>
    <p:sldLayoutId id="2147483650" r:id="rId13"/>
    <p:sldLayoutId id="2147483668" r:id="rId14"/>
    <p:sldLayoutId id="2147483652" r:id="rId15"/>
    <p:sldLayoutId id="2147483669" r:id="rId16"/>
    <p:sldLayoutId id="2147483664" r:id="rId17"/>
    <p:sldLayoutId id="2147483670" r:id="rId18"/>
    <p:sldLayoutId id="2147483665" r:id="rId19"/>
    <p:sldLayoutId id="2147483682" r:id="rId20"/>
    <p:sldLayoutId id="2147483671" r:id="rId21"/>
    <p:sldLayoutId id="2147483683" r:id="rId22"/>
    <p:sldLayoutId id="2147483680" r:id="rId23"/>
    <p:sldLayoutId id="2147483679" r:id="rId24"/>
    <p:sldLayoutId id="2147483666" r:id="rId25"/>
    <p:sldLayoutId id="2147483672" r:id="rId26"/>
    <p:sldLayoutId id="2147483673" r:id="rId27"/>
    <p:sldLayoutId id="2147483661" r:id="rId28"/>
    <p:sldLayoutId id="2147483674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 userDrawn="1">
          <p15:clr>
            <a:srgbClr val="F26B43"/>
          </p15:clr>
        </p15:guide>
        <p15:guide id="2" pos="597" userDrawn="1">
          <p15:clr>
            <a:srgbClr val="F26B43"/>
          </p15:clr>
        </p15:guide>
        <p15:guide id="3" orient="horz" pos="1321" userDrawn="1">
          <p15:clr>
            <a:srgbClr val="F26B43"/>
          </p15:clr>
        </p15:guide>
        <p15:guide id="4" orient="horz" pos="40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A49AF-10CC-8B42-977D-69584379DE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Mediawijsheid 2.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498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13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Terugkoppeling </a:t>
            </a:r>
            <a:br>
              <a:rPr lang="nl-NL" dirty="0" smtClean="0"/>
            </a:br>
            <a:r>
              <a:rPr lang="nl-NL" dirty="0" smtClean="0"/>
              <a:t>informatievaardigheden 2.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</a:t>
            </a:r>
            <a:r>
              <a:rPr lang="nl-NL" dirty="0"/>
              <a:t>de les informatievaardigheden 1 heb je het volgende onderzocht: </a:t>
            </a:r>
          </a:p>
          <a:p>
            <a:r>
              <a:rPr lang="nl-NL" i="1" dirty="0"/>
              <a:t>Welke digitale waarden en normen gelden er in jouw </a:t>
            </a:r>
            <a:r>
              <a:rPr lang="nl-NL" i="1" dirty="0" err="1"/>
              <a:t>beroepsveld</a:t>
            </a:r>
            <a:r>
              <a:rPr lang="nl-NL" i="1" dirty="0"/>
              <a:t>?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lvl="0"/>
            <a:r>
              <a:rPr lang="nl-NL" dirty="0"/>
              <a:t>Geef een korte weergave van je uitkomsten en wat je hebt gezien van je klasgenoten in de klas. </a:t>
            </a:r>
          </a:p>
          <a:p>
            <a:pPr lvl="0"/>
            <a:r>
              <a:rPr lang="nl-NL" dirty="0"/>
              <a:t>Wat viel je op?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607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Mediawijsheid als professional.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steeds meer werkzaamheden in  jullie toekomstige beroep worden mediatoepassingen gebruikt. Voor de begeleiding van cliënten/patiënten/leerlingen/kinderen. </a:t>
            </a:r>
            <a:endParaRPr lang="nl-NL" dirty="0" smtClean="0"/>
          </a:p>
          <a:p>
            <a:r>
              <a:rPr lang="nl-NL" dirty="0" smtClean="0"/>
              <a:t>Maar </a:t>
            </a:r>
            <a:r>
              <a:rPr lang="nl-NL" dirty="0"/>
              <a:t>ook om effectief samen te werken met collega's. Jullie zullen in de toekomst ook geconfronteerd worden met het media gebruik van </a:t>
            </a:r>
            <a:r>
              <a:rPr lang="nl-NL" dirty="0" smtClean="0"/>
              <a:t>kwetsbare cliënten/patiënten/leerlingen/kinderen</a:t>
            </a:r>
            <a:r>
              <a:rPr lang="nl-NL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7388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Klassengesprek.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welke toekomstige werkzaamheden denk je straks mediatoepassingen nodig te hebben? </a:t>
            </a:r>
          </a:p>
          <a:p>
            <a:r>
              <a:rPr lang="nl-NL" dirty="0" smtClean="0"/>
              <a:t>Welke Office app(s) kun je gebruiken om samen te werken met collega’s?</a:t>
            </a:r>
          </a:p>
          <a:p>
            <a:r>
              <a:rPr lang="nl-NL" dirty="0" smtClean="0"/>
              <a:t>Welke knelpunten zou je tegen kunnen komen bij de doelgroep op gebied van mediawijsheid? </a:t>
            </a:r>
          </a:p>
          <a:p>
            <a:r>
              <a:rPr lang="nl-NL" dirty="0" smtClean="0"/>
              <a:t>Welke knelpunten zou je tegen kunnen komen bij collega’s op gebeid van mediawijsheid.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9512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Voorlichtingsfolder.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een voorlichtingsfolder voor je toekomstige collega’s of je toekomstige doelgroep waarin je de mediawijsheid van je toekomstige collega’s of de doelgroep vergroot.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2189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Reflectievragen.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04356"/>
            <a:ext cx="10515600" cy="4771382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nl-NL" dirty="0"/>
              <a:t>Hoe mediawijs vind je jezelf? 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Waar kun jij je nog in ontwikkelen op het gebied van mediawijsheid? 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Wat heb je aan het onderdeel mediawijsheid voor je eigen opleiding? 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Waarom zijn mediawijsheid belangrijk voor je toekomstige beroep? Waar denk jij dat deze in terugkomen? 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Waarom is mediawijsheid belangrijk in het begeleiden van de doelgroep? Wat moet je nog ontwikkelen om je toekomstige doelgroep hierin te begeleiden?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93804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lnSpc>
            <a:spcPts val="3000"/>
          </a:lnSpc>
          <a:defRPr sz="2800" b="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Da Vinci WWJAV 2020.pptx" id="{37637FA6-B946-4B3A-B150-C3ABA2DB75F0}" vid="{B58BCFEB-D656-4C85-B399-4AB7F41951D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C760578005840911E88DC69251F7F" ma:contentTypeVersion="29" ma:contentTypeDescription="Create a new document." ma:contentTypeScope="" ma:versionID="ea01e587dd9daf06a557fe934ea54b00">
  <xsd:schema xmlns:xsd="http://www.w3.org/2001/XMLSchema" xmlns:xs="http://www.w3.org/2001/XMLSchema" xmlns:p="http://schemas.microsoft.com/office/2006/metadata/properties" xmlns:ns3="807586a3-8f92-4560-af85-4eae92acdb9b" xmlns:ns4="704bd100-04c3-4515-a977-c4a79d764dae" targetNamespace="http://schemas.microsoft.com/office/2006/metadata/properties" ma:root="true" ma:fieldsID="30982b83960e851ab38d16c007bd5d01" ns3:_="" ns4:_="">
    <xsd:import namespace="807586a3-8f92-4560-af85-4eae92acdb9b"/>
    <xsd:import namespace="704bd100-04c3-4515-a977-c4a79d764da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TeamsChannelId" minOccurs="0"/>
                <xsd:element ref="ns4:IsNotebookLocked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586a3-8f92-4560-af85-4eae92acdb9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4bd100-04c3-4515-a977-c4a79d764dae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704bd100-04c3-4515-a977-c4a79d764dae" xsi:nil="true"/>
    <Teachers xmlns="704bd100-04c3-4515-a977-c4a79d764dae">
      <UserInfo>
        <DisplayName/>
        <AccountId xsi:nil="true"/>
        <AccountType/>
      </UserInfo>
    </Teachers>
    <Invited_Teachers xmlns="704bd100-04c3-4515-a977-c4a79d764dae" xsi:nil="true"/>
    <TeamsChannelId xmlns="704bd100-04c3-4515-a977-c4a79d764dae" xsi:nil="true"/>
    <IsNotebookLocked xmlns="704bd100-04c3-4515-a977-c4a79d764dae" xsi:nil="true"/>
    <CultureName xmlns="704bd100-04c3-4515-a977-c4a79d764dae" xsi:nil="true"/>
    <Self_Registration_Enabled xmlns="704bd100-04c3-4515-a977-c4a79d764dae" xsi:nil="true"/>
    <Student_Groups xmlns="704bd100-04c3-4515-a977-c4a79d764dae">
      <UserInfo>
        <DisplayName/>
        <AccountId xsi:nil="true"/>
        <AccountType/>
      </UserInfo>
    </Student_Groups>
    <AppVersion xmlns="704bd100-04c3-4515-a977-c4a79d764dae" xsi:nil="true"/>
    <NotebookType xmlns="704bd100-04c3-4515-a977-c4a79d764dae" xsi:nil="true"/>
    <DefaultSectionNames xmlns="704bd100-04c3-4515-a977-c4a79d764dae" xsi:nil="true"/>
    <Has_Teacher_Only_SectionGroup xmlns="704bd100-04c3-4515-a977-c4a79d764dae" xsi:nil="true"/>
    <FolderType xmlns="704bd100-04c3-4515-a977-c4a79d764dae" xsi:nil="true"/>
    <Owner xmlns="704bd100-04c3-4515-a977-c4a79d764dae">
      <UserInfo>
        <DisplayName/>
        <AccountId xsi:nil="true"/>
        <AccountType/>
      </UserInfo>
    </Owner>
    <Students xmlns="704bd100-04c3-4515-a977-c4a79d764dae">
      <UserInfo>
        <DisplayName/>
        <AccountId xsi:nil="true"/>
        <AccountType/>
      </UserInfo>
    </Students>
    <Invited_Students xmlns="704bd100-04c3-4515-a977-c4a79d764dae" xsi:nil="true"/>
    <Is_Collaboration_Space_Locked xmlns="704bd100-04c3-4515-a977-c4a79d764dae" xsi:nil="true"/>
  </documentManagement>
</p:properties>
</file>

<file path=customXml/itemProps1.xml><?xml version="1.0" encoding="utf-8"?>
<ds:datastoreItem xmlns:ds="http://schemas.openxmlformats.org/officeDocument/2006/customXml" ds:itemID="{B22343A9-8698-4ABC-8156-DF259928F8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7586a3-8f92-4560-af85-4eae92acdb9b"/>
    <ds:schemaRef ds:uri="704bd100-04c3-4515-a977-c4a79d764d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173708-566F-4251-9A8C-05AFF6FBA0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88F034-B2A9-4B93-AC2B-5641D9A2CBCD}">
  <ds:schemaRefs>
    <ds:schemaRef ds:uri="704bd100-04c3-4515-a977-c4a79d764da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807586a3-8f92-4560-af85-4eae92acdb9b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Powerpoint_Da Vinci WWJAV 2020</Template>
  <TotalTime>58</TotalTime>
  <Words>259</Words>
  <Application>Microsoft Office PowerPoint</Application>
  <PresentationFormat>Breedbeeld</PresentationFormat>
  <Paragraphs>23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Cardenio Modern</vt:lpstr>
      <vt:lpstr>Kantoorthema</vt:lpstr>
      <vt:lpstr>Mediawijsheid 2. </vt:lpstr>
      <vt:lpstr>PowerPoint-presentatie</vt:lpstr>
      <vt:lpstr>Terugkoppeling  informatievaardigheden 2. </vt:lpstr>
      <vt:lpstr>Mediawijsheid als professional. </vt:lpstr>
      <vt:lpstr>Klassengesprek. </vt:lpstr>
      <vt:lpstr>Voorlichtingsfolder. </vt:lpstr>
      <vt:lpstr>Reflectievragen. 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Mediawijsheid 2.</dc:title>
  <dc:creator>Carla Dorgelo</dc:creator>
  <cp:lastModifiedBy>Carla Dorgelo</cp:lastModifiedBy>
  <cp:revision>6</cp:revision>
  <dcterms:created xsi:type="dcterms:W3CDTF">2020-07-15T12:31:29Z</dcterms:created>
  <dcterms:modified xsi:type="dcterms:W3CDTF">2020-07-15T13:29:48Z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0x010100752C760578005840911E88DC69251F7F</vt:lpwstr>
  </property>
</Properties>
</file>