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handoutMasterIdLst>
    <p:handoutMasterId r:id="rId14"/>
  </p:handoutMasterIdLst>
  <p:sldIdLst>
    <p:sldId id="256" r:id="rId5"/>
    <p:sldId id="260" r:id="rId6"/>
    <p:sldId id="262" r:id="rId7"/>
    <p:sldId id="263" r:id="rId8"/>
    <p:sldId id="268" r:id="rId9"/>
    <p:sldId id="269" r:id="rId10"/>
    <p:sldId id="267" r:id="rId11"/>
    <p:sldId id="261"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A7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0" autoAdjust="0"/>
    <p:restoredTop sz="49451" autoAdjust="0"/>
  </p:normalViewPr>
  <p:slideViewPr>
    <p:cSldViewPr snapToGrid="0" snapToObjects="1">
      <p:cViewPr varScale="1">
        <p:scale>
          <a:sx n="36" d="100"/>
          <a:sy n="36" d="100"/>
        </p:scale>
        <p:origin x="1974" y="48"/>
      </p:cViewPr>
      <p:guideLst/>
    </p:cSldViewPr>
  </p:slideViewPr>
  <p:notesTextViewPr>
    <p:cViewPr>
      <p:scale>
        <a:sx n="1" d="1"/>
        <a:sy n="1" d="1"/>
      </p:scale>
      <p:origin x="0" y="0"/>
    </p:cViewPr>
  </p:notesTextViewPr>
  <p:notesViewPr>
    <p:cSldViewPr snapToGrid="0" snapToObjects="1" showGuides="1">
      <p:cViewPr varScale="1">
        <p:scale>
          <a:sx n="139" d="100"/>
          <a:sy n="139" d="100"/>
        </p:scale>
        <p:origin x="498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4D35B347-210E-D34C-9035-40FF6664A66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03257FFC-1260-214E-BE27-C5D766D3D65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B07D8D-2F1B-3146-B533-E539AE0B4A6C}" type="datetimeFigureOut">
              <a:rPr lang="nl-NL" smtClean="0"/>
              <a:t>2-9-2020</a:t>
            </a:fld>
            <a:endParaRPr lang="nl-NL"/>
          </a:p>
        </p:txBody>
      </p:sp>
      <p:sp>
        <p:nvSpPr>
          <p:cNvPr id="4" name="Tijdelijke aanduiding voor voettekst 3">
            <a:extLst>
              <a:ext uri="{FF2B5EF4-FFF2-40B4-BE49-F238E27FC236}">
                <a16:creationId xmlns:a16="http://schemas.microsoft.com/office/drawing/2014/main" id="{A636B99D-5F65-2242-8D89-C7D420872D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2C9FD6FA-EB16-954E-B3E3-07AEE876A5C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9E623DD-2DB5-5846-92AF-05294435683B}" type="slidenum">
              <a:rPr lang="nl-NL" smtClean="0"/>
              <a:t>‹nr.›</a:t>
            </a:fld>
            <a:endParaRPr lang="nl-NL"/>
          </a:p>
        </p:txBody>
      </p:sp>
    </p:spTree>
    <p:extLst>
      <p:ext uri="{BB962C8B-B14F-4D97-AF65-F5344CB8AC3E}">
        <p14:creationId xmlns:p14="http://schemas.microsoft.com/office/powerpoint/2010/main" val="814251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BC5C0C-936E-4ED2-A47D-B2BD14419BCC}" type="datetimeFigureOut">
              <a:rPr lang="nl-NL" smtClean="0"/>
              <a:t>2-9-2020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64B6A3-B66E-4584-94F7-7B2B6EF717B5}" type="slidenum">
              <a:rPr lang="nl-NL" smtClean="0"/>
              <a:t>‹nr.›</a:t>
            </a:fld>
            <a:endParaRPr lang="nl-NL"/>
          </a:p>
        </p:txBody>
      </p:sp>
    </p:spTree>
    <p:extLst>
      <p:ext uri="{BB962C8B-B14F-4D97-AF65-F5344CB8AC3E}">
        <p14:creationId xmlns:p14="http://schemas.microsoft.com/office/powerpoint/2010/main" val="1132924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fontAlgn="base"/>
            <a:r>
              <a:rPr lang="nl-NL" sz="1200" b="1" kern="1200" dirty="0" smtClean="0">
                <a:solidFill>
                  <a:schemeClr val="tx1"/>
                </a:solidFill>
                <a:effectLst/>
                <a:latin typeface="+mn-lt"/>
                <a:ea typeface="+mn-ea"/>
                <a:cs typeface="+mn-cs"/>
              </a:rPr>
              <a:t>0-meting – stellingen m.b.t. mediawijsheid.</a:t>
            </a:r>
            <a:r>
              <a:rPr lang="nl-NL" sz="1200" kern="1200" dirty="0" smtClean="0">
                <a:solidFill>
                  <a:schemeClr val="tx1"/>
                </a:solidFill>
                <a:effectLst/>
                <a:latin typeface="+mn-lt"/>
                <a:ea typeface="+mn-ea"/>
                <a:cs typeface="+mn-cs"/>
              </a:rPr>
              <a:t> </a:t>
            </a:r>
          </a:p>
          <a:p>
            <a:pPr fontAlgn="base"/>
            <a:r>
              <a:rPr lang="nl-NL" sz="1200" kern="1200" dirty="0" smtClean="0">
                <a:solidFill>
                  <a:schemeClr val="tx1"/>
                </a:solidFill>
                <a:effectLst/>
                <a:latin typeface="+mn-lt"/>
                <a:ea typeface="+mn-ea"/>
                <a:cs typeface="+mn-cs"/>
              </a:rPr>
              <a:t>0- meting aan de hand van stellingen en het voeren van een discussie.  </a:t>
            </a:r>
          </a:p>
          <a:p>
            <a:pPr fontAlgn="base"/>
            <a:r>
              <a:rPr lang="nl-NL" sz="1200" kern="1200" dirty="0" smtClean="0">
                <a:solidFill>
                  <a:schemeClr val="tx1"/>
                </a:solidFill>
                <a:effectLst/>
                <a:latin typeface="+mn-lt"/>
                <a:ea typeface="+mn-ea"/>
                <a:cs typeface="+mn-cs"/>
              </a:rPr>
              <a:t>  Mogelijke stellingen discussie mediawijsheid: </a:t>
            </a:r>
          </a:p>
          <a:p>
            <a:pPr marL="228600" lvl="0" indent="-228600" fontAlgn="base">
              <a:buFont typeface="+mj-lt"/>
              <a:buAutoNum type="arabicPeriod"/>
            </a:pPr>
            <a:r>
              <a:rPr lang="nl-NL" sz="1200" kern="1200" dirty="0" smtClean="0">
                <a:solidFill>
                  <a:schemeClr val="tx1"/>
                </a:solidFill>
                <a:effectLst/>
                <a:latin typeface="+mn-lt"/>
                <a:ea typeface="+mn-ea"/>
                <a:cs typeface="+mn-cs"/>
              </a:rPr>
              <a:t>Ik </a:t>
            </a:r>
            <a:r>
              <a:rPr lang="nl-NL" sz="1200" kern="1200" dirty="0" smtClean="0">
                <a:solidFill>
                  <a:schemeClr val="tx1"/>
                </a:solidFill>
                <a:effectLst/>
                <a:latin typeface="+mn-lt"/>
                <a:ea typeface="+mn-ea"/>
                <a:cs typeface="+mn-cs"/>
              </a:rPr>
              <a:t>word </a:t>
            </a:r>
            <a:r>
              <a:rPr lang="nl-NL" sz="1200" kern="1200" dirty="0" smtClean="0">
                <a:solidFill>
                  <a:schemeClr val="tx1"/>
                </a:solidFill>
                <a:effectLst/>
                <a:latin typeface="+mn-lt"/>
                <a:ea typeface="+mn-ea"/>
                <a:cs typeface="+mn-cs"/>
              </a:rPr>
              <a:t>een betere vriend van </a:t>
            </a:r>
            <a:r>
              <a:rPr lang="nl-NL" sz="1200" kern="1200" dirty="0" err="1" smtClean="0">
                <a:solidFill>
                  <a:schemeClr val="tx1"/>
                </a:solidFill>
                <a:effectLst/>
                <a:latin typeface="+mn-lt"/>
                <a:ea typeface="+mn-ea"/>
                <a:cs typeface="+mn-cs"/>
              </a:rPr>
              <a:t>social</a:t>
            </a:r>
            <a:r>
              <a:rPr lang="nl-NL" sz="1200" kern="1200" dirty="0" smtClean="0">
                <a:solidFill>
                  <a:schemeClr val="tx1"/>
                </a:solidFill>
                <a:effectLst/>
                <a:latin typeface="+mn-lt"/>
                <a:ea typeface="+mn-ea"/>
                <a:cs typeface="+mn-cs"/>
              </a:rPr>
              <a:t> media; </a:t>
            </a:r>
          </a:p>
          <a:p>
            <a:pPr marL="228600" lvl="0" indent="-228600" fontAlgn="base">
              <a:buFont typeface="+mj-lt"/>
              <a:buAutoNum type="arabicPeriod"/>
            </a:pPr>
            <a:r>
              <a:rPr lang="nl-NL" sz="1200" kern="1200" dirty="0" smtClean="0">
                <a:solidFill>
                  <a:schemeClr val="tx1"/>
                </a:solidFill>
                <a:effectLst/>
                <a:latin typeface="+mn-lt"/>
                <a:ea typeface="+mn-ea"/>
                <a:cs typeface="+mn-cs"/>
              </a:rPr>
              <a:t>Ik vind het belangrijk om direct te reageren als ik een bericht krijg via </a:t>
            </a:r>
            <a:r>
              <a:rPr lang="nl-NL" sz="1200" kern="1200" dirty="0" err="1" smtClean="0">
                <a:solidFill>
                  <a:schemeClr val="tx1"/>
                </a:solidFill>
                <a:effectLst/>
                <a:latin typeface="+mn-lt"/>
                <a:ea typeface="+mn-ea"/>
                <a:cs typeface="+mn-cs"/>
              </a:rPr>
              <a:t>whatsapp</a:t>
            </a:r>
            <a:r>
              <a:rPr lang="nl-NL" sz="1200" kern="1200" dirty="0" smtClean="0">
                <a:solidFill>
                  <a:schemeClr val="tx1"/>
                </a:solidFill>
                <a:effectLst/>
                <a:latin typeface="+mn-lt"/>
                <a:ea typeface="+mn-ea"/>
                <a:cs typeface="+mn-cs"/>
              </a:rPr>
              <a:t>; </a:t>
            </a:r>
          </a:p>
          <a:p>
            <a:pPr marL="228600" lvl="0" indent="-228600" fontAlgn="base">
              <a:buFont typeface="+mj-lt"/>
              <a:buAutoNum type="arabicPeriod"/>
            </a:pPr>
            <a:r>
              <a:rPr lang="nl-NL" sz="1200" kern="1200" dirty="0" smtClean="0">
                <a:solidFill>
                  <a:schemeClr val="tx1"/>
                </a:solidFill>
                <a:effectLst/>
                <a:latin typeface="+mn-lt"/>
                <a:ea typeface="+mn-ea"/>
                <a:cs typeface="+mn-cs"/>
              </a:rPr>
              <a:t>Mijn ouders mogen foto’s en filmpjes van mij online zetten. </a:t>
            </a:r>
          </a:p>
          <a:p>
            <a:pPr marL="228600" lvl="0" indent="-228600" fontAlgn="base">
              <a:buFont typeface="+mj-lt"/>
              <a:buAutoNum type="arabicPeriod"/>
            </a:pPr>
            <a:r>
              <a:rPr lang="nl-NL" sz="1200" kern="1200" dirty="0" smtClean="0">
                <a:solidFill>
                  <a:schemeClr val="tx1"/>
                </a:solidFill>
                <a:effectLst/>
                <a:latin typeface="+mn-lt"/>
                <a:ea typeface="+mn-ea"/>
                <a:cs typeface="+mn-cs"/>
              </a:rPr>
              <a:t>Ik heb voor elk account hetzelfde wachtwoord; </a:t>
            </a:r>
          </a:p>
          <a:p>
            <a:pPr marL="228600" lvl="0" indent="-228600" fontAlgn="base">
              <a:buFont typeface="+mj-lt"/>
              <a:buAutoNum type="arabicPeriod"/>
            </a:pPr>
            <a:r>
              <a:rPr lang="nl-NL" sz="1200" kern="1200" dirty="0" smtClean="0">
                <a:solidFill>
                  <a:schemeClr val="tx1"/>
                </a:solidFill>
                <a:effectLst/>
                <a:latin typeface="+mn-lt"/>
                <a:ea typeface="+mn-ea"/>
                <a:cs typeface="+mn-cs"/>
              </a:rPr>
              <a:t>Ik heb mijn wachtwoorden allemaal opgeslagen in mijn hoofd;  </a:t>
            </a:r>
          </a:p>
          <a:p>
            <a:pPr marL="228600" lvl="0" indent="-228600" fontAlgn="base">
              <a:buFont typeface="+mj-lt"/>
              <a:buAutoNum type="arabicPeriod"/>
            </a:pPr>
            <a:r>
              <a:rPr lang="nl-NL" sz="1200" kern="1200" dirty="0" smtClean="0">
                <a:solidFill>
                  <a:schemeClr val="tx1"/>
                </a:solidFill>
                <a:effectLst/>
                <a:latin typeface="+mn-lt"/>
                <a:ea typeface="+mn-ea"/>
                <a:cs typeface="+mn-cs"/>
              </a:rPr>
              <a:t>Als mijn kat overleden is deel ik dit op </a:t>
            </a:r>
            <a:r>
              <a:rPr lang="nl-NL" sz="1200" kern="1200" dirty="0" err="1" smtClean="0">
                <a:solidFill>
                  <a:schemeClr val="tx1"/>
                </a:solidFill>
                <a:effectLst/>
                <a:latin typeface="+mn-lt"/>
                <a:ea typeface="+mn-ea"/>
                <a:cs typeface="+mn-cs"/>
              </a:rPr>
              <a:t>instagram</a:t>
            </a:r>
            <a:r>
              <a:rPr lang="nl-NL" sz="1200" kern="1200" dirty="0" smtClean="0">
                <a:solidFill>
                  <a:schemeClr val="tx1"/>
                </a:solidFill>
                <a:effectLst/>
                <a:latin typeface="+mn-lt"/>
                <a:ea typeface="+mn-ea"/>
                <a:cs typeface="+mn-cs"/>
              </a:rPr>
              <a:t>; </a:t>
            </a:r>
          </a:p>
          <a:p>
            <a:pPr marL="228600" lvl="0" indent="-228600" fontAlgn="base">
              <a:buFont typeface="+mj-lt"/>
              <a:buAutoNum type="arabicPeriod"/>
            </a:pPr>
            <a:r>
              <a:rPr lang="nl-NL" sz="1200" kern="1200" dirty="0" smtClean="0">
                <a:solidFill>
                  <a:schemeClr val="tx1"/>
                </a:solidFill>
                <a:effectLst/>
                <a:latin typeface="+mn-lt"/>
                <a:ea typeface="+mn-ea"/>
                <a:cs typeface="+mn-cs"/>
              </a:rPr>
              <a:t>Als ik een rot dag heb dan deel ik dit op </a:t>
            </a:r>
            <a:r>
              <a:rPr lang="nl-NL" sz="1200" kern="1200" dirty="0" err="1" smtClean="0">
                <a:solidFill>
                  <a:schemeClr val="tx1"/>
                </a:solidFill>
                <a:effectLst/>
                <a:latin typeface="+mn-lt"/>
                <a:ea typeface="+mn-ea"/>
                <a:cs typeface="+mn-cs"/>
              </a:rPr>
              <a:t>instagram</a:t>
            </a:r>
            <a:r>
              <a:rPr lang="nl-NL" sz="1200" kern="1200" dirty="0" smtClean="0">
                <a:solidFill>
                  <a:schemeClr val="tx1"/>
                </a:solidFill>
                <a:effectLst/>
                <a:latin typeface="+mn-lt"/>
                <a:ea typeface="+mn-ea"/>
                <a:cs typeface="+mn-cs"/>
              </a:rPr>
              <a:t>; </a:t>
            </a:r>
          </a:p>
          <a:p>
            <a:pPr marL="228600" lvl="0" indent="-228600" fontAlgn="base">
              <a:buFont typeface="+mj-lt"/>
              <a:buAutoNum type="arabicPeriod"/>
            </a:pPr>
            <a:r>
              <a:rPr lang="nl-NL" sz="1200" kern="1200" dirty="0" smtClean="0">
                <a:solidFill>
                  <a:schemeClr val="tx1"/>
                </a:solidFill>
                <a:effectLst/>
                <a:latin typeface="+mn-lt"/>
                <a:ea typeface="+mn-ea"/>
                <a:cs typeface="+mn-cs"/>
              </a:rPr>
              <a:t>Als ik zie dat er een ongeluk is gebeurt dan deel ik dit op mijn instastory; </a:t>
            </a:r>
          </a:p>
          <a:p>
            <a:pPr marL="228600" lvl="0" indent="-228600" fontAlgn="base">
              <a:buFont typeface="+mj-lt"/>
              <a:buAutoNum type="arabicPeriod"/>
            </a:pPr>
            <a:r>
              <a:rPr lang="nl-NL" sz="1200" kern="1200" dirty="0" smtClean="0">
                <a:solidFill>
                  <a:schemeClr val="tx1"/>
                </a:solidFill>
                <a:effectLst/>
                <a:latin typeface="+mn-lt"/>
                <a:ea typeface="+mn-ea"/>
                <a:cs typeface="+mn-cs"/>
              </a:rPr>
              <a:t>Gewelddadige filmpjes op </a:t>
            </a:r>
            <a:r>
              <a:rPr lang="nl-NL" sz="1200" kern="1200" dirty="0" err="1" smtClean="0">
                <a:solidFill>
                  <a:schemeClr val="tx1"/>
                </a:solidFill>
                <a:effectLst/>
                <a:latin typeface="+mn-lt"/>
                <a:ea typeface="+mn-ea"/>
                <a:cs typeface="+mn-cs"/>
              </a:rPr>
              <a:t>social</a:t>
            </a:r>
            <a:r>
              <a:rPr lang="nl-NL" sz="1200" kern="1200" dirty="0" smtClean="0">
                <a:solidFill>
                  <a:schemeClr val="tx1"/>
                </a:solidFill>
                <a:effectLst/>
                <a:latin typeface="+mn-lt"/>
                <a:ea typeface="+mn-ea"/>
                <a:cs typeface="+mn-cs"/>
              </a:rPr>
              <a:t> media zouden niet zomaar getoond moeten worden; </a:t>
            </a:r>
          </a:p>
          <a:p>
            <a:pPr marL="228600" lvl="0" indent="-228600" fontAlgn="base">
              <a:buFont typeface="+mj-lt"/>
              <a:buAutoNum type="arabicPeriod"/>
            </a:pPr>
            <a:r>
              <a:rPr lang="nl-NL" sz="1200" kern="1200" dirty="0" smtClean="0">
                <a:solidFill>
                  <a:schemeClr val="tx1"/>
                </a:solidFill>
                <a:effectLst/>
                <a:latin typeface="+mn-lt"/>
                <a:ea typeface="+mn-ea"/>
                <a:cs typeface="+mn-cs"/>
              </a:rPr>
              <a:t>Onder de 12 jaar is het niet nodig om een account aan te maken op </a:t>
            </a:r>
            <a:r>
              <a:rPr lang="nl-NL" sz="1200" kern="1200" dirty="0" err="1" smtClean="0">
                <a:solidFill>
                  <a:schemeClr val="tx1"/>
                </a:solidFill>
                <a:effectLst/>
                <a:latin typeface="+mn-lt"/>
                <a:ea typeface="+mn-ea"/>
                <a:cs typeface="+mn-cs"/>
              </a:rPr>
              <a:t>social</a:t>
            </a:r>
            <a:r>
              <a:rPr lang="nl-NL" sz="1200" kern="1200" dirty="0" smtClean="0">
                <a:solidFill>
                  <a:schemeClr val="tx1"/>
                </a:solidFill>
                <a:effectLst/>
                <a:latin typeface="+mn-lt"/>
                <a:ea typeface="+mn-ea"/>
                <a:cs typeface="+mn-cs"/>
              </a:rPr>
              <a:t> media; </a:t>
            </a:r>
          </a:p>
          <a:p>
            <a:pPr marL="228600" lvl="0" indent="-228600" fontAlgn="base">
              <a:buFont typeface="+mj-lt"/>
              <a:buAutoNum type="arabicPeriod"/>
            </a:pPr>
            <a:r>
              <a:rPr lang="nl-NL" sz="1200" kern="1200" dirty="0" smtClean="0">
                <a:solidFill>
                  <a:schemeClr val="tx1"/>
                </a:solidFill>
                <a:effectLst/>
                <a:latin typeface="+mn-lt"/>
                <a:ea typeface="+mn-ea"/>
                <a:cs typeface="+mn-cs"/>
              </a:rPr>
              <a:t>Een docent moet zich er niet </a:t>
            </a:r>
            <a:r>
              <a:rPr lang="nl-NL" sz="1200" kern="1200" dirty="0" smtClean="0">
                <a:solidFill>
                  <a:schemeClr val="tx1"/>
                </a:solidFill>
                <a:effectLst/>
                <a:latin typeface="+mn-lt"/>
                <a:ea typeface="+mn-ea"/>
                <a:cs typeface="+mn-cs"/>
              </a:rPr>
              <a:t>mee</a:t>
            </a:r>
            <a:r>
              <a:rPr lang="nl-NL" sz="1200" kern="1200" baseline="0" dirty="0" smtClean="0">
                <a:solidFill>
                  <a:schemeClr val="tx1"/>
                </a:solidFill>
                <a:effectLst/>
                <a:latin typeface="+mn-lt"/>
                <a:ea typeface="+mn-ea"/>
                <a:cs typeface="+mn-cs"/>
              </a:rPr>
              <a:t> bemoeien. </a:t>
            </a:r>
            <a:endParaRPr lang="nl-NL" sz="1200" kern="1200" dirty="0" smtClean="0">
              <a:solidFill>
                <a:schemeClr val="tx1"/>
              </a:solidFill>
              <a:effectLst/>
              <a:latin typeface="+mn-lt"/>
              <a:ea typeface="+mn-ea"/>
              <a:cs typeface="+mn-cs"/>
            </a:endParaRPr>
          </a:p>
          <a:p>
            <a:pPr marL="228600" lvl="0" indent="-228600" fontAlgn="base">
              <a:buFont typeface="+mj-lt"/>
              <a:buAutoNum type="arabicPeriod"/>
            </a:pPr>
            <a:r>
              <a:rPr lang="nl-NL" sz="1200" kern="1200" dirty="0" smtClean="0">
                <a:solidFill>
                  <a:schemeClr val="tx1"/>
                </a:solidFill>
                <a:effectLst/>
                <a:latin typeface="+mn-lt"/>
                <a:ea typeface="+mn-ea"/>
                <a:cs typeface="+mn-cs"/>
              </a:rPr>
              <a:t>Als mijn ouders op vakantie zijn dan weten mijn vrienden op </a:t>
            </a:r>
            <a:r>
              <a:rPr lang="nl-NL" sz="1200" kern="1200" dirty="0" err="1" smtClean="0">
                <a:solidFill>
                  <a:schemeClr val="tx1"/>
                </a:solidFill>
                <a:effectLst/>
                <a:latin typeface="+mn-lt"/>
                <a:ea typeface="+mn-ea"/>
                <a:cs typeface="+mn-cs"/>
              </a:rPr>
              <a:t>social</a:t>
            </a:r>
            <a:r>
              <a:rPr lang="nl-NL" sz="1200" kern="1200" dirty="0" smtClean="0">
                <a:solidFill>
                  <a:schemeClr val="tx1"/>
                </a:solidFill>
                <a:effectLst/>
                <a:latin typeface="+mn-lt"/>
                <a:ea typeface="+mn-ea"/>
                <a:cs typeface="+mn-cs"/>
              </a:rPr>
              <a:t> media dat ik alleen thuis ben; </a:t>
            </a:r>
          </a:p>
          <a:p>
            <a:pPr marL="228600" lvl="0" indent="-228600" fontAlgn="base">
              <a:buFont typeface="+mj-lt"/>
              <a:buAutoNum type="arabicPeriod"/>
            </a:pPr>
            <a:r>
              <a:rPr lang="nl-NL" sz="1200" kern="1200" dirty="0" smtClean="0">
                <a:solidFill>
                  <a:schemeClr val="tx1"/>
                </a:solidFill>
                <a:effectLst/>
                <a:latin typeface="+mn-lt"/>
                <a:ea typeface="+mn-ea"/>
                <a:cs typeface="+mn-cs"/>
              </a:rPr>
              <a:t>Ik zeg soms dingen op </a:t>
            </a:r>
            <a:r>
              <a:rPr lang="nl-NL" sz="1200" kern="1200" dirty="0" err="1" smtClean="0">
                <a:solidFill>
                  <a:schemeClr val="tx1"/>
                </a:solidFill>
                <a:effectLst/>
                <a:latin typeface="+mn-lt"/>
                <a:ea typeface="+mn-ea"/>
                <a:cs typeface="+mn-cs"/>
              </a:rPr>
              <a:t>social</a:t>
            </a:r>
            <a:r>
              <a:rPr lang="nl-NL" sz="1200" kern="1200" dirty="0" smtClean="0">
                <a:solidFill>
                  <a:schemeClr val="tx1"/>
                </a:solidFill>
                <a:effectLst/>
                <a:latin typeface="+mn-lt"/>
                <a:ea typeface="+mn-ea"/>
                <a:cs typeface="+mn-cs"/>
              </a:rPr>
              <a:t> media die ik ‘in het echt’ nooit zou zeggen. </a:t>
            </a:r>
          </a:p>
          <a:p>
            <a:pPr marL="228600" lvl="0" indent="-228600" fontAlgn="base">
              <a:buFont typeface="+mj-lt"/>
              <a:buAutoNum type="arabicPeriod"/>
            </a:pPr>
            <a:r>
              <a:rPr lang="nl-NL" sz="1200" kern="1200" dirty="0" smtClean="0">
                <a:solidFill>
                  <a:schemeClr val="tx1"/>
                </a:solidFill>
                <a:effectLst/>
                <a:latin typeface="+mn-lt"/>
                <a:ea typeface="+mn-ea"/>
                <a:cs typeface="+mn-cs"/>
              </a:rPr>
              <a:t>Ik leer veel van </a:t>
            </a:r>
            <a:r>
              <a:rPr lang="nl-NL" sz="1200" kern="1200" dirty="0" err="1" smtClean="0">
                <a:solidFill>
                  <a:schemeClr val="tx1"/>
                </a:solidFill>
                <a:effectLst/>
                <a:latin typeface="+mn-lt"/>
                <a:ea typeface="+mn-ea"/>
                <a:cs typeface="+mn-cs"/>
              </a:rPr>
              <a:t>social</a:t>
            </a:r>
            <a:r>
              <a:rPr lang="nl-NL" sz="1200" kern="1200" dirty="0" smtClean="0">
                <a:solidFill>
                  <a:schemeClr val="tx1"/>
                </a:solidFill>
                <a:effectLst/>
                <a:latin typeface="+mn-lt"/>
                <a:ea typeface="+mn-ea"/>
                <a:cs typeface="+mn-cs"/>
              </a:rPr>
              <a:t> media, </a:t>
            </a:r>
            <a:r>
              <a:rPr lang="nl-NL" sz="1200" kern="1200" dirty="0" err="1" smtClean="0">
                <a:solidFill>
                  <a:schemeClr val="tx1"/>
                </a:solidFill>
                <a:effectLst/>
                <a:latin typeface="+mn-lt"/>
                <a:ea typeface="+mn-ea"/>
                <a:cs typeface="+mn-cs"/>
              </a:rPr>
              <a:t>social</a:t>
            </a:r>
            <a:r>
              <a:rPr lang="nl-NL" sz="1200" kern="1200" dirty="0" smtClean="0">
                <a:solidFill>
                  <a:schemeClr val="tx1"/>
                </a:solidFill>
                <a:effectLst/>
                <a:latin typeface="+mn-lt"/>
                <a:ea typeface="+mn-ea"/>
                <a:cs typeface="+mn-cs"/>
              </a:rPr>
              <a:t> media zou meer gebruikt moeten worden in de les; </a:t>
            </a:r>
          </a:p>
          <a:p>
            <a:pPr marL="228600" lvl="0" indent="-228600" fontAlgn="base">
              <a:buFont typeface="+mj-lt"/>
              <a:buAutoNum type="arabicPeriod"/>
            </a:pPr>
            <a:r>
              <a:rPr lang="nl-NL" sz="1200" kern="1200" dirty="0" smtClean="0">
                <a:solidFill>
                  <a:schemeClr val="tx1"/>
                </a:solidFill>
                <a:effectLst/>
                <a:latin typeface="+mn-lt"/>
                <a:ea typeface="+mn-ea"/>
                <a:cs typeface="+mn-cs"/>
              </a:rPr>
              <a:t>Ik zou best een naaktfoto sturen zolang mijn hoofd er maar niet opstaat; </a:t>
            </a:r>
          </a:p>
          <a:p>
            <a:pPr marL="228600" lvl="0" indent="-228600" fontAlgn="base">
              <a:buFont typeface="+mj-lt"/>
              <a:buAutoNum type="arabicPeriod"/>
            </a:pPr>
            <a:r>
              <a:rPr lang="nl-NL" sz="1200" kern="1200" dirty="0" smtClean="0">
                <a:solidFill>
                  <a:schemeClr val="tx1"/>
                </a:solidFill>
                <a:effectLst/>
                <a:latin typeface="+mn-lt"/>
                <a:ea typeface="+mn-ea"/>
                <a:cs typeface="+mn-cs"/>
              </a:rPr>
              <a:t>Docenten moeten verzoeken van studenten op </a:t>
            </a:r>
            <a:r>
              <a:rPr lang="nl-NL" sz="1200" kern="1200" dirty="0" err="1" smtClean="0">
                <a:solidFill>
                  <a:schemeClr val="tx1"/>
                </a:solidFill>
                <a:effectLst/>
                <a:latin typeface="+mn-lt"/>
                <a:ea typeface="+mn-ea"/>
                <a:cs typeface="+mn-cs"/>
              </a:rPr>
              <a:t>social</a:t>
            </a:r>
            <a:r>
              <a:rPr lang="nl-NL" sz="1200" kern="1200" dirty="0" smtClean="0">
                <a:solidFill>
                  <a:schemeClr val="tx1"/>
                </a:solidFill>
                <a:effectLst/>
                <a:latin typeface="+mn-lt"/>
                <a:ea typeface="+mn-ea"/>
                <a:cs typeface="+mn-cs"/>
              </a:rPr>
              <a:t> media altijd negeren; </a:t>
            </a:r>
          </a:p>
          <a:p>
            <a:pPr marL="228600" lvl="0" indent="-228600" fontAlgn="base">
              <a:buFont typeface="+mj-lt"/>
              <a:buAutoNum type="arabicPeriod"/>
            </a:pPr>
            <a:r>
              <a:rPr lang="nl-NL" sz="1200" kern="1200" dirty="0" smtClean="0">
                <a:solidFill>
                  <a:schemeClr val="tx1"/>
                </a:solidFill>
                <a:effectLst/>
                <a:latin typeface="+mn-lt"/>
                <a:ea typeface="+mn-ea"/>
                <a:cs typeface="+mn-cs"/>
              </a:rPr>
              <a:t>Jongeren/kinderen leren het beste omgaan met </a:t>
            </a:r>
            <a:r>
              <a:rPr lang="nl-NL" sz="1200" kern="1200" dirty="0" err="1" smtClean="0">
                <a:solidFill>
                  <a:schemeClr val="tx1"/>
                </a:solidFill>
                <a:effectLst/>
                <a:latin typeface="+mn-lt"/>
                <a:ea typeface="+mn-ea"/>
                <a:cs typeface="+mn-cs"/>
              </a:rPr>
              <a:t>social</a:t>
            </a:r>
            <a:r>
              <a:rPr lang="nl-NL" sz="1200" kern="1200" dirty="0" smtClean="0">
                <a:solidFill>
                  <a:schemeClr val="tx1"/>
                </a:solidFill>
                <a:effectLst/>
                <a:latin typeface="+mn-lt"/>
                <a:ea typeface="+mn-ea"/>
                <a:cs typeface="+mn-cs"/>
              </a:rPr>
              <a:t> media wanneer hun ouders meekijken. </a:t>
            </a:r>
          </a:p>
          <a:p>
            <a:pPr marL="228600" indent="-228600">
              <a:buFont typeface="+mj-lt"/>
              <a:buAutoNum type="arabicPeriod"/>
            </a:pPr>
            <a:endParaRPr lang="nl-NL" dirty="0"/>
          </a:p>
        </p:txBody>
      </p:sp>
      <p:sp>
        <p:nvSpPr>
          <p:cNvPr id="4" name="Tijdelijke aanduiding voor dianummer 3"/>
          <p:cNvSpPr>
            <a:spLocks noGrp="1"/>
          </p:cNvSpPr>
          <p:nvPr>
            <p:ph type="sldNum" sz="quarter" idx="10"/>
          </p:nvPr>
        </p:nvSpPr>
        <p:spPr/>
        <p:txBody>
          <a:bodyPr/>
          <a:lstStyle/>
          <a:p>
            <a:fld id="{6A64B6A3-B66E-4584-94F7-7B2B6EF717B5}" type="slidenum">
              <a:rPr lang="nl-NL" smtClean="0"/>
              <a:t>5</a:t>
            </a:fld>
            <a:endParaRPr lang="nl-NL"/>
          </a:p>
        </p:txBody>
      </p:sp>
    </p:spTree>
    <p:extLst>
      <p:ext uri="{BB962C8B-B14F-4D97-AF65-F5344CB8AC3E}">
        <p14:creationId xmlns:p14="http://schemas.microsoft.com/office/powerpoint/2010/main" val="1746442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solidFill>
                  <a:srgbClr val="333333"/>
                </a:solidFill>
                <a:latin typeface="Open Sans"/>
              </a:rPr>
              <a:t>Sinds mei 2018 is dit lastiger omdat de AVG sindsdien gehandhaafd wordt. Er wordt nu expliciet toestemming gevraagd voor het plaatsen van cookies en iedere persoon kan op ieder moment eisen dat verzamelde persoonsgegevens verwijderd worden.</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423B405F-7458-4DC6-8E8A-3DCD2952DAB2}" type="slidenum">
              <a:rPr lang="nl-NL" smtClean="0"/>
              <a:t>7</a:t>
            </a:fld>
            <a:endParaRPr lang="nl-NL"/>
          </a:p>
        </p:txBody>
      </p:sp>
    </p:spTree>
    <p:extLst>
      <p:ext uri="{BB962C8B-B14F-4D97-AF65-F5344CB8AC3E}">
        <p14:creationId xmlns:p14="http://schemas.microsoft.com/office/powerpoint/2010/main" val="15138697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a:t>
            </a:r>
            <a:br>
              <a:rPr lang="nl-NL" dirty="0"/>
            </a:br>
            <a:r>
              <a:rPr lang="nl-NL" dirty="0"/>
              <a:t>VAN DEZE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292277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cheidingsslide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SCHEIDINGS-</a:t>
            </a:r>
            <a:br>
              <a:rPr lang="nl-NL" dirty="0"/>
            </a:br>
            <a:r>
              <a:rPr lang="nl-NL" dirty="0"/>
              <a:t>SLIDE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360436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cheidingsslide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SCHEIDINGS-</a:t>
            </a:r>
            <a:br>
              <a:rPr lang="nl-NL" dirty="0"/>
            </a:br>
            <a:r>
              <a:rPr lang="nl-NL" dirty="0"/>
              <a:t>SLIDE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Tree>
    <p:extLst>
      <p:ext uri="{BB962C8B-B14F-4D97-AF65-F5344CB8AC3E}">
        <p14:creationId xmlns:p14="http://schemas.microsoft.com/office/powerpoint/2010/main" val="2394467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Inhoudsopgave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INHOUDSOPGAVE</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200" y="2024400"/>
            <a:ext cx="10515600" cy="4351338"/>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rgbClr val="03A78D"/>
              </a:buClr>
              <a:buSzTx/>
              <a:buFont typeface="Arial" panose="020B0604020202020204" pitchFamily="34" charset="0"/>
              <a:buChar char="•"/>
              <a:tabLst/>
              <a:defRPr/>
            </a:lvl1pPr>
          </a:lstStyle>
          <a:p>
            <a:pPr lvl="0"/>
            <a:r>
              <a:rPr lang="nl-NL" dirty="0"/>
              <a:t>Klikken om een hoofdstuk toe te voegen</a:t>
            </a:r>
          </a:p>
          <a:p>
            <a:pPr lvl="0"/>
            <a:endParaRPr lang="nl-NL" dirty="0"/>
          </a:p>
          <a:p>
            <a:pPr lvl="0"/>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297904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Content 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p:nvPr>
        </p:nvSpPr>
        <p:spPr>
          <a:xfrm>
            <a:off x="838200" y="2024400"/>
            <a:ext cx="10515600" cy="4351338"/>
          </a:xfrm>
          <a:prstGeom prst="rect">
            <a:avLst/>
          </a:prstGeo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834565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Content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p:nvPr>
        </p:nvSpPr>
        <p:spPr>
          <a:xfrm>
            <a:off x="838200" y="2024400"/>
            <a:ext cx="10515600" cy="4351338"/>
          </a:xfrm>
          <a:prstGeom prst="rect">
            <a:avLst/>
          </a:prstGeo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Tree>
    <p:extLst>
      <p:ext uri="{BB962C8B-B14F-4D97-AF65-F5344CB8AC3E}">
        <p14:creationId xmlns:p14="http://schemas.microsoft.com/office/powerpoint/2010/main" val="139192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nt pagina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a:extLst>
              <a:ext uri="{FF2B5EF4-FFF2-40B4-BE49-F238E27FC236}">
                <a16:creationId xmlns:a16="http://schemas.microsoft.com/office/drawing/2014/main" id="{E2BFD868-66F6-A64D-ADEC-BBE4EEE6B66F}"/>
              </a:ext>
            </a:extLst>
          </p:cNvPr>
          <p:cNvSpPr>
            <a:spLocks noGrp="1"/>
          </p:cNvSpPr>
          <p:nvPr>
            <p:ph sz="half" idx="2"/>
          </p:nvPr>
        </p:nvSpPr>
        <p:spPr>
          <a:xfrm>
            <a:off x="6172200" y="2024400"/>
            <a:ext cx="5181600" cy="4351338"/>
          </a:xfrm>
          <a:prstGeom prst="rect">
            <a:avLst/>
          </a:prstGeo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053540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Content pagina 2-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a:extLst>
              <a:ext uri="{FF2B5EF4-FFF2-40B4-BE49-F238E27FC236}">
                <a16:creationId xmlns:a16="http://schemas.microsoft.com/office/drawing/2014/main" id="{E2BFD868-66F6-A64D-ADEC-BBE4EEE6B66F}"/>
              </a:ext>
            </a:extLst>
          </p:cNvPr>
          <p:cNvSpPr>
            <a:spLocks noGrp="1"/>
          </p:cNvSpPr>
          <p:nvPr>
            <p:ph sz="half" idx="2"/>
          </p:nvPr>
        </p:nvSpPr>
        <p:spPr>
          <a:xfrm>
            <a:off x="6172200" y="2024400"/>
            <a:ext cx="5181600" cy="4351338"/>
          </a:xfrm>
          <a:prstGeom prst="rect">
            <a:avLst/>
          </a:prstGeo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Tree>
    <p:extLst>
      <p:ext uri="{BB962C8B-B14F-4D97-AF65-F5344CB8AC3E}">
        <p14:creationId xmlns:p14="http://schemas.microsoft.com/office/powerpoint/2010/main" val="3367164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pagina 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596122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agina 3-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Tree>
    <p:extLst>
      <p:ext uri="{BB962C8B-B14F-4D97-AF65-F5344CB8AC3E}">
        <p14:creationId xmlns:p14="http://schemas.microsoft.com/office/powerpoint/2010/main" val="2301816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pagina 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3"/>
          <a:stretch>
            <a:fillRect/>
          </a:stretch>
        </p:blipFill>
        <p:spPr>
          <a:xfrm>
            <a:off x="6796799"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7063200"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2758506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_zonder 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a:t>
            </a:r>
            <a:br>
              <a:rPr lang="nl-NL" dirty="0"/>
            </a:br>
            <a:r>
              <a:rPr lang="nl-NL" dirty="0"/>
              <a:t>VAN DEZE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Tree>
    <p:extLst>
      <p:ext uri="{BB962C8B-B14F-4D97-AF65-F5344CB8AC3E}">
        <p14:creationId xmlns:p14="http://schemas.microsoft.com/office/powerpoint/2010/main" val="23199262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agina 4_quote link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5566104"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3"/>
          <a:stretch>
            <a:fillRect/>
          </a:stretch>
        </p:blipFill>
        <p:spPr>
          <a:xfrm>
            <a:off x="947738"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1214139"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37001583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pagina 4-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2"/>
          <a:stretch>
            <a:fillRect/>
          </a:stretch>
        </p:blipFill>
        <p:spPr>
          <a:xfrm>
            <a:off x="6796799"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7063200"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13055036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pagina 4-z.logo_quote link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5566295"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2"/>
          <a:stretch>
            <a:fillRect/>
          </a:stretch>
        </p:blipFill>
        <p:spPr>
          <a:xfrm>
            <a:off x="947738"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1214139"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9579994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pagina 5">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199" y="2024400"/>
            <a:ext cx="7213375" cy="4351338"/>
          </a:xfrm>
          <a:prstGeom prst="rect">
            <a:avLst/>
          </a:prstGeom>
        </p:spPr>
        <p:txBody>
          <a:bodyPr/>
          <a:lstStyle>
            <a:lvl1pPr marL="0" marR="0" indent="0" algn="l" defTabSz="914400" rtl="0" eaLnBrk="1" fontAlgn="auto" latinLnBrk="0" hangingPunct="1">
              <a:lnSpc>
                <a:spcPct val="90000"/>
              </a:lnSpc>
              <a:spcBef>
                <a:spcPts val="1000"/>
              </a:spcBef>
              <a:spcAft>
                <a:spcPts val="0"/>
              </a:spcAft>
              <a:buClr>
                <a:srgbClr val="03A78D"/>
              </a:buClr>
              <a:buSzTx/>
              <a:buFontTx/>
              <a:buNone/>
              <a:tabLst/>
              <a:defRPr/>
            </a:lvl1pPr>
          </a:lstStyle>
          <a:p>
            <a:pPr lvl="0"/>
            <a:r>
              <a:rPr lang="nl-NL" dirty="0"/>
              <a:t>Klikken om een tekst toe te voegen</a:t>
            </a:r>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15" name="Tijdelijke aanduiding voor afbeelding 14">
            <a:extLst>
              <a:ext uri="{FF2B5EF4-FFF2-40B4-BE49-F238E27FC236}">
                <a16:creationId xmlns:a16="http://schemas.microsoft.com/office/drawing/2014/main" id="{6080A32B-699B-654D-86D4-99260E819482}"/>
              </a:ext>
            </a:extLst>
          </p:cNvPr>
          <p:cNvSpPr>
            <a:spLocks noGrp="1"/>
          </p:cNvSpPr>
          <p:nvPr>
            <p:ph type="pic" sz="quarter" idx="11"/>
          </p:nvPr>
        </p:nvSpPr>
        <p:spPr>
          <a:xfrm>
            <a:off x="8533472" y="2097087"/>
            <a:ext cx="2952525" cy="2952525"/>
          </a:xfrm>
          <a:prstGeom prst="rect">
            <a:avLst/>
          </a:prstGeom>
        </p:spPr>
        <p:txBody>
          <a:bodyPr/>
          <a:lstStyle/>
          <a:p>
            <a:r>
              <a:rPr lang="nl-NL" smtClean="0"/>
              <a:t>Klik op het pictogram als u een afbeelding wilt toevoegen</a:t>
            </a:r>
            <a:endParaRPr lang="nl-NL"/>
          </a:p>
        </p:txBody>
      </p:sp>
    </p:spTree>
    <p:extLst>
      <p:ext uri="{BB962C8B-B14F-4D97-AF65-F5344CB8AC3E}">
        <p14:creationId xmlns:p14="http://schemas.microsoft.com/office/powerpoint/2010/main" val="36649788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pagina 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200" y="2024400"/>
            <a:ext cx="7528965" cy="4351338"/>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rgbClr val="03A78D"/>
              </a:buClr>
              <a:buSzTx/>
              <a:buFont typeface="Arial" panose="020B0604020202020204" pitchFamily="34" charset="0"/>
              <a:buChar char="•"/>
              <a:tabLst/>
              <a:defRPr/>
            </a:lvl1pPr>
          </a:lstStyle>
          <a:p>
            <a:pPr lvl="0"/>
            <a:r>
              <a:rPr lang="nl-NL" dirty="0"/>
              <a:t>Klikken om een hoofdstuk toe te voegen</a:t>
            </a:r>
          </a:p>
          <a:p>
            <a:pPr lvl="0"/>
            <a:endParaRPr lang="nl-NL" dirty="0"/>
          </a:p>
          <a:p>
            <a:pPr lvl="0"/>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7" name="Tijdelijke aanduiding voor afbeelding 6">
            <a:extLst>
              <a:ext uri="{FF2B5EF4-FFF2-40B4-BE49-F238E27FC236}">
                <a16:creationId xmlns:a16="http://schemas.microsoft.com/office/drawing/2014/main" id="{7A2361DE-0582-854E-A23F-68DE3F4F1FEF}"/>
              </a:ext>
            </a:extLst>
          </p:cNvPr>
          <p:cNvSpPr>
            <a:spLocks noGrp="1"/>
          </p:cNvSpPr>
          <p:nvPr>
            <p:ph type="pic" sz="quarter" idx="10"/>
          </p:nvPr>
        </p:nvSpPr>
        <p:spPr>
          <a:xfrm>
            <a:off x="10153651" y="2097088"/>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0" name="Tijdelijke aanduiding voor afbeelding 6">
            <a:extLst>
              <a:ext uri="{FF2B5EF4-FFF2-40B4-BE49-F238E27FC236}">
                <a16:creationId xmlns:a16="http://schemas.microsoft.com/office/drawing/2014/main" id="{C266A8C7-13DC-4848-B9DA-7A2A842A1686}"/>
              </a:ext>
            </a:extLst>
          </p:cNvPr>
          <p:cNvSpPr>
            <a:spLocks noGrp="1"/>
          </p:cNvSpPr>
          <p:nvPr>
            <p:ph type="pic" sz="quarter" idx="11"/>
          </p:nvPr>
        </p:nvSpPr>
        <p:spPr>
          <a:xfrm>
            <a:off x="8668612" y="2097088"/>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1" name="Tijdelijke aanduiding voor afbeelding 6">
            <a:extLst>
              <a:ext uri="{FF2B5EF4-FFF2-40B4-BE49-F238E27FC236}">
                <a16:creationId xmlns:a16="http://schemas.microsoft.com/office/drawing/2014/main" id="{0D582A28-9316-4E4A-9D19-84226F06D447}"/>
              </a:ext>
            </a:extLst>
          </p:cNvPr>
          <p:cNvSpPr>
            <a:spLocks noGrp="1"/>
          </p:cNvSpPr>
          <p:nvPr>
            <p:ph type="pic" sz="quarter" idx="12"/>
          </p:nvPr>
        </p:nvSpPr>
        <p:spPr>
          <a:xfrm>
            <a:off x="10153651" y="3568377"/>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2" name="Tijdelijke aanduiding voor afbeelding 6">
            <a:extLst>
              <a:ext uri="{FF2B5EF4-FFF2-40B4-BE49-F238E27FC236}">
                <a16:creationId xmlns:a16="http://schemas.microsoft.com/office/drawing/2014/main" id="{994BC7C1-B4BF-D043-8893-BD696EC47D54}"/>
              </a:ext>
            </a:extLst>
          </p:cNvPr>
          <p:cNvSpPr>
            <a:spLocks noGrp="1"/>
          </p:cNvSpPr>
          <p:nvPr>
            <p:ph type="pic" sz="quarter" idx="13"/>
          </p:nvPr>
        </p:nvSpPr>
        <p:spPr>
          <a:xfrm>
            <a:off x="8668612" y="3568377"/>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3" name="Tijdelijke aanduiding voor afbeelding 6">
            <a:extLst>
              <a:ext uri="{FF2B5EF4-FFF2-40B4-BE49-F238E27FC236}">
                <a16:creationId xmlns:a16="http://schemas.microsoft.com/office/drawing/2014/main" id="{3573C7DC-377C-9D47-BF0B-24AAAA78E396}"/>
              </a:ext>
            </a:extLst>
          </p:cNvPr>
          <p:cNvSpPr>
            <a:spLocks noGrp="1"/>
          </p:cNvSpPr>
          <p:nvPr>
            <p:ph type="pic" sz="quarter" idx="14"/>
          </p:nvPr>
        </p:nvSpPr>
        <p:spPr>
          <a:xfrm>
            <a:off x="10153651" y="5046544"/>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4" name="Tijdelijke aanduiding voor afbeelding 6">
            <a:extLst>
              <a:ext uri="{FF2B5EF4-FFF2-40B4-BE49-F238E27FC236}">
                <a16:creationId xmlns:a16="http://schemas.microsoft.com/office/drawing/2014/main" id="{A0FF0CC3-338B-8C4B-B8FF-CBA2E4E97DDF}"/>
              </a:ext>
            </a:extLst>
          </p:cNvPr>
          <p:cNvSpPr>
            <a:spLocks noGrp="1"/>
          </p:cNvSpPr>
          <p:nvPr>
            <p:ph type="pic" sz="quarter" idx="15"/>
          </p:nvPr>
        </p:nvSpPr>
        <p:spPr>
          <a:xfrm>
            <a:off x="8668612" y="5046544"/>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Tree>
    <p:extLst>
      <p:ext uri="{BB962C8B-B14F-4D97-AF65-F5344CB8AC3E}">
        <p14:creationId xmlns:p14="http://schemas.microsoft.com/office/powerpoint/2010/main" val="16917045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isual 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VISUAL</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8438784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sual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VISUAL</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spTree>
    <p:extLst>
      <p:ext uri="{BB962C8B-B14F-4D97-AF65-F5344CB8AC3E}">
        <p14:creationId xmlns:p14="http://schemas.microsoft.com/office/powerpoint/2010/main" val="5449859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ideo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VIDEO</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spTree>
    <p:extLst>
      <p:ext uri="{BB962C8B-B14F-4D97-AF65-F5344CB8AC3E}">
        <p14:creationId xmlns:p14="http://schemas.microsoft.com/office/powerpoint/2010/main" val="2173512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chterblad">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Tree>
    <p:extLst>
      <p:ext uri="{BB962C8B-B14F-4D97-AF65-F5344CB8AC3E}">
        <p14:creationId xmlns:p14="http://schemas.microsoft.com/office/powerpoint/2010/main" val="33894482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ankJeWel">
    <p:spTree>
      <p:nvGrpSpPr>
        <p:cNvPr id="1" name=""/>
        <p:cNvGrpSpPr/>
        <p:nvPr/>
      </p:nvGrpSpPr>
      <p:grpSpPr>
        <a:xfrm>
          <a:off x="0" y="0"/>
          <a:ext cx="0" cy="0"/>
          <a:chOff x="0" y="0"/>
          <a:chExt cx="0" cy="0"/>
        </a:xfrm>
      </p:grpSpPr>
      <p:pic>
        <p:nvPicPr>
          <p:cNvPr id="3" name="Afbeelding 2" descr="Afbeelding met groen, vrouw, geparkeerd, teken&#10;&#10;Automatisch gegenereerde beschrijving">
            <a:extLst>
              <a:ext uri="{FF2B5EF4-FFF2-40B4-BE49-F238E27FC236}">
                <a16:creationId xmlns:a16="http://schemas.microsoft.com/office/drawing/2014/main" id="{9B4A1A0C-779F-1B46-AE73-3C4D0CEF7D85}"/>
              </a:ext>
            </a:extLst>
          </p:cNvPr>
          <p:cNvPicPr>
            <a:picLocks noChangeAspect="1"/>
          </p:cNvPicPr>
          <p:nvPr userDrawn="1"/>
        </p:nvPicPr>
        <p:blipFill>
          <a:blip r:embed="rId2"/>
          <a:stretch>
            <a:fillRect/>
          </a:stretch>
        </p:blipFill>
        <p:spPr>
          <a:xfrm>
            <a:off x="6350" y="0"/>
            <a:ext cx="12179300" cy="6858000"/>
          </a:xfrm>
          <a:prstGeom prst="rect">
            <a:avLst/>
          </a:prstGeom>
        </p:spPr>
      </p:pic>
    </p:spTree>
    <p:extLst>
      <p:ext uri="{BB962C8B-B14F-4D97-AF65-F5344CB8AC3E}">
        <p14:creationId xmlns:p14="http://schemas.microsoft.com/office/powerpoint/2010/main" val="706854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dia 2">
    <p:spTree>
      <p:nvGrpSpPr>
        <p:cNvPr id="1" name=""/>
        <p:cNvGrpSpPr/>
        <p:nvPr/>
      </p:nvGrpSpPr>
      <p:grpSpPr>
        <a:xfrm>
          <a:off x="0" y="0"/>
          <a:ext cx="0" cy="0"/>
          <a:chOff x="0" y="0"/>
          <a:chExt cx="0" cy="0"/>
        </a:xfrm>
      </p:grpSpPr>
      <p:pic>
        <p:nvPicPr>
          <p:cNvPr id="4" name="Afbeelding 3" descr="Afbeelding met kamer, tekening&#10;&#10;Automatisch gegenereerde beschrijving">
            <a:extLst>
              <a:ext uri="{FF2B5EF4-FFF2-40B4-BE49-F238E27FC236}">
                <a16:creationId xmlns:a16="http://schemas.microsoft.com/office/drawing/2014/main" id="{3AFC20ED-5008-1D47-BF9B-25F4CB971118}"/>
              </a:ext>
            </a:extLst>
          </p:cNvPr>
          <p:cNvPicPr>
            <a:picLocks noChangeAspect="1"/>
          </p:cNvPicPr>
          <p:nvPr userDrawn="1"/>
        </p:nvPicPr>
        <p:blipFill>
          <a:blip r:embed="rId2"/>
          <a:stretch>
            <a:fillRect/>
          </a:stretch>
        </p:blipFill>
        <p:spPr>
          <a:xfrm>
            <a:off x="0" y="-1"/>
            <a:ext cx="7339476" cy="6699405"/>
          </a:xfrm>
          <a:prstGeom prst="rect">
            <a:avLst/>
          </a:prstGeom>
        </p:spPr>
      </p:pic>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33488" y="757413"/>
            <a:ext cx="5945918" cy="3398644"/>
          </a:xfrm>
        </p:spPr>
        <p:txBody>
          <a:bodyPr anchor="t"/>
          <a:lstStyle>
            <a:lvl1pPr algn="l">
              <a:lnSpc>
                <a:spcPts val="6000"/>
              </a:lnSpc>
              <a:spcBef>
                <a:spcPts val="70"/>
              </a:spcBef>
              <a:spcAft>
                <a:spcPts val="70"/>
              </a:spcAft>
              <a:defRPr sz="6000" b="1">
                <a:solidFill>
                  <a:schemeClr val="bg1"/>
                </a:solidFill>
                <a:latin typeface="Arial" panose="020B0604020202020204" pitchFamily="34" charset="0"/>
                <a:cs typeface="Arial" panose="020B0604020202020204" pitchFamily="34" charset="0"/>
              </a:defRPr>
            </a:lvl1pPr>
          </a:lstStyle>
          <a:p>
            <a:r>
              <a:rPr lang="nl-NL" dirty="0"/>
              <a:t>WELKOM,</a:t>
            </a:r>
            <a:br>
              <a:rPr lang="nl-NL" dirty="0"/>
            </a:br>
            <a:r>
              <a:rPr lang="nl-NL" dirty="0"/>
              <a:t>LEUK DAT</a:t>
            </a:r>
            <a:br>
              <a:rPr lang="nl-NL" dirty="0"/>
            </a:br>
            <a:r>
              <a:rPr lang="nl-NL" dirty="0"/>
              <a:t>JE ER BENT</a:t>
            </a:r>
          </a:p>
        </p:txBody>
      </p:sp>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7161970" y="4911484"/>
            <a:ext cx="4427723" cy="1266637"/>
          </a:xfrm>
          <a:prstGeom prst="rect">
            <a:avLst/>
          </a:prstGeom>
        </p:spPr>
      </p:pic>
    </p:spTree>
    <p:extLst>
      <p:ext uri="{BB962C8B-B14F-4D97-AF65-F5344CB8AC3E}">
        <p14:creationId xmlns:p14="http://schemas.microsoft.com/office/powerpoint/2010/main" val="3728375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dia-sub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9990" y="2002111"/>
            <a:ext cx="6962573" cy="1563690"/>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 VAN DE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
        <p:nvSpPr>
          <p:cNvPr id="11" name="Tijdelijke aanduiding voor tekst 2">
            <a:extLst>
              <a:ext uri="{FF2B5EF4-FFF2-40B4-BE49-F238E27FC236}">
                <a16:creationId xmlns:a16="http://schemas.microsoft.com/office/drawing/2014/main" id="{D3E29734-3030-D942-92BF-CB24B0AC9A19}"/>
              </a:ext>
            </a:extLst>
          </p:cNvPr>
          <p:cNvSpPr>
            <a:spLocks noGrp="1"/>
          </p:cNvSpPr>
          <p:nvPr>
            <p:ph type="body" idx="1" hasCustomPrompt="1"/>
          </p:nvPr>
        </p:nvSpPr>
        <p:spPr>
          <a:xfrm>
            <a:off x="849989" y="3616976"/>
            <a:ext cx="6962573" cy="1204766"/>
          </a:xfrm>
          <a:prstGeom prst="rect">
            <a:avLst/>
          </a:prstGeom>
        </p:spPr>
        <p:txBody>
          <a:bodyPr>
            <a:normAutofit/>
          </a:bodyPr>
          <a:lstStyle>
            <a:lvl1pPr marL="0" indent="0">
              <a:buNone/>
              <a:defRPr sz="2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SUBTITEL VAN</a:t>
            </a:r>
            <a:br>
              <a:rPr lang="nl-NL" dirty="0"/>
            </a:br>
            <a:r>
              <a:rPr lang="nl-NL" dirty="0"/>
              <a:t>DEZE PRESENTATIE</a:t>
            </a:r>
          </a:p>
        </p:txBody>
      </p:sp>
      <p:pic>
        <p:nvPicPr>
          <p:cNvPr id="6" name="Afbeelding 5" descr="Afbeelding met klok&#10;&#10;Automatisch gegenereerde beschrijving">
            <a:extLst>
              <a:ext uri="{FF2B5EF4-FFF2-40B4-BE49-F238E27FC236}">
                <a16:creationId xmlns:a16="http://schemas.microsoft.com/office/drawing/2014/main" id="{55FAF3C3-0EE2-7844-B257-5F53C2A9471D}"/>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1038665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lkom">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C7E9F4B5-911D-3144-94A3-DCB2936B7E2B}"/>
              </a:ext>
            </a:extLst>
          </p:cNvPr>
          <p:cNvPicPr>
            <a:picLocks noChangeAspect="1"/>
          </p:cNvPicPr>
          <p:nvPr userDrawn="1"/>
        </p:nvPicPr>
        <p:blipFill>
          <a:blip r:embed="rId2"/>
          <a:stretch>
            <a:fillRect/>
          </a:stretch>
        </p:blipFill>
        <p:spPr>
          <a:xfrm>
            <a:off x="0" y="0"/>
            <a:ext cx="12179300" cy="5930900"/>
          </a:xfrm>
          <a:prstGeom prst="rect">
            <a:avLst/>
          </a:prstGeom>
        </p:spPr>
      </p:pic>
    </p:spTree>
    <p:extLst>
      <p:ext uri="{BB962C8B-B14F-4D97-AF65-F5344CB8AC3E}">
        <p14:creationId xmlns:p14="http://schemas.microsoft.com/office/powerpoint/2010/main" val="1689134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ogo+pay off">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Tree>
    <p:extLst>
      <p:ext uri="{BB962C8B-B14F-4D97-AF65-F5344CB8AC3E}">
        <p14:creationId xmlns:p14="http://schemas.microsoft.com/office/powerpoint/2010/main" val="2694203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zonder pay off">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
        <p:nvSpPr>
          <p:cNvPr id="2" name="Rechthoek 1">
            <a:extLst>
              <a:ext uri="{FF2B5EF4-FFF2-40B4-BE49-F238E27FC236}">
                <a16:creationId xmlns:a16="http://schemas.microsoft.com/office/drawing/2014/main" id="{90DFAE2F-889D-9546-AC4F-DC130CEA3481}"/>
              </a:ext>
            </a:extLst>
          </p:cNvPr>
          <p:cNvSpPr/>
          <p:nvPr userDrawn="1"/>
        </p:nvSpPr>
        <p:spPr>
          <a:xfrm>
            <a:off x="4015110" y="4798881"/>
            <a:ext cx="4076986" cy="78377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921849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aar werk jij aan vandaag">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5C143C6F-6B89-8C45-BD36-02C2BE3EE47F}"/>
              </a:ext>
            </a:extLst>
          </p:cNvPr>
          <p:cNvPicPr>
            <a:picLocks noChangeAspect="1"/>
          </p:cNvPicPr>
          <p:nvPr userDrawn="1"/>
        </p:nvPicPr>
        <p:blipFill>
          <a:blip r:embed="rId2"/>
          <a:stretch>
            <a:fillRect/>
          </a:stretch>
        </p:blipFill>
        <p:spPr>
          <a:xfrm>
            <a:off x="2844800" y="3098800"/>
            <a:ext cx="6502400" cy="660400"/>
          </a:xfrm>
          <a:prstGeom prst="rect">
            <a:avLst/>
          </a:prstGeom>
        </p:spPr>
      </p:pic>
    </p:spTree>
    <p:extLst>
      <p:ext uri="{BB962C8B-B14F-4D97-AF65-F5344CB8AC3E}">
        <p14:creationId xmlns:p14="http://schemas.microsoft.com/office/powerpoint/2010/main" val="3976211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dia 3">
    <p:spTree>
      <p:nvGrpSpPr>
        <p:cNvPr id="1" name=""/>
        <p:cNvGrpSpPr/>
        <p:nvPr/>
      </p:nvGrpSpPr>
      <p:grpSpPr>
        <a:xfrm>
          <a:off x="0" y="0"/>
          <a:ext cx="0" cy="0"/>
          <a:chOff x="0" y="0"/>
          <a:chExt cx="0" cy="0"/>
        </a:xfrm>
      </p:grpSpPr>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7" name="Titel 1">
            <a:extLst>
              <a:ext uri="{FF2B5EF4-FFF2-40B4-BE49-F238E27FC236}">
                <a16:creationId xmlns:a16="http://schemas.microsoft.com/office/drawing/2014/main" id="{2AF28E80-CC98-FE47-B95F-660C39BAA45D}"/>
              </a:ext>
            </a:extLst>
          </p:cNvPr>
          <p:cNvSpPr>
            <a:spLocks noGrp="1"/>
          </p:cNvSpPr>
          <p:nvPr>
            <p:ph type="ctrTitle" hasCustomPrompt="1"/>
          </p:nvPr>
        </p:nvSpPr>
        <p:spPr>
          <a:xfrm>
            <a:off x="849990" y="2002111"/>
            <a:ext cx="6962573" cy="1563690"/>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 VAN DE</a:t>
            </a:r>
            <a:br>
              <a:rPr lang="nl-NL" dirty="0"/>
            </a:br>
            <a:r>
              <a:rPr lang="nl-NL" dirty="0"/>
              <a:t>PRESENTATIE</a:t>
            </a:r>
          </a:p>
        </p:txBody>
      </p:sp>
    </p:spTree>
    <p:extLst>
      <p:ext uri="{BB962C8B-B14F-4D97-AF65-F5344CB8AC3E}">
        <p14:creationId xmlns:p14="http://schemas.microsoft.com/office/powerpoint/2010/main" val="1472109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F37B3DF-2D85-BB4E-B19A-583FD4DBD0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4" name="Tijdelijke aanduiding voor datum 3">
            <a:extLst>
              <a:ext uri="{FF2B5EF4-FFF2-40B4-BE49-F238E27FC236}">
                <a16:creationId xmlns:a16="http://schemas.microsoft.com/office/drawing/2014/main" id="{3BB5C7E4-9719-8345-9C3F-B76F740F93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A2D045-C8AC-414A-9485-435F3D53BEF7}" type="datetimeFigureOut">
              <a:rPr lang="nl-NL" smtClean="0"/>
              <a:t>2-9-2020</a:t>
            </a:fld>
            <a:endParaRPr lang="nl-NL"/>
          </a:p>
        </p:txBody>
      </p:sp>
      <p:sp>
        <p:nvSpPr>
          <p:cNvPr id="5" name="Tijdelijke aanduiding voor voettekst 4">
            <a:extLst>
              <a:ext uri="{FF2B5EF4-FFF2-40B4-BE49-F238E27FC236}">
                <a16:creationId xmlns:a16="http://schemas.microsoft.com/office/drawing/2014/main" id="{44EF3651-B5E4-244D-A832-35C14C2E54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615368D-A9FA-5142-AFAB-8A3D081BF2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23ABF-3139-6446-AC9D-47F190E639E3}" type="slidenum">
              <a:rPr lang="nl-NL" smtClean="0"/>
              <a:t>‹nr.›</a:t>
            </a:fld>
            <a:endParaRPr lang="nl-NL"/>
          </a:p>
        </p:txBody>
      </p:sp>
    </p:spTree>
    <p:extLst>
      <p:ext uri="{BB962C8B-B14F-4D97-AF65-F5344CB8AC3E}">
        <p14:creationId xmlns:p14="http://schemas.microsoft.com/office/powerpoint/2010/main" val="264283643"/>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60" r:id="rId3"/>
    <p:sldLayoutId id="2147483662" r:id="rId4"/>
    <p:sldLayoutId id="2147483675" r:id="rId5"/>
    <p:sldLayoutId id="2147483676" r:id="rId6"/>
    <p:sldLayoutId id="2147483684" r:id="rId7"/>
    <p:sldLayoutId id="2147483663" r:id="rId8"/>
    <p:sldLayoutId id="2147483678" r:id="rId9"/>
    <p:sldLayoutId id="2147483685" r:id="rId10"/>
    <p:sldLayoutId id="2147483686" r:id="rId11"/>
    <p:sldLayoutId id="2147483677" r:id="rId12"/>
    <p:sldLayoutId id="2147483650" r:id="rId13"/>
    <p:sldLayoutId id="2147483668" r:id="rId14"/>
    <p:sldLayoutId id="2147483652" r:id="rId15"/>
    <p:sldLayoutId id="2147483669" r:id="rId16"/>
    <p:sldLayoutId id="2147483664" r:id="rId17"/>
    <p:sldLayoutId id="2147483670" r:id="rId18"/>
    <p:sldLayoutId id="2147483665" r:id="rId19"/>
    <p:sldLayoutId id="2147483682" r:id="rId20"/>
    <p:sldLayoutId id="2147483671" r:id="rId21"/>
    <p:sldLayoutId id="2147483683" r:id="rId22"/>
    <p:sldLayoutId id="2147483680" r:id="rId23"/>
    <p:sldLayoutId id="2147483679" r:id="rId24"/>
    <p:sldLayoutId id="2147483666" r:id="rId25"/>
    <p:sldLayoutId id="2147483672" r:id="rId26"/>
    <p:sldLayoutId id="2147483673" r:id="rId27"/>
    <p:sldLayoutId id="2147483661" r:id="rId28"/>
    <p:sldLayoutId id="2147483674" r:id="rId2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27" userDrawn="1">
          <p15:clr>
            <a:srgbClr val="F26B43"/>
          </p15:clr>
        </p15:guide>
        <p15:guide id="2" pos="597" userDrawn="1">
          <p15:clr>
            <a:srgbClr val="F26B43"/>
          </p15:clr>
        </p15:guide>
        <p15:guide id="3" orient="horz" pos="1321" userDrawn="1">
          <p15:clr>
            <a:srgbClr val="F26B43"/>
          </p15:clr>
        </p15:guide>
        <p15:guide id="4" orient="horz" pos="40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s3zbZIi8TZQ"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hyperlink" Target="https://www.davinci.nl/ibpstudenten"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FA49AF-10CC-8B42-977D-69584379DE41}"/>
              </a:ext>
            </a:extLst>
          </p:cNvPr>
          <p:cNvSpPr>
            <a:spLocks noGrp="1"/>
          </p:cNvSpPr>
          <p:nvPr>
            <p:ph type="ctrTitle"/>
          </p:nvPr>
        </p:nvSpPr>
        <p:spPr/>
        <p:txBody>
          <a:bodyPr/>
          <a:lstStyle/>
          <a:p>
            <a:r>
              <a:rPr lang="nl-NL" dirty="0" smtClean="0"/>
              <a:t>Mediawijsheid 1</a:t>
            </a:r>
            <a:endParaRPr lang="nl-NL" dirty="0"/>
          </a:p>
        </p:txBody>
      </p:sp>
    </p:spTree>
    <p:extLst>
      <p:ext uri="{BB962C8B-B14F-4D97-AF65-F5344CB8AC3E}">
        <p14:creationId xmlns:p14="http://schemas.microsoft.com/office/powerpoint/2010/main" val="14349876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8130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Aan het einde van de les .... </a:t>
            </a:r>
            <a:br>
              <a:rPr lang="nl-NL" dirty="0"/>
            </a:br>
            <a:endParaRPr lang="nl-NL" dirty="0"/>
          </a:p>
        </p:txBody>
      </p:sp>
      <p:sp>
        <p:nvSpPr>
          <p:cNvPr id="3" name="Tijdelijke aanduiding voor inhoud 2"/>
          <p:cNvSpPr>
            <a:spLocks noGrp="1"/>
          </p:cNvSpPr>
          <p:nvPr>
            <p:ph idx="1"/>
          </p:nvPr>
        </p:nvSpPr>
        <p:spPr>
          <a:xfrm>
            <a:off x="838200" y="1444996"/>
            <a:ext cx="10515600" cy="4930742"/>
          </a:xfrm>
        </p:spPr>
        <p:txBody>
          <a:bodyPr/>
          <a:lstStyle/>
          <a:p>
            <a:pPr marL="0" indent="0">
              <a:buNone/>
            </a:pPr>
            <a:endParaRPr lang="nl-NL" dirty="0"/>
          </a:p>
          <a:p>
            <a:r>
              <a:rPr lang="nl-NL" dirty="0"/>
              <a:t>Een beeld hebt van jou kennis en mening m.b.t. mediawijsheid;</a:t>
            </a:r>
          </a:p>
          <a:p>
            <a:r>
              <a:rPr lang="nl-NL" dirty="0"/>
              <a:t>Een beeld hebt van hoe het gesteld is met jouw privacy en veiligheid op </a:t>
            </a:r>
            <a:r>
              <a:rPr lang="nl-NL" dirty="0" err="1"/>
              <a:t>social</a:t>
            </a:r>
            <a:r>
              <a:rPr lang="nl-NL" dirty="0"/>
              <a:t> media;</a:t>
            </a:r>
          </a:p>
          <a:p>
            <a:r>
              <a:rPr lang="nl-NL" dirty="0" smtClean="0"/>
              <a:t>Heb je </a:t>
            </a:r>
            <a:r>
              <a:rPr lang="nl-NL" dirty="0"/>
              <a:t>inzichtelijk hebt welke sporen je online achterlaat;</a:t>
            </a:r>
          </a:p>
          <a:p>
            <a:r>
              <a:rPr lang="nl-NL" dirty="0"/>
              <a:t/>
            </a:r>
            <a:br>
              <a:rPr lang="nl-NL" dirty="0"/>
            </a:br>
            <a:endParaRPr lang="nl-NL" dirty="0"/>
          </a:p>
        </p:txBody>
      </p:sp>
    </p:spTree>
    <p:extLst>
      <p:ext uri="{BB962C8B-B14F-4D97-AF65-F5344CB8AC3E}">
        <p14:creationId xmlns:p14="http://schemas.microsoft.com/office/powerpoint/2010/main" val="2882614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Mediawijsheid </a:t>
            </a:r>
            <a:endParaRPr lang="nl-NL" dirty="0"/>
          </a:p>
        </p:txBody>
      </p:sp>
      <p:sp>
        <p:nvSpPr>
          <p:cNvPr id="3" name="Tijdelijke aanduiding voor inhoud 2"/>
          <p:cNvSpPr>
            <a:spLocks noGrp="1"/>
          </p:cNvSpPr>
          <p:nvPr>
            <p:ph idx="1"/>
          </p:nvPr>
        </p:nvSpPr>
        <p:spPr/>
        <p:txBody>
          <a:bodyPr/>
          <a:lstStyle/>
          <a:p>
            <a:r>
              <a:rPr lang="nl-NL" dirty="0" smtClean="0"/>
              <a:t>Wat is mediawijsheid? </a:t>
            </a:r>
            <a:endParaRPr lang="nl-NL" dirty="0"/>
          </a:p>
        </p:txBody>
      </p:sp>
    </p:spTree>
    <p:extLst>
      <p:ext uri="{BB962C8B-B14F-4D97-AF65-F5344CB8AC3E}">
        <p14:creationId xmlns:p14="http://schemas.microsoft.com/office/powerpoint/2010/main" val="22972341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Stellingen mediawijsheid </a:t>
            </a:r>
            <a:endParaRPr lang="nl-NL" dirty="0"/>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2686715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dirty="0" smtClean="0"/>
              <a:t>Digitale voetafdruk. </a:t>
            </a:r>
            <a:endParaRPr lang="nl-NL" dirty="0"/>
          </a:p>
        </p:txBody>
      </p:sp>
      <p:sp>
        <p:nvSpPr>
          <p:cNvPr id="3" name="Tijdelijke aanduiding voor tekst 2"/>
          <p:cNvSpPr>
            <a:spLocks noGrp="1"/>
          </p:cNvSpPr>
          <p:nvPr>
            <p:ph type="body" idx="1"/>
          </p:nvPr>
        </p:nvSpPr>
        <p:spPr/>
        <p:txBody>
          <a:bodyPr/>
          <a:lstStyle/>
          <a:p>
            <a:endParaRPr lang="nl-NL"/>
          </a:p>
        </p:txBody>
      </p:sp>
    </p:spTree>
    <p:extLst>
      <p:ext uri="{BB962C8B-B14F-4D97-AF65-F5344CB8AC3E}">
        <p14:creationId xmlns:p14="http://schemas.microsoft.com/office/powerpoint/2010/main" val="4004876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Digitale voetafdruk </a:t>
            </a:r>
            <a:endParaRPr lang="nl-NL" dirty="0"/>
          </a:p>
        </p:txBody>
      </p:sp>
      <p:sp>
        <p:nvSpPr>
          <p:cNvPr id="3" name="Tijdelijke aanduiding voor inhoud 2"/>
          <p:cNvSpPr>
            <a:spLocks noGrp="1"/>
          </p:cNvSpPr>
          <p:nvPr>
            <p:ph idx="1"/>
          </p:nvPr>
        </p:nvSpPr>
        <p:spPr/>
        <p:txBody>
          <a:bodyPr/>
          <a:lstStyle/>
          <a:p>
            <a:r>
              <a:rPr lang="nl-NL" dirty="0" smtClean="0">
                <a:solidFill>
                  <a:srgbClr val="333333"/>
                </a:solidFill>
                <a:latin typeface="Open Sans"/>
                <a:hlinkClick r:id="rId3"/>
              </a:rPr>
              <a:t>Offline living service</a:t>
            </a:r>
            <a:endParaRPr lang="nl-NL" dirty="0" smtClean="0">
              <a:solidFill>
                <a:srgbClr val="333333"/>
              </a:solidFill>
              <a:latin typeface="Open Sans"/>
            </a:endParaRPr>
          </a:p>
          <a:p>
            <a:r>
              <a:rPr lang="nl-NL" dirty="0" smtClean="0">
                <a:solidFill>
                  <a:srgbClr val="333333"/>
                </a:solidFill>
                <a:latin typeface="Open Sans"/>
              </a:rPr>
              <a:t>Welke </a:t>
            </a:r>
            <a:r>
              <a:rPr lang="nl-NL" dirty="0">
                <a:solidFill>
                  <a:srgbClr val="333333"/>
                </a:solidFill>
                <a:latin typeface="Open Sans"/>
              </a:rPr>
              <a:t>informatie is er over jou online te vinden?  </a:t>
            </a:r>
            <a:endParaRPr lang="nl-NL" dirty="0" smtClean="0">
              <a:solidFill>
                <a:srgbClr val="333333"/>
              </a:solidFill>
              <a:latin typeface="Open Sans"/>
            </a:endParaRPr>
          </a:p>
          <a:p>
            <a:r>
              <a:rPr lang="nl-NL" dirty="0" smtClean="0">
                <a:solidFill>
                  <a:srgbClr val="333333"/>
                </a:solidFill>
                <a:latin typeface="Open Sans"/>
              </a:rPr>
              <a:t>Heb </a:t>
            </a:r>
            <a:r>
              <a:rPr lang="nl-NL" dirty="0">
                <a:solidFill>
                  <a:srgbClr val="333333"/>
                </a:solidFill>
                <a:latin typeface="Open Sans"/>
              </a:rPr>
              <a:t>je sociale media profielen op privé staan?   </a:t>
            </a:r>
            <a:endParaRPr lang="nl-NL" dirty="0" smtClean="0">
              <a:solidFill>
                <a:srgbClr val="333333"/>
              </a:solidFill>
              <a:latin typeface="Open Sans"/>
            </a:endParaRPr>
          </a:p>
          <a:p>
            <a:r>
              <a:rPr lang="nl-NL" dirty="0" smtClean="0">
                <a:solidFill>
                  <a:srgbClr val="333333"/>
                </a:solidFill>
                <a:latin typeface="Open Sans"/>
              </a:rPr>
              <a:t>Een </a:t>
            </a:r>
            <a:r>
              <a:rPr lang="nl-NL" dirty="0">
                <a:solidFill>
                  <a:srgbClr val="333333"/>
                </a:solidFill>
                <a:latin typeface="Open Sans"/>
              </a:rPr>
              <a:t>digitale voetafdruk is alle informatie die over een persoon online te vinden is. </a:t>
            </a:r>
            <a:endParaRPr lang="nl-NL" dirty="0" smtClean="0">
              <a:solidFill>
                <a:srgbClr val="333333"/>
              </a:solidFill>
              <a:latin typeface="Open Sans"/>
            </a:endParaRPr>
          </a:p>
          <a:p>
            <a:endParaRPr lang="nl-NL" dirty="0">
              <a:solidFill>
                <a:srgbClr val="333333"/>
              </a:solidFill>
              <a:latin typeface="Open Sans"/>
            </a:endParaRPr>
          </a:p>
          <a:p>
            <a:r>
              <a:rPr lang="nl-NL" i="1" dirty="0" smtClean="0">
                <a:solidFill>
                  <a:srgbClr val="333333"/>
                </a:solidFill>
                <a:latin typeface="Open Sans"/>
              </a:rPr>
              <a:t>Maak in tweetallen de opdracht die online staat op Learning Matters.</a:t>
            </a:r>
            <a:endParaRPr lang="nl-NL" i="1" dirty="0"/>
          </a:p>
        </p:txBody>
      </p:sp>
    </p:spTree>
    <p:extLst>
      <p:ext uri="{BB962C8B-B14F-4D97-AF65-F5344CB8AC3E}">
        <p14:creationId xmlns:p14="http://schemas.microsoft.com/office/powerpoint/2010/main" val="3176600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Hoe is het geregeld met jullie privacy bij Da Vinci. </a:t>
            </a:r>
            <a:endParaRPr lang="nl-NL" dirty="0"/>
          </a:p>
        </p:txBody>
      </p:sp>
      <p:sp>
        <p:nvSpPr>
          <p:cNvPr id="3" name="Tijdelijke aanduiding voor inhoud 2"/>
          <p:cNvSpPr>
            <a:spLocks noGrp="1"/>
          </p:cNvSpPr>
          <p:nvPr>
            <p:ph idx="1"/>
          </p:nvPr>
        </p:nvSpPr>
        <p:spPr/>
        <p:txBody>
          <a:bodyPr/>
          <a:lstStyle/>
          <a:p>
            <a:r>
              <a:rPr lang="nl-NL" dirty="0" smtClean="0">
                <a:hlinkClick r:id="rId2"/>
              </a:rPr>
              <a:t>INFORMATIE OVER INFORMATIEBEVEILIGING EN PRIVACY (IBP) VOOR STUDENTEN</a:t>
            </a:r>
            <a:endParaRPr lang="nl-NL" dirty="0"/>
          </a:p>
        </p:txBody>
      </p:sp>
    </p:spTree>
    <p:extLst>
      <p:ext uri="{BB962C8B-B14F-4D97-AF65-F5344CB8AC3E}">
        <p14:creationId xmlns:p14="http://schemas.microsoft.com/office/powerpoint/2010/main" val="2840961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t">
        <a:normAutofit/>
      </a:bodyPr>
      <a:lstStyle>
        <a:defPPr algn="l">
          <a:lnSpc>
            <a:spcPts val="3000"/>
          </a:lnSpc>
          <a:defRPr sz="2800" b="0" dirty="0" smtClean="0">
            <a:solidFill>
              <a:schemeClr val="tx1"/>
            </a:solidFill>
          </a:defRPr>
        </a:defPPr>
      </a:lstStyle>
    </a:txDef>
  </a:objectDefaults>
  <a:extraClrSchemeLst/>
  <a:extLst>
    <a:ext uri="{05A4C25C-085E-4340-85A3-A5531E510DB2}">
      <thm15:themeFamily xmlns:thm15="http://schemas.microsoft.com/office/thememl/2012/main" name="Powerpoint_Da Vinci WWJAV 2020.pptx" id="{37637FA6-B946-4B3A-B150-C3ABA2DB75F0}" vid="{B58BCFEB-D656-4C85-B399-4AB7F41951DE}"/>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emplates xmlns="704bd100-04c3-4515-a977-c4a79d764dae" xsi:nil="true"/>
    <Teachers xmlns="704bd100-04c3-4515-a977-c4a79d764dae">
      <UserInfo>
        <DisplayName/>
        <AccountId xsi:nil="true"/>
        <AccountType/>
      </UserInfo>
    </Teachers>
    <Invited_Teachers xmlns="704bd100-04c3-4515-a977-c4a79d764dae" xsi:nil="true"/>
    <TeamsChannelId xmlns="704bd100-04c3-4515-a977-c4a79d764dae" xsi:nil="true"/>
    <IsNotebookLocked xmlns="704bd100-04c3-4515-a977-c4a79d764dae" xsi:nil="true"/>
    <CultureName xmlns="704bd100-04c3-4515-a977-c4a79d764dae" xsi:nil="true"/>
    <Self_Registration_Enabled xmlns="704bd100-04c3-4515-a977-c4a79d764dae" xsi:nil="true"/>
    <Student_Groups xmlns="704bd100-04c3-4515-a977-c4a79d764dae">
      <UserInfo>
        <DisplayName/>
        <AccountId xsi:nil="true"/>
        <AccountType/>
      </UserInfo>
    </Student_Groups>
    <AppVersion xmlns="704bd100-04c3-4515-a977-c4a79d764dae" xsi:nil="true"/>
    <NotebookType xmlns="704bd100-04c3-4515-a977-c4a79d764dae" xsi:nil="true"/>
    <DefaultSectionNames xmlns="704bd100-04c3-4515-a977-c4a79d764dae" xsi:nil="true"/>
    <Has_Teacher_Only_SectionGroup xmlns="704bd100-04c3-4515-a977-c4a79d764dae" xsi:nil="true"/>
    <FolderType xmlns="704bd100-04c3-4515-a977-c4a79d764dae" xsi:nil="true"/>
    <Owner xmlns="704bd100-04c3-4515-a977-c4a79d764dae">
      <UserInfo>
        <DisplayName/>
        <AccountId xsi:nil="true"/>
        <AccountType/>
      </UserInfo>
    </Owner>
    <Students xmlns="704bd100-04c3-4515-a977-c4a79d764dae">
      <UserInfo>
        <DisplayName/>
        <AccountId xsi:nil="true"/>
        <AccountType/>
      </UserInfo>
    </Students>
    <Invited_Students xmlns="704bd100-04c3-4515-a977-c4a79d764dae" xsi:nil="true"/>
    <Is_Collaboration_Space_Locked xmlns="704bd100-04c3-4515-a977-c4a79d764da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52C760578005840911E88DC69251F7F" ma:contentTypeVersion="29" ma:contentTypeDescription="Create a new document." ma:contentTypeScope="" ma:versionID="ea01e587dd9daf06a557fe934ea54b00">
  <xsd:schema xmlns:xsd="http://www.w3.org/2001/XMLSchema" xmlns:xs="http://www.w3.org/2001/XMLSchema" xmlns:p="http://schemas.microsoft.com/office/2006/metadata/properties" xmlns:ns3="807586a3-8f92-4560-af85-4eae92acdb9b" xmlns:ns4="704bd100-04c3-4515-a977-c4a79d764dae" targetNamespace="http://schemas.microsoft.com/office/2006/metadata/properties" ma:root="true" ma:fieldsID="30982b83960e851ab38d16c007bd5d01" ns3:_="" ns4:_="">
    <xsd:import namespace="807586a3-8f92-4560-af85-4eae92acdb9b"/>
    <xsd:import namespace="704bd100-04c3-4515-a977-c4a79d764dae"/>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DefaultSectionNames" minOccurs="0"/>
                <xsd:element ref="ns4:Templat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TeamsChannelId" minOccurs="0"/>
                <xsd:element ref="ns4:IsNotebookLocked"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7586a3-8f92-4560-af85-4eae92acdb9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4bd100-04c3-4515-a977-c4a79d764dae"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Templates" ma:index="15" nillable="true" ma:displayName="Templates" ma:internalName="Templates">
      <xsd:simpleType>
        <xsd:restriction base="dms:Note">
          <xsd:maxLength value="255"/>
        </xsd:restriction>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chers" ma:index="1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1" nillable="true" ma:displayName="Invited Teachers" ma:internalName="Invited_Teachers">
      <xsd:simpleType>
        <xsd:restriction base="dms:Note">
          <xsd:maxLength value="255"/>
        </xsd:restriction>
      </xsd:simpleType>
    </xsd:element>
    <xsd:element name="Invited_Students" ma:index="22" nillable="true" ma:displayName="Invited Students" ma:internalName="Invited_Students">
      <xsd:simpleType>
        <xsd:restriction base="dms:Note">
          <xsd:maxLength value="255"/>
        </xsd:restriction>
      </xsd:simpleType>
    </xsd:element>
    <xsd:element name="Self_Registration_Enabled" ma:index="23" nillable="true" ma:displayName="Self Registration Enabled" ma:internalName="Self_Registration_Enabled">
      <xsd:simpleType>
        <xsd:restriction base="dms:Boolean"/>
      </xsd:simpleType>
    </xsd:element>
    <xsd:element name="Has_Teacher_Only_SectionGroup" ma:index="24" nillable="true" ma:displayName="Has Teacher Only SectionGroup" ma:internalName="Has_Teacher_Only_SectionGroup">
      <xsd:simpleType>
        <xsd:restriction base="dms:Boolean"/>
      </xsd:simpleType>
    </xsd:element>
    <xsd:element name="Is_Collaboration_Space_Locked" ma:index="25" nillable="true" ma:displayName="Is Collaboration Space Locked" ma:internalName="Is_Collaboration_Space_Locked">
      <xsd:simpleType>
        <xsd:restriction base="dms:Boolean"/>
      </xsd:simpleType>
    </xsd:element>
    <xsd:element name="MediaServiceMetadata" ma:index="26" nillable="true" ma:displayName="MediaServiceMetadata" ma:hidden="true" ma:internalName="MediaServiceMetadata" ma:readOnly="true">
      <xsd:simpleType>
        <xsd:restriction base="dms:Note"/>
      </xsd:simpleType>
    </xsd:element>
    <xsd:element name="MediaServiceFastMetadata" ma:index="27" nillable="true" ma:displayName="MediaServiceFastMetadata" ma:hidden="true" ma:internalName="MediaServiceFastMetadata" ma:readOnly="true">
      <xsd:simpleType>
        <xsd:restriction base="dms:Note"/>
      </xsd:simpleType>
    </xsd:element>
    <xsd:element name="MediaServiceDateTaken" ma:index="28" nillable="true" ma:displayName="MediaServiceDateTaken" ma:hidden="true" ma:internalName="MediaServiceDateTaken" ma:readOnly="true">
      <xsd:simpleType>
        <xsd:restriction base="dms:Text"/>
      </xsd:simpleType>
    </xsd:element>
    <xsd:element name="MediaServiceAutoTags" ma:index="29" nillable="true" ma:displayName="MediaServiceAutoTags" ma:internalName="MediaServiceAutoTags" ma:readOnly="true">
      <xsd:simpleType>
        <xsd:restriction base="dms:Text"/>
      </xsd:simpleType>
    </xsd:element>
    <xsd:element name="MediaServiceOCR" ma:index="30" nillable="true" ma:displayName="MediaServiceOCR" ma:internalName="MediaServiceOCR" ma:readOnly="true">
      <xsd:simpleType>
        <xsd:restriction base="dms:Note">
          <xsd:maxLength value="255"/>
        </xsd:restriction>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TeamsChannelId" ma:index="33" nillable="true" ma:displayName="Teams Channel Id" ma:internalName="TeamsChannelId">
      <xsd:simpleType>
        <xsd:restriction base="dms:Text"/>
      </xsd:simpleType>
    </xsd:element>
    <xsd:element name="IsNotebookLocked" ma:index="34" nillable="true" ma:displayName="Is Notebook Locked" ma:internalName="IsNotebookLocked">
      <xsd:simpleType>
        <xsd:restriction base="dms:Boolean"/>
      </xsd:simpleType>
    </xsd:element>
    <xsd:element name="MediaServiceAutoKeyPoints" ma:index="35" nillable="true" ma:displayName="MediaServiceAutoKeyPoints" ma:hidden="true" ma:internalName="MediaServiceAutoKeyPoints" ma:readOnly="true">
      <xsd:simpleType>
        <xsd:restriction base="dms:Note"/>
      </xsd:simpleType>
    </xsd:element>
    <xsd:element name="MediaServiceKeyPoints" ma:index="3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C5A822-A253-46C1-801B-DE31FBD20F66}">
  <ds:schemaRefs>
    <ds:schemaRef ds:uri="http://purl.org/dc/elements/1.1/"/>
    <ds:schemaRef ds:uri="704bd100-04c3-4515-a977-c4a79d764dae"/>
    <ds:schemaRef ds:uri="http://schemas.openxmlformats.org/package/2006/metadata/core-properties"/>
    <ds:schemaRef ds:uri="http://purl.org/dc/terms/"/>
    <ds:schemaRef ds:uri="http://www.w3.org/XML/1998/namespace"/>
    <ds:schemaRef ds:uri="http://schemas.microsoft.com/office/infopath/2007/PartnerControls"/>
    <ds:schemaRef ds:uri="http://schemas.microsoft.com/office/2006/documentManagement/types"/>
    <ds:schemaRef ds:uri="807586a3-8f92-4560-af85-4eae92acdb9b"/>
    <ds:schemaRef ds:uri="http://purl.org/dc/dcmitype/"/>
    <ds:schemaRef ds:uri="http://schemas.microsoft.com/office/2006/metadata/properties"/>
  </ds:schemaRefs>
</ds:datastoreItem>
</file>

<file path=customXml/itemProps2.xml><?xml version="1.0" encoding="utf-8"?>
<ds:datastoreItem xmlns:ds="http://schemas.openxmlformats.org/officeDocument/2006/customXml" ds:itemID="{6322079A-F1A3-4E81-9E45-989DD4A9D249}">
  <ds:schemaRefs>
    <ds:schemaRef ds:uri="http://schemas.microsoft.com/sharepoint/v3/contenttype/forms"/>
  </ds:schemaRefs>
</ds:datastoreItem>
</file>

<file path=customXml/itemProps3.xml><?xml version="1.0" encoding="utf-8"?>
<ds:datastoreItem xmlns:ds="http://schemas.openxmlformats.org/officeDocument/2006/customXml" ds:itemID="{079D0460-DF48-4D79-92BA-9157E4881B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7586a3-8f92-4560-af85-4eae92acdb9b"/>
    <ds:schemaRef ds:uri="704bd100-04c3-4515-a977-c4a79d764d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Powerpoint_Da Vinci WWJAV 2020</Template>
  <TotalTime>346</TotalTime>
  <Words>476</Words>
  <Application>Microsoft Office PowerPoint</Application>
  <PresentationFormat>Breedbeeld</PresentationFormat>
  <Paragraphs>43</Paragraphs>
  <Slides>8</Slides>
  <Notes>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Cardenio Modern</vt:lpstr>
      <vt:lpstr>Open Sans</vt:lpstr>
      <vt:lpstr>Kantoorthema</vt:lpstr>
      <vt:lpstr>Mediawijsheid 1</vt:lpstr>
      <vt:lpstr>PowerPoint-presentatie</vt:lpstr>
      <vt:lpstr>Aan het einde van de les ....  </vt:lpstr>
      <vt:lpstr>Mediawijsheid </vt:lpstr>
      <vt:lpstr>Stellingen mediawijsheid </vt:lpstr>
      <vt:lpstr>Digitale voetafdruk. </vt:lpstr>
      <vt:lpstr>Digitale voetafdruk </vt:lpstr>
      <vt:lpstr>Hoe is het geregeld met jullie privacy bij Da Vinci. </vt:lpstr>
    </vt:vector>
  </TitlesOfParts>
  <Company>Kien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Mediawijsheid</dc:title>
  <dc:creator>Carla Dorgelo</dc:creator>
  <cp:lastModifiedBy>Carla Dorgelo</cp:lastModifiedBy>
  <cp:revision>11</cp:revision>
  <dcterms:created xsi:type="dcterms:W3CDTF">2020-07-14T07:49:45Z</dcterms:created>
  <dcterms:modified xsi:type="dcterms:W3CDTF">2020-09-02T14:09:40Z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0x010100752C760578005840911E88DC69251F7F</vt:lpwstr>
  </property>
</Properties>
</file>