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4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7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94"/>
  </p:normalViewPr>
  <p:slideViewPr>
    <p:cSldViewPr snapToGrid="0" snapToObjects="1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39" d="100"/>
          <a:sy n="139" d="100"/>
        </p:scale>
        <p:origin x="498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D35B347-210E-D34C-9035-40FF6664A6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3257FFC-1260-214E-BE27-C5D766D3D65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07D8D-2F1B-3146-B533-E539AE0B4A6C}" type="datetimeFigureOut">
              <a:rPr lang="nl-NL" smtClean="0"/>
              <a:t>10-9-2021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636B99D-5F65-2242-8D89-C7D420872D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C9FD6FA-EB16-954E-B3E3-07AEE876A5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623DD-2DB5-5846-92AF-05294435683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4251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98756-065B-4ACA-B643-F1006EDDDC4A}" type="datetimeFigureOut">
              <a:rPr lang="nl-NL" smtClean="0"/>
              <a:t>10-9-2021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B929-D196-40EB-9227-65352E29FC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852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awijsheid.nl/filterbubbel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 Klik op de link hieronder en lees het artikel door.</a:t>
            </a:r>
          </a:p>
          <a:p>
            <a:r>
              <a:rPr lang="nl-NL" dirty="0" smtClean="0">
                <a:hlinkClick r:id="rId3"/>
              </a:rPr>
              <a:t>https://www.mediawijsheid.nl/filterbubbel/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CB929-D196-40EB-9227-65352E29FC57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691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2790" y="2002110"/>
            <a:ext cx="9144000" cy="2556671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</a:t>
            </a:r>
            <a:br>
              <a:rPr lang="nl-NL" dirty="0"/>
            </a:br>
            <a:r>
              <a:rPr lang="nl-NL" dirty="0"/>
              <a:t>VAN DEZE</a:t>
            </a:r>
            <a:br>
              <a:rPr lang="nl-NL" dirty="0"/>
            </a:br>
            <a:r>
              <a:rPr lang="nl-NL" dirty="0"/>
              <a:t>PRESENTATIE</a:t>
            </a:r>
          </a:p>
        </p:txBody>
      </p:sp>
      <p:pic>
        <p:nvPicPr>
          <p:cNvPr id="10" name="Afbeelding 9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6C49E6BD-7814-154B-B54A-3B73E13C72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3738" y="-7145"/>
            <a:ext cx="5148262" cy="4699286"/>
          </a:xfrm>
          <a:prstGeom prst="rect">
            <a:avLst/>
          </a:prstGeom>
        </p:spPr>
      </p:pic>
      <p:pic>
        <p:nvPicPr>
          <p:cNvPr id="12" name="Afbeelding 11" descr="Afbeelding met klok&#10;&#10;Automatisch gegenereerde beschrijving">
            <a:extLst>
              <a:ext uri="{FF2B5EF4-FFF2-40B4-BE49-F238E27FC236}">
                <a16:creationId xmlns:a16="http://schemas.microsoft.com/office/drawing/2014/main" id="{1322AEB8-983D-314E-8426-1039499D70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7990" y="4757736"/>
            <a:ext cx="4427723" cy="126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770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idings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2790" y="2002110"/>
            <a:ext cx="9144000" cy="2556671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SCHEIDINGS-</a:t>
            </a:r>
            <a:br>
              <a:rPr lang="nl-NL" dirty="0"/>
            </a:br>
            <a:r>
              <a:rPr lang="nl-NL" dirty="0"/>
              <a:t>SLIDE</a:t>
            </a:r>
          </a:p>
        </p:txBody>
      </p:sp>
      <p:pic>
        <p:nvPicPr>
          <p:cNvPr id="10" name="Afbeelding 9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6C49E6BD-7814-154B-B54A-3B73E13C72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3738" y="-7145"/>
            <a:ext cx="5148262" cy="4699286"/>
          </a:xfrm>
          <a:prstGeom prst="rect">
            <a:avLst/>
          </a:prstGeom>
        </p:spPr>
      </p:pic>
      <p:pic>
        <p:nvPicPr>
          <p:cNvPr id="12" name="Afbeelding 11" descr="Afbeelding met klok&#10;&#10;Automatisch gegenereerde beschrijving">
            <a:extLst>
              <a:ext uri="{FF2B5EF4-FFF2-40B4-BE49-F238E27FC236}">
                <a16:creationId xmlns:a16="http://schemas.microsoft.com/office/drawing/2014/main" id="{1322AEB8-983D-314E-8426-1039499D70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7990" y="4757736"/>
            <a:ext cx="4427723" cy="126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369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idings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2790" y="2002110"/>
            <a:ext cx="9144000" cy="2556671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SCHEIDINGS-</a:t>
            </a:r>
            <a:br>
              <a:rPr lang="nl-NL" dirty="0"/>
            </a:br>
            <a:r>
              <a:rPr lang="nl-NL" dirty="0"/>
              <a:t>SLIDE</a:t>
            </a:r>
          </a:p>
        </p:txBody>
      </p:sp>
      <p:pic>
        <p:nvPicPr>
          <p:cNvPr id="10" name="Afbeelding 9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6C49E6BD-7814-154B-B54A-3B73E13C72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3738" y="-7145"/>
            <a:ext cx="5148262" cy="469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467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oudsopgav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99C86-2BA2-7E46-A6CC-C7ACCB411E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0792"/>
            <a:ext cx="10515600" cy="724204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INHOUDSOPGAVE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50AF2D-CA51-8849-8EA6-172A9FB9F7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24400"/>
            <a:ext cx="10515600" cy="4351338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3A78D"/>
              </a:buClr>
              <a:buSzTx/>
              <a:buFont typeface="Arial" panose="020B0604020202020204" pitchFamily="34" charset="0"/>
              <a:buChar char="•"/>
              <a:tabLst/>
              <a:defRPr/>
            </a:lvl1pPr>
          </a:lstStyle>
          <a:p>
            <a:pPr lvl="0"/>
            <a:r>
              <a:rPr lang="nl-NL" dirty="0"/>
              <a:t>Klikken om een hoofdstuk toe te voegen</a:t>
            </a:r>
          </a:p>
          <a:p>
            <a:pPr lvl="0"/>
            <a:endParaRPr lang="nl-NL" dirty="0"/>
          </a:p>
          <a:p>
            <a:pPr lvl="0"/>
            <a:endParaRPr lang="nl-NL" dirty="0"/>
          </a:p>
        </p:txBody>
      </p:sp>
      <p:pic>
        <p:nvPicPr>
          <p:cNvPr id="10" name="Afbeelding 9" descr="Afbeelding met tekening&#10;&#10;Automatisch gegenereerde beschrijving">
            <a:extLst>
              <a:ext uri="{FF2B5EF4-FFF2-40B4-BE49-F238E27FC236}">
                <a16:creationId xmlns:a16="http://schemas.microsoft.com/office/drawing/2014/main" id="{78AAD460-4DBB-9240-A2F2-B6B0329BE4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04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99C86-2BA2-7E46-A6CC-C7ACCB411E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0792"/>
            <a:ext cx="10515600" cy="724204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50AF2D-CA51-8849-8EA6-172A9FB9F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4400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10" name="Afbeelding 9" descr="Afbeelding met tekening&#10;&#10;Automatisch gegenereerde beschrijving">
            <a:extLst>
              <a:ext uri="{FF2B5EF4-FFF2-40B4-BE49-F238E27FC236}">
                <a16:creationId xmlns:a16="http://schemas.microsoft.com/office/drawing/2014/main" id="{78AAD460-4DBB-9240-A2F2-B6B0329BE4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565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ina 1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99C86-2BA2-7E46-A6CC-C7ACCB411E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0792"/>
            <a:ext cx="10515600" cy="724204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50AF2D-CA51-8849-8EA6-172A9FB9F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4400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192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pagin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2BFD868-66F6-A64D-ADEC-BBE4EEE6B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24400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540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pagina 2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2BFD868-66F6-A64D-ADEC-BBE4EEE6B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24400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71649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1220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3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18166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  <p:pic>
        <p:nvPicPr>
          <p:cNvPr id="5" name="Afbeelding 4" descr="Afbeelding met kabel, spiegel&#10;&#10;Automatisch gegenereerde beschrijving">
            <a:extLst>
              <a:ext uri="{FF2B5EF4-FFF2-40B4-BE49-F238E27FC236}">
                <a16:creationId xmlns:a16="http://schemas.microsoft.com/office/drawing/2014/main" id="{190A4FED-FE88-9F41-9131-05FACFEB206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96799" y="1856674"/>
            <a:ext cx="4351965" cy="4263314"/>
          </a:xfrm>
          <a:prstGeom prst="rect">
            <a:avLst/>
          </a:prstGeom>
        </p:spPr>
      </p:pic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42AB3FC0-BF31-0C45-AEF9-36F0C98C683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7063200" y="2005099"/>
            <a:ext cx="3852000" cy="37621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1pPr>
            <a:lvl2pPr marL="4572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2pPr>
            <a:lvl3pPr marL="9144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3pPr>
            <a:lvl4pPr marL="13716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4pPr>
            <a:lvl5pPr marL="18288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Klik hier</a:t>
            </a:r>
            <a:br>
              <a:rPr lang="nl-NL" dirty="0"/>
            </a:br>
            <a:r>
              <a:rPr lang="nl-NL" dirty="0"/>
              <a:t>om de tekst van de quote aan te passen…</a:t>
            </a:r>
          </a:p>
        </p:txBody>
      </p:sp>
    </p:spTree>
    <p:extLst>
      <p:ext uri="{BB962C8B-B14F-4D97-AF65-F5344CB8AC3E}">
        <p14:creationId xmlns:p14="http://schemas.microsoft.com/office/powerpoint/2010/main" val="2758506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_zond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2790" y="2002110"/>
            <a:ext cx="9144000" cy="2556671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</a:t>
            </a:r>
            <a:br>
              <a:rPr lang="nl-NL" dirty="0"/>
            </a:br>
            <a:r>
              <a:rPr lang="nl-NL" dirty="0"/>
              <a:t>VAN DEZE</a:t>
            </a:r>
            <a:br>
              <a:rPr lang="nl-NL" dirty="0"/>
            </a:br>
            <a:r>
              <a:rPr lang="nl-NL" dirty="0"/>
              <a:t>PRESENTATIE</a:t>
            </a:r>
          </a:p>
        </p:txBody>
      </p:sp>
      <p:pic>
        <p:nvPicPr>
          <p:cNvPr id="10" name="Afbeelding 9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6C49E6BD-7814-154B-B54A-3B73E13C72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3738" y="-7145"/>
            <a:ext cx="5148262" cy="469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9262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4_quote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66104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  <p:pic>
        <p:nvPicPr>
          <p:cNvPr id="5" name="Afbeelding 4" descr="Afbeelding met kabel, spiegel&#10;&#10;Automatisch gegenereerde beschrijving">
            <a:extLst>
              <a:ext uri="{FF2B5EF4-FFF2-40B4-BE49-F238E27FC236}">
                <a16:creationId xmlns:a16="http://schemas.microsoft.com/office/drawing/2014/main" id="{190A4FED-FE88-9F41-9131-05FACFEB206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7738" y="1856674"/>
            <a:ext cx="4351965" cy="4263314"/>
          </a:xfrm>
          <a:prstGeom prst="rect">
            <a:avLst/>
          </a:prstGeom>
        </p:spPr>
      </p:pic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42AB3FC0-BF31-0C45-AEF9-36F0C98C683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1214139" y="2005099"/>
            <a:ext cx="3852000" cy="37621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1pPr>
            <a:lvl2pPr marL="4572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2pPr>
            <a:lvl3pPr marL="9144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3pPr>
            <a:lvl4pPr marL="13716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4pPr>
            <a:lvl5pPr marL="18288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Klik hier</a:t>
            </a:r>
            <a:br>
              <a:rPr lang="nl-NL" dirty="0"/>
            </a:br>
            <a:r>
              <a:rPr lang="nl-NL" dirty="0"/>
              <a:t>om de tekst van de quote aan te passen…</a:t>
            </a:r>
          </a:p>
        </p:txBody>
      </p:sp>
    </p:spTree>
    <p:extLst>
      <p:ext uri="{BB962C8B-B14F-4D97-AF65-F5344CB8AC3E}">
        <p14:creationId xmlns:p14="http://schemas.microsoft.com/office/powerpoint/2010/main" val="37001583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4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5" name="Afbeelding 4" descr="Afbeelding met kabel, spiegel&#10;&#10;Automatisch gegenereerde beschrijving">
            <a:extLst>
              <a:ext uri="{FF2B5EF4-FFF2-40B4-BE49-F238E27FC236}">
                <a16:creationId xmlns:a16="http://schemas.microsoft.com/office/drawing/2014/main" id="{190A4FED-FE88-9F41-9131-05FACFEB2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96799" y="1856674"/>
            <a:ext cx="4351965" cy="4263314"/>
          </a:xfrm>
          <a:prstGeom prst="rect">
            <a:avLst/>
          </a:prstGeom>
        </p:spPr>
      </p:pic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42AB3FC0-BF31-0C45-AEF9-36F0C98C683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7063200" y="2005099"/>
            <a:ext cx="3852000" cy="37621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1pPr>
            <a:lvl2pPr marL="4572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2pPr>
            <a:lvl3pPr marL="9144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3pPr>
            <a:lvl4pPr marL="13716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4pPr>
            <a:lvl5pPr marL="18288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Klik hier</a:t>
            </a:r>
            <a:br>
              <a:rPr lang="nl-NL" dirty="0"/>
            </a:br>
            <a:r>
              <a:rPr lang="nl-NL" dirty="0"/>
              <a:t>om de tekst van de quote aan te passen…</a:t>
            </a:r>
          </a:p>
        </p:txBody>
      </p:sp>
    </p:spTree>
    <p:extLst>
      <p:ext uri="{BB962C8B-B14F-4D97-AF65-F5344CB8AC3E}">
        <p14:creationId xmlns:p14="http://schemas.microsoft.com/office/powerpoint/2010/main" val="13055036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4-z.logo_quote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66295" y="2024400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5" name="Afbeelding 4" descr="Afbeelding met kabel, spiegel&#10;&#10;Automatisch gegenereerde beschrijving">
            <a:extLst>
              <a:ext uri="{FF2B5EF4-FFF2-40B4-BE49-F238E27FC236}">
                <a16:creationId xmlns:a16="http://schemas.microsoft.com/office/drawing/2014/main" id="{190A4FED-FE88-9F41-9131-05FACFEB2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7738" y="1856674"/>
            <a:ext cx="4351965" cy="4263314"/>
          </a:xfrm>
          <a:prstGeom prst="rect">
            <a:avLst/>
          </a:prstGeom>
        </p:spPr>
      </p:pic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42AB3FC0-BF31-0C45-AEF9-36F0C98C683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1214139" y="2005099"/>
            <a:ext cx="3852000" cy="37621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000"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1pPr>
            <a:lvl2pPr marL="4572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2pPr>
            <a:lvl3pPr marL="9144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3pPr>
            <a:lvl4pPr marL="13716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4pPr>
            <a:lvl5pPr marL="1828800" indent="0">
              <a:buNone/>
              <a:defRPr b="1">
                <a:solidFill>
                  <a:srgbClr val="03A78D"/>
                </a:solidFill>
                <a:latin typeface="Cardenio Modern" panose="03000500000000000000" pitchFamily="66" charset="77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Klik hier</a:t>
            </a:r>
            <a:br>
              <a:rPr lang="nl-NL" dirty="0"/>
            </a:br>
            <a:r>
              <a:rPr lang="nl-NL" dirty="0"/>
              <a:t>om de tekst van de quote aan te passen…</a:t>
            </a:r>
          </a:p>
        </p:txBody>
      </p:sp>
    </p:spTree>
    <p:extLst>
      <p:ext uri="{BB962C8B-B14F-4D97-AF65-F5344CB8AC3E}">
        <p14:creationId xmlns:p14="http://schemas.microsoft.com/office/powerpoint/2010/main" val="9579994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50AF2D-CA51-8849-8EA6-172A9FB9F7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2024400"/>
            <a:ext cx="7213375" cy="435133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3A78D"/>
              </a:buClr>
              <a:buSzTx/>
              <a:buFontTx/>
              <a:buNone/>
              <a:tabLst/>
              <a:defRPr/>
            </a:lvl1pPr>
          </a:lstStyle>
          <a:p>
            <a:pPr lvl="0"/>
            <a:r>
              <a:rPr lang="nl-NL" dirty="0"/>
              <a:t>Klikken om een tekst toe te voegen</a:t>
            </a:r>
          </a:p>
        </p:txBody>
      </p:sp>
      <p:pic>
        <p:nvPicPr>
          <p:cNvPr id="10" name="Afbeelding 9" descr="Afbeelding met tekening&#10;&#10;Automatisch gegenereerde beschrijving">
            <a:extLst>
              <a:ext uri="{FF2B5EF4-FFF2-40B4-BE49-F238E27FC236}">
                <a16:creationId xmlns:a16="http://schemas.microsoft.com/office/drawing/2014/main" id="{78AAD460-4DBB-9240-A2F2-B6B0329BE4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  <p:sp>
        <p:nvSpPr>
          <p:cNvPr id="15" name="Tijdelijke aanduiding voor afbeelding 14">
            <a:extLst>
              <a:ext uri="{FF2B5EF4-FFF2-40B4-BE49-F238E27FC236}">
                <a16:creationId xmlns:a16="http://schemas.microsoft.com/office/drawing/2014/main" id="{6080A32B-699B-654D-86D4-99260E81948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533472" y="2097087"/>
            <a:ext cx="2952525" cy="295252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49788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in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99C86-2BA2-7E46-A6CC-C7ACCB411E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0792"/>
            <a:ext cx="10515600" cy="724204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DEZE PAGINA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50AF2D-CA51-8849-8EA6-172A9FB9F7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24400"/>
            <a:ext cx="7528965" cy="4351338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3A78D"/>
              </a:buClr>
              <a:buSzTx/>
              <a:buFont typeface="Arial" panose="020B0604020202020204" pitchFamily="34" charset="0"/>
              <a:buChar char="•"/>
              <a:tabLst/>
              <a:defRPr/>
            </a:lvl1pPr>
          </a:lstStyle>
          <a:p>
            <a:pPr lvl="0"/>
            <a:r>
              <a:rPr lang="nl-NL" dirty="0"/>
              <a:t>Klikken om een hoofdstuk toe te voegen</a:t>
            </a:r>
          </a:p>
          <a:p>
            <a:pPr lvl="0"/>
            <a:endParaRPr lang="nl-NL" dirty="0"/>
          </a:p>
          <a:p>
            <a:pPr lvl="0"/>
            <a:endParaRPr lang="nl-NL" dirty="0"/>
          </a:p>
        </p:txBody>
      </p:sp>
      <p:pic>
        <p:nvPicPr>
          <p:cNvPr id="10" name="Afbeelding 9" descr="Afbeelding met tekening&#10;&#10;Automatisch gegenereerde beschrijving">
            <a:extLst>
              <a:ext uri="{FF2B5EF4-FFF2-40B4-BE49-F238E27FC236}">
                <a16:creationId xmlns:a16="http://schemas.microsoft.com/office/drawing/2014/main" id="{78AAD460-4DBB-9240-A2F2-B6B0329BE4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7A2361DE-0582-854E-A23F-68DE3F4F1FE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153651" y="2097088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20" name="Tijdelijke aanduiding voor afbeelding 6">
            <a:extLst>
              <a:ext uri="{FF2B5EF4-FFF2-40B4-BE49-F238E27FC236}">
                <a16:creationId xmlns:a16="http://schemas.microsoft.com/office/drawing/2014/main" id="{C266A8C7-13DC-4848-B9DA-7A2A842A16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668612" y="2097088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21" name="Tijdelijke aanduiding voor afbeelding 6">
            <a:extLst>
              <a:ext uri="{FF2B5EF4-FFF2-40B4-BE49-F238E27FC236}">
                <a16:creationId xmlns:a16="http://schemas.microsoft.com/office/drawing/2014/main" id="{0D582A28-9316-4E4A-9D19-84226F06D44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153651" y="3568377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6">
            <a:extLst>
              <a:ext uri="{FF2B5EF4-FFF2-40B4-BE49-F238E27FC236}">
                <a16:creationId xmlns:a16="http://schemas.microsoft.com/office/drawing/2014/main" id="{994BC7C1-B4BF-D043-8893-BD696EC47D5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68612" y="3568377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6">
            <a:extLst>
              <a:ext uri="{FF2B5EF4-FFF2-40B4-BE49-F238E27FC236}">
                <a16:creationId xmlns:a16="http://schemas.microsoft.com/office/drawing/2014/main" id="{3573C7DC-377C-9D47-BF0B-24AAAA78E39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153651" y="5046544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24" name="Tijdelijke aanduiding voor afbeelding 6">
            <a:extLst>
              <a:ext uri="{FF2B5EF4-FFF2-40B4-BE49-F238E27FC236}">
                <a16:creationId xmlns:a16="http://schemas.microsoft.com/office/drawing/2014/main" id="{A0FF0CC3-338B-8C4B-B8FF-CBA2E4E97DD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668612" y="5046544"/>
            <a:ext cx="1331912" cy="1331912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17045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al 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VISUAL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52600" y="6184350"/>
            <a:ext cx="5181600" cy="30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Plaats hier het bijschrift</a:t>
            </a:r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8784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al pagina 1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VISUAL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52600" y="6184350"/>
            <a:ext cx="5181600" cy="30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Plaats hier het bijschrift</a:t>
            </a:r>
          </a:p>
        </p:txBody>
      </p:sp>
    </p:spTree>
    <p:extLst>
      <p:ext uri="{BB962C8B-B14F-4D97-AF65-F5344CB8AC3E}">
        <p14:creationId xmlns:p14="http://schemas.microsoft.com/office/powerpoint/2010/main" val="5449859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pagina 1-z.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F37A1-D67D-874E-8C4D-AF59E1758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22935"/>
            <a:ext cx="10515600" cy="923303"/>
          </a:xfrm>
        </p:spPr>
        <p:txBody>
          <a:bodyPr anchor="t"/>
          <a:lstStyle>
            <a:lvl1pPr>
              <a:defRPr b="1">
                <a:solidFill>
                  <a:srgbClr val="03A78D"/>
                </a:solidFill>
              </a:defRPr>
            </a:lvl1pPr>
          </a:lstStyle>
          <a:p>
            <a:r>
              <a:rPr lang="nl-NL" dirty="0"/>
              <a:t>TITEL VAN VIDEO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CEE2BD-EBDE-164C-8E02-CC9975A9C5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52600" y="6184350"/>
            <a:ext cx="5181600" cy="30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dirty="0"/>
              <a:t>Plaats hier het bijschrift</a:t>
            </a:r>
          </a:p>
        </p:txBody>
      </p:sp>
    </p:spTree>
    <p:extLst>
      <p:ext uri="{BB962C8B-B14F-4D97-AF65-F5344CB8AC3E}">
        <p14:creationId xmlns:p14="http://schemas.microsoft.com/office/powerpoint/2010/main" val="2173512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ening&#10;&#10;Automatisch gegenereerde beschrijving">
            <a:extLst>
              <a:ext uri="{FF2B5EF4-FFF2-40B4-BE49-F238E27FC236}">
                <a16:creationId xmlns:a16="http://schemas.microsoft.com/office/drawing/2014/main" id="{C62BCE63-EB2F-B245-88D0-EE1B914604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5950" y="1504950"/>
            <a:ext cx="3340100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4482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nkJeW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groen, vrouw, geparkeerd, teken&#10;&#10;Automatisch gegenereerde beschrijving">
            <a:extLst>
              <a:ext uri="{FF2B5EF4-FFF2-40B4-BE49-F238E27FC236}">
                <a16:creationId xmlns:a16="http://schemas.microsoft.com/office/drawing/2014/main" id="{9B4A1A0C-779F-1B46-AE73-3C4D0CEF7D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854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3AFC20ED-5008-1D47-BF9B-25F4CB9711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"/>
            <a:ext cx="7339476" cy="669940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3488" y="757413"/>
            <a:ext cx="5945918" cy="3398644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WELKOM,</a:t>
            </a:r>
            <a:br>
              <a:rPr lang="nl-NL" dirty="0"/>
            </a:br>
            <a:r>
              <a:rPr lang="nl-NL" dirty="0"/>
              <a:t>LEUK DAT</a:t>
            </a:r>
            <a:br>
              <a:rPr lang="nl-NL" dirty="0"/>
            </a:br>
            <a:r>
              <a:rPr lang="nl-NL" dirty="0"/>
              <a:t>JE ER BENT</a:t>
            </a:r>
          </a:p>
        </p:txBody>
      </p:sp>
      <p:pic>
        <p:nvPicPr>
          <p:cNvPr id="12" name="Afbeelding 11" descr="Afbeelding met klok&#10;&#10;Automatisch gegenereerde beschrijving">
            <a:extLst>
              <a:ext uri="{FF2B5EF4-FFF2-40B4-BE49-F238E27FC236}">
                <a16:creationId xmlns:a16="http://schemas.microsoft.com/office/drawing/2014/main" id="{1322AEB8-983D-314E-8426-1039499D70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61970" y="4911484"/>
            <a:ext cx="4427723" cy="126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37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-sub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A5B2F-F909-2043-9C45-66DBE455A1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9990" y="2002111"/>
            <a:ext cx="6962573" cy="1563690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 VAN DE</a:t>
            </a:r>
            <a:br>
              <a:rPr lang="nl-NL" dirty="0"/>
            </a:br>
            <a:r>
              <a:rPr lang="nl-NL" dirty="0"/>
              <a:t>PRESENTATIE</a:t>
            </a:r>
          </a:p>
        </p:txBody>
      </p:sp>
      <p:pic>
        <p:nvPicPr>
          <p:cNvPr id="10" name="Afbeelding 9" descr="Afbeelding met kamer, tekening&#10;&#10;Automatisch gegenereerde beschrijving">
            <a:extLst>
              <a:ext uri="{FF2B5EF4-FFF2-40B4-BE49-F238E27FC236}">
                <a16:creationId xmlns:a16="http://schemas.microsoft.com/office/drawing/2014/main" id="{6C49E6BD-7814-154B-B54A-3B73E13C72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3738" y="-7145"/>
            <a:ext cx="5148262" cy="4699286"/>
          </a:xfrm>
          <a:prstGeom prst="rect">
            <a:avLst/>
          </a:prstGeom>
        </p:spPr>
      </p:pic>
      <p:sp>
        <p:nvSpPr>
          <p:cNvPr id="11" name="Tijdelijke aanduiding voor tekst 2">
            <a:extLst>
              <a:ext uri="{FF2B5EF4-FFF2-40B4-BE49-F238E27FC236}">
                <a16:creationId xmlns:a16="http://schemas.microsoft.com/office/drawing/2014/main" id="{D3E29734-3030-D942-92BF-CB24B0AC9A1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49989" y="3616976"/>
            <a:ext cx="6962573" cy="12047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SUBTITEL VAN</a:t>
            </a:r>
            <a:br>
              <a:rPr lang="nl-NL" dirty="0"/>
            </a:br>
            <a:r>
              <a:rPr lang="nl-NL" dirty="0"/>
              <a:t>DEZE PRESENTATIE</a:t>
            </a:r>
          </a:p>
        </p:txBody>
      </p:sp>
      <p:pic>
        <p:nvPicPr>
          <p:cNvPr id="6" name="Afbeelding 5" descr="Afbeelding met klok&#10;&#10;Automatisch gegenereerde beschrijving">
            <a:extLst>
              <a:ext uri="{FF2B5EF4-FFF2-40B4-BE49-F238E27FC236}">
                <a16:creationId xmlns:a16="http://schemas.microsoft.com/office/drawing/2014/main" id="{55FAF3C3-0EE2-7844-B257-5F53C2A94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7990" y="4757736"/>
            <a:ext cx="4427723" cy="126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66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C7E9F4B5-911D-3144-94A3-DCB2936B7E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79300" cy="593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13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+pay of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ening&#10;&#10;Automatisch gegenereerde beschrijving">
            <a:extLst>
              <a:ext uri="{FF2B5EF4-FFF2-40B4-BE49-F238E27FC236}">
                <a16:creationId xmlns:a16="http://schemas.microsoft.com/office/drawing/2014/main" id="{C62BCE63-EB2F-B245-88D0-EE1B914604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5950" y="1504950"/>
            <a:ext cx="3340100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20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onder pay of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tekening&#10;&#10;Automatisch gegenereerde beschrijving">
            <a:extLst>
              <a:ext uri="{FF2B5EF4-FFF2-40B4-BE49-F238E27FC236}">
                <a16:creationId xmlns:a16="http://schemas.microsoft.com/office/drawing/2014/main" id="{C62BCE63-EB2F-B245-88D0-EE1B914604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25950" y="1504950"/>
            <a:ext cx="3340100" cy="384810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90DFAE2F-889D-9546-AC4F-DC130CEA3481}"/>
              </a:ext>
            </a:extLst>
          </p:cNvPr>
          <p:cNvSpPr/>
          <p:nvPr userDrawn="1"/>
        </p:nvSpPr>
        <p:spPr>
          <a:xfrm>
            <a:off x="4015110" y="4798881"/>
            <a:ext cx="4076986" cy="7837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1849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ar werk jij aan vanda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5C143C6F-6B89-8C45-BD36-02C2BE3EE4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44800" y="3098800"/>
            <a:ext cx="65024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211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EC47505C-8174-2047-AE27-E84A02D762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73096" y="598899"/>
            <a:ext cx="1112901" cy="1282164"/>
          </a:xfrm>
          <a:prstGeom prst="rect">
            <a:avLst/>
          </a:prstGeom>
        </p:spPr>
      </p:pic>
      <p:sp>
        <p:nvSpPr>
          <p:cNvPr id="7" name="Titel 1">
            <a:extLst>
              <a:ext uri="{FF2B5EF4-FFF2-40B4-BE49-F238E27FC236}">
                <a16:creationId xmlns:a16="http://schemas.microsoft.com/office/drawing/2014/main" id="{2AF28E80-CC98-FE47-B95F-660C39BAA45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9990" y="2002111"/>
            <a:ext cx="6962573" cy="1563690"/>
          </a:xfrm>
        </p:spPr>
        <p:txBody>
          <a:bodyPr anchor="t"/>
          <a:lstStyle>
            <a:lvl1pPr algn="l">
              <a:lnSpc>
                <a:spcPts val="6000"/>
              </a:lnSpc>
              <a:spcBef>
                <a:spcPts val="70"/>
              </a:spcBef>
              <a:spcAft>
                <a:spcPts val="70"/>
              </a:spcAft>
              <a:defRPr sz="6000" b="1">
                <a:solidFill>
                  <a:srgbClr val="03A7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 VAN DE</a:t>
            </a:r>
            <a:br>
              <a:rPr lang="nl-NL" dirty="0"/>
            </a:br>
            <a:r>
              <a:rPr lang="nl-NL" dirty="0"/>
              <a:t>PRESENTATIE</a:t>
            </a:r>
          </a:p>
        </p:txBody>
      </p:sp>
    </p:spTree>
    <p:extLst>
      <p:ext uri="{BB962C8B-B14F-4D97-AF65-F5344CB8AC3E}">
        <p14:creationId xmlns:p14="http://schemas.microsoft.com/office/powerpoint/2010/main" val="1472109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F37B3DF-2D85-BB4E-B19A-583FD4DBD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BB5C7E4-9719-8345-9C3F-B76F740F9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2D045-C8AC-414A-9485-435F3D53BEF7}" type="datetimeFigureOut">
              <a:rPr lang="nl-NL" smtClean="0"/>
              <a:t>10-9-2021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4EF3651-B5E4-244D-A832-35C14C2E54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15368D-A9FA-5142-AFAB-8A3D081BF2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23ABF-3139-6446-AC9D-47F190E639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28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1" r:id="rId2"/>
    <p:sldLayoutId id="2147483660" r:id="rId3"/>
    <p:sldLayoutId id="2147483662" r:id="rId4"/>
    <p:sldLayoutId id="2147483675" r:id="rId5"/>
    <p:sldLayoutId id="2147483676" r:id="rId6"/>
    <p:sldLayoutId id="2147483684" r:id="rId7"/>
    <p:sldLayoutId id="2147483663" r:id="rId8"/>
    <p:sldLayoutId id="2147483678" r:id="rId9"/>
    <p:sldLayoutId id="2147483685" r:id="rId10"/>
    <p:sldLayoutId id="2147483686" r:id="rId11"/>
    <p:sldLayoutId id="2147483677" r:id="rId12"/>
    <p:sldLayoutId id="2147483650" r:id="rId13"/>
    <p:sldLayoutId id="2147483668" r:id="rId14"/>
    <p:sldLayoutId id="2147483652" r:id="rId15"/>
    <p:sldLayoutId id="2147483669" r:id="rId16"/>
    <p:sldLayoutId id="2147483664" r:id="rId17"/>
    <p:sldLayoutId id="2147483670" r:id="rId18"/>
    <p:sldLayoutId id="2147483665" r:id="rId19"/>
    <p:sldLayoutId id="2147483682" r:id="rId20"/>
    <p:sldLayoutId id="2147483671" r:id="rId21"/>
    <p:sldLayoutId id="2147483683" r:id="rId22"/>
    <p:sldLayoutId id="2147483680" r:id="rId23"/>
    <p:sldLayoutId id="2147483679" r:id="rId24"/>
    <p:sldLayoutId id="2147483666" r:id="rId25"/>
    <p:sldLayoutId id="2147483672" r:id="rId26"/>
    <p:sldLayoutId id="2147483673" r:id="rId27"/>
    <p:sldLayoutId id="2147483661" r:id="rId28"/>
    <p:sldLayoutId id="2147483674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27" userDrawn="1">
          <p15:clr>
            <a:srgbClr val="F26B43"/>
          </p15:clr>
        </p15:guide>
        <p15:guide id="2" pos="597" userDrawn="1">
          <p15:clr>
            <a:srgbClr val="F26B43"/>
          </p15:clr>
        </p15:guide>
        <p15:guide id="3" orient="horz" pos="1321" userDrawn="1">
          <p15:clr>
            <a:srgbClr val="F26B43"/>
          </p15:clr>
        </p15:guide>
        <p15:guide id="4" orient="horz" pos="40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VSi3o01hcvU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ZkZ-PLJzas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.com/talks/eli_pariser_beware_online_filter_bubbles?language=n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FA49AF-10CC-8B42-977D-69584379DE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Informatievaardigheden 1.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4987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Informatievaardigheden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Informatievaardigheden zijn vaardigheden die helpen bij het zoeken, vinden, beoordelen en verwerken van informatie. </a:t>
            </a:r>
          </a:p>
          <a:p>
            <a:r>
              <a:rPr lang="nl-NL" dirty="0"/>
              <a:t>Wanneer je informatievaardigheden beheerst ben je bestand tegen nepnieuws en weet je hoe je het beste naar informatie kan zoeken. </a:t>
            </a:r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3296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Waarom is het belangrijk? 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Zonder </a:t>
            </a:r>
            <a:r>
              <a:rPr lang="nl-NL" dirty="0"/>
              <a:t>informatievaardigheden is het lastig om de juiste informatie te selecteren en eventueel verkeerde bronnen te gebruiken (Wikipedia). </a:t>
            </a:r>
          </a:p>
          <a:p>
            <a:r>
              <a:rPr lang="nl-NL" dirty="0"/>
              <a:t>Zoeken op het internet is iets wat we allemaal bijna dagelijks doen. Weet je een betekenis van een woord niet? Hoe makkelijk is het even te "</a:t>
            </a:r>
            <a:r>
              <a:rPr lang="nl-NL" dirty="0" err="1"/>
              <a:t>Googlen</a:t>
            </a:r>
            <a:r>
              <a:rPr lang="nl-NL" dirty="0"/>
              <a:t>". Uit alle resultaten die we krijgen van een zoekopdracht moeten we de juiste keuze maken. Is het een betrouwbare site? Is de informatie compleet? Is het wel wat ik zoek?  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4848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Berichten die wij lezen in bijvoorbeeld de krant, op sociale media, tv en in online gemeenschappen is van invloed hoe wij </a:t>
            </a:r>
            <a:r>
              <a:rPr lang="nl-NL" dirty="0" smtClean="0"/>
              <a:t>onszelf</a:t>
            </a:r>
            <a:r>
              <a:rPr lang="nl-NL" dirty="0"/>
              <a:t>, de ander en de wereld zien. Het is steeds lastiger om onderscheid te maken tussen echt net nep</a:t>
            </a:r>
            <a:r>
              <a:rPr lang="nl-NL" dirty="0" smtClean="0"/>
              <a:t>.</a:t>
            </a:r>
          </a:p>
          <a:p>
            <a:pPr lvl="1"/>
            <a:r>
              <a:rPr lang="nl-NL" dirty="0" smtClean="0">
                <a:hlinkClick r:id="rId2"/>
              </a:rPr>
              <a:t>Filmpje: Zondag met Lubach </a:t>
            </a:r>
            <a:r>
              <a:rPr lang="nl-NL" dirty="0" err="1" smtClean="0">
                <a:hlinkClick r:id="rId2"/>
              </a:rPr>
              <a:t>Deepfakes</a:t>
            </a:r>
            <a:endParaRPr lang="nl-NL" dirty="0" smtClean="0"/>
          </a:p>
          <a:p>
            <a:r>
              <a:rPr lang="nl-NL" dirty="0"/>
              <a:t>Wat ook invloed op ons heeft is de </a:t>
            </a:r>
            <a:r>
              <a:rPr lang="nl-NL" i="1" dirty="0" smtClean="0"/>
              <a:t>filter </a:t>
            </a:r>
            <a:r>
              <a:rPr lang="nl-NL" i="1" dirty="0" err="1" smtClean="0"/>
              <a:t>bubble</a:t>
            </a:r>
            <a:r>
              <a:rPr lang="nl-NL" i="1" dirty="0"/>
              <a:t>: Het verschijnsel waarbij websites en zoekmachines hun </a:t>
            </a:r>
            <a:r>
              <a:rPr lang="nl-NL" i="1" dirty="0" smtClean="0"/>
              <a:t>resultaten </a:t>
            </a:r>
            <a:r>
              <a:rPr lang="nl-NL" i="1" dirty="0"/>
              <a:t>afstemmen op jouw (eerdere) online zoekgedrag)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3565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i="1" dirty="0" smtClean="0"/>
          </a:p>
          <a:p>
            <a:r>
              <a:rPr lang="nl-NL" i="1" dirty="0" smtClean="0"/>
              <a:t>Het </a:t>
            </a:r>
            <a:r>
              <a:rPr lang="nl-NL" i="1" dirty="0"/>
              <a:t>onderwerp informatievaardigheden wordt in twee lessen aangeboden; </a:t>
            </a:r>
            <a:endParaRPr lang="nl-NL" dirty="0"/>
          </a:p>
          <a:p>
            <a:r>
              <a:rPr lang="nl-NL" dirty="0"/>
              <a:t>Filter </a:t>
            </a:r>
            <a:r>
              <a:rPr lang="nl-NL" dirty="0" err="1" smtClean="0"/>
              <a:t>bubble</a:t>
            </a:r>
            <a:r>
              <a:rPr lang="nl-NL" dirty="0" smtClean="0"/>
              <a:t> </a:t>
            </a:r>
            <a:r>
              <a:rPr lang="nl-NL" dirty="0"/>
              <a:t>en Nepnieuws</a:t>
            </a:r>
          </a:p>
          <a:p>
            <a:r>
              <a:rPr lang="nl-NL" dirty="0"/>
              <a:t>Zoeken, filteren en selecteren 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679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Algoritme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Filmpje algoritme.</a:t>
            </a: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Was jij je hier bewust van? </a:t>
            </a:r>
          </a:p>
          <a:p>
            <a:r>
              <a:rPr lang="nl-NL" dirty="0" smtClean="0"/>
              <a:t>Wat wist je wel en wat wist je niet?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2021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Filter </a:t>
            </a:r>
            <a:r>
              <a:rPr lang="nl-NL" dirty="0" err="1" smtClean="0"/>
              <a:t>Bubble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de filter </a:t>
            </a:r>
            <a:r>
              <a:rPr lang="nl-NL" dirty="0" err="1"/>
              <a:t>bubble</a:t>
            </a:r>
            <a:r>
              <a:rPr lang="nl-NL" dirty="0" smtClean="0"/>
              <a:t>? </a:t>
            </a:r>
            <a:endParaRPr lang="nl-NL" dirty="0"/>
          </a:p>
          <a:p>
            <a:r>
              <a:rPr lang="nl-NL" dirty="0" smtClean="0"/>
              <a:t>TED </a:t>
            </a:r>
            <a:r>
              <a:rPr lang="nl-NL" dirty="0"/>
              <a:t>talk van Eli </a:t>
            </a:r>
            <a:r>
              <a:rPr lang="nl-NL" dirty="0" err="1"/>
              <a:t>Pariser</a:t>
            </a:r>
            <a:r>
              <a:rPr lang="nl-NL" dirty="0"/>
              <a:t> hij verteld over de </a:t>
            </a:r>
            <a:r>
              <a:rPr lang="nl-NL" dirty="0">
                <a:hlinkClick r:id="rId3"/>
              </a:rPr>
              <a:t>filter </a:t>
            </a:r>
            <a:r>
              <a:rPr lang="nl-NL" dirty="0" err="1">
                <a:hlinkClick r:id="rId3"/>
              </a:rPr>
              <a:t>bubble</a:t>
            </a:r>
            <a:r>
              <a:rPr lang="nl-NL" dirty="0">
                <a:hlinkClick r:id="rId3"/>
              </a:rPr>
              <a:t>. 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0390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Opdracht(en)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Zie voor de opdrachten het Word document op Learning Matters </a:t>
            </a:r>
          </a:p>
          <a:p>
            <a:r>
              <a:rPr lang="nl-NL" i="1" dirty="0"/>
              <a:t>Opdracht informatievaardigheden 1.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109275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rmAutofit/>
      </a:bodyPr>
      <a:lstStyle>
        <a:defPPr algn="l">
          <a:lnSpc>
            <a:spcPts val="3000"/>
          </a:lnSpc>
          <a:defRPr sz="2800" b="0" dirty="0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_Da Vinci WWJAV 2020.pptx" id="{37637FA6-B946-4B3A-B150-C3ABA2DB75F0}" vid="{B58BCFEB-D656-4C85-B399-4AB7F41951D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2C760578005840911E88DC69251F7F" ma:contentTypeVersion="29" ma:contentTypeDescription="Create a new document." ma:contentTypeScope="" ma:versionID="ea01e587dd9daf06a557fe934ea54b00">
  <xsd:schema xmlns:xsd="http://www.w3.org/2001/XMLSchema" xmlns:xs="http://www.w3.org/2001/XMLSchema" xmlns:p="http://schemas.microsoft.com/office/2006/metadata/properties" xmlns:ns3="807586a3-8f92-4560-af85-4eae92acdb9b" xmlns:ns4="704bd100-04c3-4515-a977-c4a79d764dae" targetNamespace="http://schemas.microsoft.com/office/2006/metadata/properties" ma:root="true" ma:fieldsID="30982b83960e851ab38d16c007bd5d01" ns3:_="" ns4:_="">
    <xsd:import namespace="807586a3-8f92-4560-af85-4eae92acdb9b"/>
    <xsd:import namespace="704bd100-04c3-4515-a977-c4a79d764da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TeamsChannelId" minOccurs="0"/>
                <xsd:element ref="ns4:IsNotebookLocked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7586a3-8f92-4560-af85-4eae92acdb9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4bd100-04c3-4515-a977-c4a79d764dae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9" nillable="true" ma:displayName="MediaServiceAutoTags" ma:internalName="MediaServiceAutoTags" ma:readOnly="true">
      <xsd:simpleType>
        <xsd:restriction base="dms:Text"/>
      </xsd:simpleType>
    </xsd:element>
    <xsd:element name="MediaServiceOCR" ma:index="3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TeamsChannelId" ma:index="33" nillable="true" ma:displayName="Teams Channel Id" ma:internalName="TeamsChannelId">
      <xsd:simpleType>
        <xsd:restriction base="dms:Text"/>
      </xsd:simpleType>
    </xsd:element>
    <xsd:element name="IsNotebookLocked" ma:index="34" nillable="true" ma:displayName="Is Notebook Locked" ma:internalName="IsNotebookLocked">
      <xsd:simpleType>
        <xsd:restriction base="dms:Boolean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704bd100-04c3-4515-a977-c4a79d764dae" xsi:nil="true"/>
    <Teachers xmlns="704bd100-04c3-4515-a977-c4a79d764dae">
      <UserInfo>
        <DisplayName/>
        <AccountId xsi:nil="true"/>
        <AccountType/>
      </UserInfo>
    </Teachers>
    <Invited_Teachers xmlns="704bd100-04c3-4515-a977-c4a79d764dae" xsi:nil="true"/>
    <TeamsChannelId xmlns="704bd100-04c3-4515-a977-c4a79d764dae" xsi:nil="true"/>
    <IsNotebookLocked xmlns="704bd100-04c3-4515-a977-c4a79d764dae" xsi:nil="true"/>
    <CultureName xmlns="704bd100-04c3-4515-a977-c4a79d764dae" xsi:nil="true"/>
    <Self_Registration_Enabled xmlns="704bd100-04c3-4515-a977-c4a79d764dae" xsi:nil="true"/>
    <Student_Groups xmlns="704bd100-04c3-4515-a977-c4a79d764dae">
      <UserInfo>
        <DisplayName/>
        <AccountId xsi:nil="true"/>
        <AccountType/>
      </UserInfo>
    </Student_Groups>
    <AppVersion xmlns="704bd100-04c3-4515-a977-c4a79d764dae" xsi:nil="true"/>
    <NotebookType xmlns="704bd100-04c3-4515-a977-c4a79d764dae" xsi:nil="true"/>
    <DefaultSectionNames xmlns="704bd100-04c3-4515-a977-c4a79d764dae" xsi:nil="true"/>
    <Has_Teacher_Only_SectionGroup xmlns="704bd100-04c3-4515-a977-c4a79d764dae" xsi:nil="true"/>
    <FolderType xmlns="704bd100-04c3-4515-a977-c4a79d764dae" xsi:nil="true"/>
    <Owner xmlns="704bd100-04c3-4515-a977-c4a79d764dae">
      <UserInfo>
        <DisplayName/>
        <AccountId xsi:nil="true"/>
        <AccountType/>
      </UserInfo>
    </Owner>
    <Students xmlns="704bd100-04c3-4515-a977-c4a79d764dae">
      <UserInfo>
        <DisplayName/>
        <AccountId xsi:nil="true"/>
        <AccountType/>
      </UserInfo>
    </Students>
    <Invited_Students xmlns="704bd100-04c3-4515-a977-c4a79d764dae" xsi:nil="true"/>
    <Is_Collaboration_Space_Locked xmlns="704bd100-04c3-4515-a977-c4a79d764dae" xsi:nil="true"/>
  </documentManagement>
</p:properties>
</file>

<file path=customXml/itemProps1.xml><?xml version="1.0" encoding="utf-8"?>
<ds:datastoreItem xmlns:ds="http://schemas.openxmlformats.org/officeDocument/2006/customXml" ds:itemID="{F1E72578-893F-40A9-BBE7-F09BCA87058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23C0C6-0F12-4960-BFAF-ECBA511F82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7586a3-8f92-4560-af85-4eae92acdb9b"/>
    <ds:schemaRef ds:uri="704bd100-04c3-4515-a977-c4a79d764d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936F865-9F92-48BF-A705-ADB9D802402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07586a3-8f92-4560-af85-4eae92acdb9b"/>
    <ds:schemaRef ds:uri="http://purl.org/dc/elements/1.1/"/>
    <ds:schemaRef ds:uri="http://schemas.microsoft.com/office/2006/metadata/properties"/>
    <ds:schemaRef ds:uri="704bd100-04c3-4515-a977-c4a79d764da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Powerpoint_Da Vinci WWJAV 2020</Template>
  <TotalTime>12</TotalTime>
  <Words>317</Words>
  <Application>Microsoft Office PowerPoint</Application>
  <PresentationFormat>Breedbeeld</PresentationFormat>
  <Paragraphs>30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Cardenio Modern</vt:lpstr>
      <vt:lpstr>Kantoorthema</vt:lpstr>
      <vt:lpstr>Informatievaardigheden 1. </vt:lpstr>
      <vt:lpstr>Informatievaardigheden</vt:lpstr>
      <vt:lpstr>Waarom is het belangrijk?  </vt:lpstr>
      <vt:lpstr>PowerPoint-presentatie</vt:lpstr>
      <vt:lpstr>PowerPoint-presentatie</vt:lpstr>
      <vt:lpstr>Algoritme </vt:lpstr>
      <vt:lpstr>Filter Bubble </vt:lpstr>
      <vt:lpstr>Opdracht(en)</vt:lpstr>
    </vt:vector>
  </TitlesOfParts>
  <Company>Kien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Informatievaardigheden 1.</dc:title>
  <dc:creator>Carla Dorgelo</dc:creator>
  <cp:lastModifiedBy>Carla Dorgelo</cp:lastModifiedBy>
  <cp:revision>6</cp:revision>
  <dcterms:created xsi:type="dcterms:W3CDTF">2020-07-13T18:35:22Z</dcterms:created>
  <dcterms:modified xsi:type="dcterms:W3CDTF">2021-09-10T13:05:35Z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0x010100752C760578005840911E88DC69251F7F</vt:lpwstr>
  </property>
</Properties>
</file>