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61" r:id="rId5"/>
    <p:sldId id="269" r:id="rId6"/>
    <p:sldId id="272" r:id="rId7"/>
    <p:sldId id="282" r:id="rId8"/>
    <p:sldId id="284" r:id="rId9"/>
    <p:sldId id="283" r:id="rId10"/>
    <p:sldId id="285" r:id="rId11"/>
    <p:sldId id="287" r:id="rId12"/>
    <p:sldId id="288" r:id="rId13"/>
    <p:sldId id="290" r:id="rId14"/>
    <p:sldId id="292" r:id="rId15"/>
    <p:sldId id="293" r:id="rId16"/>
    <p:sldId id="294" r:id="rId17"/>
    <p:sldId id="296" r:id="rId18"/>
    <p:sldId id="295" r:id="rId19"/>
  </p:sldIdLst>
  <p:sldSz cx="9144000" cy="6858000" type="screen4x3"/>
  <p:notesSz cx="6858000" cy="9144000"/>
  <p:custDataLst>
    <p:tags r:id="rId21"/>
  </p:custDataLst>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8C7A"/>
    <a:srgbClr val="00B29C"/>
    <a:srgbClr val="81D3EB"/>
    <a:srgbClr val="00BFE0"/>
    <a:srgbClr val="39BBA0"/>
    <a:srgbClr val="8FCEA5"/>
    <a:srgbClr val="00A590"/>
    <a:srgbClr val="58AA85"/>
    <a:srgbClr val="95D4EA"/>
    <a:srgbClr val="9DCD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7C52C4-6FF6-41E6-A572-BF643B23EDA8}" v="11" dt="2021-08-31T15:14:14.181"/>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610"/>
    <p:restoredTop sz="94343" autoAdjust="0"/>
  </p:normalViewPr>
  <p:slideViewPr>
    <p:cSldViewPr showGuides="1">
      <p:cViewPr>
        <p:scale>
          <a:sx n="80" d="100"/>
          <a:sy n="80" d="100"/>
        </p:scale>
        <p:origin x="870"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rien Verhaert" userId="S::dverhaert@davinci.nl::a6b81220-32b4-4f27-b1f3-7e89e1c21fcd" providerId="AD" clId="Web-{D47C52C4-6FF6-41E6-A572-BF643B23EDA8}"/>
    <pc:docChg chg="modSld">
      <pc:chgData name="Dorien Verhaert" userId="S::dverhaert@davinci.nl::a6b81220-32b4-4f27-b1f3-7e89e1c21fcd" providerId="AD" clId="Web-{D47C52C4-6FF6-41E6-A572-BF643B23EDA8}" dt="2021-08-31T15:14:14.181" v="7" actId="1076"/>
      <pc:docMkLst>
        <pc:docMk/>
      </pc:docMkLst>
      <pc:sldChg chg="addSp delSp modSp delAnim">
        <pc:chgData name="Dorien Verhaert" userId="S::dverhaert@davinci.nl::a6b81220-32b4-4f27-b1f3-7e89e1c21fcd" providerId="AD" clId="Web-{D47C52C4-6FF6-41E6-A572-BF643B23EDA8}" dt="2021-08-31T15:14:14.181" v="7" actId="1076"/>
        <pc:sldMkLst>
          <pc:docMk/>
          <pc:sldMk cId="1400925805" sldId="283"/>
        </pc:sldMkLst>
        <pc:picChg chg="del">
          <ac:chgData name="Dorien Verhaert" userId="S::dverhaert@davinci.nl::a6b81220-32b4-4f27-b1f3-7e89e1c21fcd" providerId="AD" clId="Web-{D47C52C4-6FF6-41E6-A572-BF643B23EDA8}" dt="2021-08-31T15:14:00.477" v="2"/>
          <ac:picMkLst>
            <pc:docMk/>
            <pc:sldMk cId="1400925805" sldId="283"/>
            <ac:picMk id="4" creationId="{00000000-0000-0000-0000-000000000000}"/>
          </ac:picMkLst>
        </pc:picChg>
        <pc:picChg chg="add mod">
          <ac:chgData name="Dorien Verhaert" userId="S::dverhaert@davinci.nl::a6b81220-32b4-4f27-b1f3-7e89e1c21fcd" providerId="AD" clId="Web-{D47C52C4-6FF6-41E6-A572-BF643B23EDA8}" dt="2021-08-31T15:14:14.181" v="7" actId="1076"/>
          <ac:picMkLst>
            <pc:docMk/>
            <pc:sldMk cId="1400925805" sldId="283"/>
            <ac:picMk id="5" creationId="{FF986284-24E5-46BC-8712-7CF1FE596088}"/>
          </ac:picMkLst>
        </pc:picChg>
      </pc:sldChg>
      <pc:sldChg chg="modSp">
        <pc:chgData name="Dorien Verhaert" userId="S::dverhaert@davinci.nl::a6b81220-32b4-4f27-b1f3-7e89e1c21fcd" providerId="AD" clId="Web-{D47C52C4-6FF6-41E6-A572-BF643B23EDA8}" dt="2021-08-31T15:13:22.336" v="1" actId="20577"/>
        <pc:sldMkLst>
          <pc:docMk/>
          <pc:sldMk cId="1683426773" sldId="295"/>
        </pc:sldMkLst>
        <pc:spChg chg="mod">
          <ac:chgData name="Dorien Verhaert" userId="S::dverhaert@davinci.nl::a6b81220-32b4-4f27-b1f3-7e89e1c21fcd" providerId="AD" clId="Web-{D47C52C4-6FF6-41E6-A572-BF643B23EDA8}" dt="2021-08-31T15:13:22.336" v="1" actId="20577"/>
          <ac:spMkLst>
            <pc:docMk/>
            <pc:sldMk cId="1683426773" sldId="295"/>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272AC8-3DB2-4718-9C85-7BCB8F2915A5}" type="datetimeFigureOut">
              <a:rPr lang="nl-NL" smtClean="0"/>
              <a:t>31-8-2021</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E8187B-26B1-47E6-834B-595B7CEAA4A0}" type="slidenum">
              <a:rPr lang="nl-NL" smtClean="0"/>
              <a:t>‹nr.›</a:t>
            </a:fld>
            <a:endParaRPr lang="nl-NL"/>
          </a:p>
        </p:txBody>
      </p:sp>
    </p:spTree>
    <p:extLst>
      <p:ext uri="{BB962C8B-B14F-4D97-AF65-F5344CB8AC3E}">
        <p14:creationId xmlns:p14="http://schemas.microsoft.com/office/powerpoint/2010/main" val="1919612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a:solidFill>
                  <a:schemeClr val="tx1"/>
                </a:solidFill>
                <a:effectLst/>
                <a:latin typeface="+mn-lt"/>
                <a:ea typeface="+mn-ea"/>
                <a:cs typeface="+mn-cs"/>
              </a:rPr>
              <a:t>Digitale geletterdheid is de combinatie van vier verschillende vaardigheden:</a:t>
            </a:r>
          </a:p>
          <a:p>
            <a:pPr lvl="0"/>
            <a:r>
              <a:rPr lang="nl-NL" sz="1200" kern="1200" dirty="0">
                <a:solidFill>
                  <a:schemeClr val="tx1"/>
                </a:solidFill>
                <a:effectLst/>
                <a:latin typeface="+mn-lt"/>
                <a:ea typeface="+mn-ea"/>
                <a:cs typeface="+mn-cs"/>
              </a:rPr>
              <a:t>ICT-basisvaardigheden; met name: de instrumentele vaardigheden (‘knoppendrukken’), zoals omgaan met standaard- software.</a:t>
            </a:r>
          </a:p>
          <a:p>
            <a:pPr lvl="0"/>
            <a:r>
              <a:rPr lang="nl-NL" sz="1200" kern="1200" dirty="0">
                <a:solidFill>
                  <a:schemeClr val="tx1"/>
                </a:solidFill>
                <a:effectLst/>
                <a:latin typeface="+mn-lt"/>
                <a:ea typeface="+mn-ea"/>
                <a:cs typeface="+mn-cs"/>
              </a:rPr>
              <a:t>Informatievaardigheden;  het kunnen zoeken, selecteren, verwerken en toepassen van relevante informatie.</a:t>
            </a:r>
          </a:p>
          <a:p>
            <a:pPr lvl="0"/>
            <a:r>
              <a:rPr lang="nl-NL" sz="1200" kern="1200" dirty="0">
                <a:solidFill>
                  <a:schemeClr val="tx1"/>
                </a:solidFill>
                <a:effectLst/>
                <a:latin typeface="+mn-lt"/>
                <a:ea typeface="+mn-ea"/>
                <a:cs typeface="+mn-cs"/>
              </a:rPr>
              <a:t>Mediawijsheid; datgene wat nodig is om bewust, kritisch en actief te kunnen functioneren in de huidige </a:t>
            </a:r>
            <a:r>
              <a:rPr lang="nl-NL" sz="1200" kern="1200" dirty="0" err="1">
                <a:solidFill>
                  <a:schemeClr val="tx1"/>
                </a:solidFill>
                <a:effectLst/>
                <a:latin typeface="+mn-lt"/>
                <a:ea typeface="+mn-ea"/>
                <a:cs typeface="+mn-cs"/>
              </a:rPr>
              <a:t>gemedialiseerde</a:t>
            </a:r>
            <a:r>
              <a:rPr lang="nl-NL" sz="1200" kern="1200" dirty="0">
                <a:solidFill>
                  <a:schemeClr val="tx1"/>
                </a:solidFill>
                <a:effectLst/>
                <a:latin typeface="+mn-lt"/>
                <a:ea typeface="+mn-ea"/>
                <a:cs typeface="+mn-cs"/>
              </a:rPr>
              <a:t>– wereld.</a:t>
            </a:r>
          </a:p>
          <a:p>
            <a:pPr lvl="0"/>
            <a:r>
              <a:rPr lang="nl-NL" sz="1200" kern="1200" dirty="0" err="1">
                <a:solidFill>
                  <a:schemeClr val="tx1"/>
                </a:solidFill>
                <a:effectLst/>
                <a:latin typeface="+mn-lt"/>
                <a:ea typeface="+mn-ea"/>
                <a:cs typeface="+mn-cs"/>
              </a:rPr>
              <a:t>Computational</a:t>
            </a:r>
            <a:r>
              <a:rPr lang="nl-NL" sz="1200" kern="1200" dirty="0">
                <a:solidFill>
                  <a:schemeClr val="tx1"/>
                </a:solidFill>
                <a:effectLst/>
                <a:latin typeface="+mn-lt"/>
                <a:ea typeface="+mn-ea"/>
                <a:cs typeface="+mn-cs"/>
              </a:rPr>
              <a:t> thinking; </a:t>
            </a:r>
            <a:r>
              <a:rPr lang="nl-NL" sz="1200" kern="1200" dirty="0" err="1">
                <a:solidFill>
                  <a:schemeClr val="tx1"/>
                </a:solidFill>
                <a:effectLst/>
                <a:latin typeface="+mn-lt"/>
                <a:ea typeface="+mn-ea"/>
                <a:cs typeface="+mn-cs"/>
              </a:rPr>
              <a:t>Computational</a:t>
            </a:r>
            <a:r>
              <a:rPr lang="nl-NL" sz="1200" kern="1200" dirty="0">
                <a:solidFill>
                  <a:schemeClr val="tx1"/>
                </a:solidFill>
                <a:effectLst/>
                <a:latin typeface="+mn-lt"/>
                <a:ea typeface="+mn-ea"/>
                <a:cs typeface="+mn-cs"/>
              </a:rPr>
              <a:t> thinking is een denkvaardigheid die je in staat stelt de principes van de digitale technologie te begrijpen, waardoor je in staat bent ontwikkelingen in de omgeving een betekenis te geven en te anticiperen op veranderingen.  </a:t>
            </a:r>
          </a:p>
          <a:p>
            <a:r>
              <a:rPr lang="nl-NL" sz="1200" kern="1200" dirty="0">
                <a:solidFill>
                  <a:schemeClr val="tx1"/>
                </a:solidFill>
                <a:effectLst/>
                <a:latin typeface="+mn-lt"/>
                <a:ea typeface="+mn-ea"/>
                <a:cs typeface="+mn-cs"/>
              </a:rPr>
              <a:t>Het begrip omvat vier kernvaardigheden: </a:t>
            </a:r>
          </a:p>
          <a:p>
            <a:pPr marL="228600" lvl="0" indent="-228600">
              <a:buFont typeface="+mj-lt"/>
              <a:buAutoNum type="arabicPeriod"/>
            </a:pPr>
            <a:r>
              <a:rPr lang="nl-NL" sz="1200" kern="1200" dirty="0">
                <a:solidFill>
                  <a:schemeClr val="tx1"/>
                </a:solidFill>
                <a:effectLst/>
                <a:latin typeface="+mn-lt"/>
                <a:ea typeface="+mn-ea"/>
                <a:cs typeface="+mn-cs"/>
              </a:rPr>
              <a:t>Ontrafelen, het ontrafelen en opdelen van complexe vraagstukken in overzichtelijke deelproblemen. </a:t>
            </a:r>
          </a:p>
          <a:p>
            <a:pPr marL="228600" lvl="0" indent="-228600">
              <a:buFont typeface="+mj-lt"/>
              <a:buAutoNum type="arabicPeriod"/>
            </a:pPr>
            <a:r>
              <a:rPr lang="nl-NL" sz="1200" kern="1200" dirty="0">
                <a:solidFill>
                  <a:schemeClr val="tx1"/>
                </a:solidFill>
                <a:effectLst/>
                <a:latin typeface="+mn-lt"/>
                <a:ea typeface="+mn-ea"/>
                <a:cs typeface="+mn-cs"/>
              </a:rPr>
              <a:t>Abstraheren, hoofd- van bijzaken onderscheiden en specifieke kenmerken herdefiniëren naar concepten. </a:t>
            </a:r>
          </a:p>
          <a:p>
            <a:pPr marL="228600" lvl="0" indent="-228600">
              <a:buFont typeface="+mj-lt"/>
              <a:buAutoNum type="arabicPeriod"/>
            </a:pPr>
            <a:r>
              <a:rPr lang="nl-NL" sz="1200" kern="1200" dirty="0">
                <a:solidFill>
                  <a:schemeClr val="tx1"/>
                </a:solidFill>
                <a:effectLst/>
                <a:latin typeface="+mn-lt"/>
                <a:ea typeface="+mn-ea"/>
                <a:cs typeface="+mn-cs"/>
              </a:rPr>
              <a:t>Patroonherkenning, het analyseren </a:t>
            </a:r>
            <a:r>
              <a:rPr lang="nl-NL" sz="1200" kern="1200" dirty="0" err="1">
                <a:solidFill>
                  <a:schemeClr val="tx1"/>
                </a:solidFill>
                <a:effectLst/>
                <a:latin typeface="+mn-lt"/>
                <a:ea typeface="+mn-ea"/>
                <a:cs typeface="+mn-cs"/>
              </a:rPr>
              <a:t>an</a:t>
            </a:r>
            <a:r>
              <a:rPr lang="nl-NL" sz="1200" kern="1200" dirty="0">
                <a:solidFill>
                  <a:schemeClr val="tx1"/>
                </a:solidFill>
                <a:effectLst/>
                <a:latin typeface="+mn-lt"/>
                <a:ea typeface="+mn-ea"/>
                <a:cs typeface="+mn-cs"/>
              </a:rPr>
              <a:t> een probleem met als doen herhaalde sequenties te herkennen. </a:t>
            </a:r>
          </a:p>
          <a:p>
            <a:pPr marL="228600" indent="-228600">
              <a:buFont typeface="+mj-lt"/>
              <a:buAutoNum type="arabicPeriod"/>
            </a:pPr>
            <a:r>
              <a:rPr lang="nl-NL" sz="1200" kern="1200" dirty="0" err="1">
                <a:solidFill>
                  <a:schemeClr val="tx1"/>
                </a:solidFill>
                <a:effectLst/>
                <a:latin typeface="+mn-lt"/>
                <a:ea typeface="+mn-ea"/>
                <a:cs typeface="+mn-cs"/>
              </a:rPr>
              <a:t>Algorimteontwerp</a:t>
            </a:r>
            <a:r>
              <a:rPr lang="nl-NL" sz="1200" kern="1200" dirty="0">
                <a:solidFill>
                  <a:schemeClr val="tx1"/>
                </a:solidFill>
                <a:effectLst/>
                <a:latin typeface="+mn-lt"/>
                <a:ea typeface="+mn-ea"/>
                <a:cs typeface="+mn-cs"/>
              </a:rPr>
              <a:t>, het stap voor stap beschrijven van een handeling. </a:t>
            </a:r>
            <a:endParaRPr lang="nl-NL" dirty="0"/>
          </a:p>
        </p:txBody>
      </p:sp>
      <p:sp>
        <p:nvSpPr>
          <p:cNvPr id="4" name="Tijdelijke aanduiding voor dianummer 3"/>
          <p:cNvSpPr>
            <a:spLocks noGrp="1"/>
          </p:cNvSpPr>
          <p:nvPr>
            <p:ph type="sldNum" sz="quarter" idx="10"/>
          </p:nvPr>
        </p:nvSpPr>
        <p:spPr/>
        <p:txBody>
          <a:bodyPr/>
          <a:lstStyle/>
          <a:p>
            <a:fld id="{71E8187B-26B1-47E6-834B-595B7CEAA4A0}" type="slidenum">
              <a:rPr lang="nl-NL" smtClean="0"/>
              <a:t>3</a:t>
            </a:fld>
            <a:endParaRPr lang="nl-NL"/>
          </a:p>
        </p:txBody>
      </p:sp>
    </p:spTree>
    <p:extLst>
      <p:ext uri="{BB962C8B-B14F-4D97-AF65-F5344CB8AC3E}">
        <p14:creationId xmlns:p14="http://schemas.microsoft.com/office/powerpoint/2010/main" val="2505214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kern="1200" dirty="0">
                <a:solidFill>
                  <a:schemeClr val="tx1"/>
                </a:solidFill>
                <a:effectLst/>
                <a:latin typeface="+mn-lt"/>
                <a:ea typeface="+mn-ea"/>
                <a:cs typeface="+mn-cs"/>
              </a:rPr>
              <a:t>Simpel gezegd is het werken in de </a:t>
            </a:r>
            <a:r>
              <a:rPr lang="nl-NL" sz="1200" b="0" i="0" kern="1200" dirty="0" err="1">
                <a:solidFill>
                  <a:schemeClr val="tx1"/>
                </a:solidFill>
                <a:effectLst/>
                <a:latin typeface="+mn-lt"/>
                <a:ea typeface="+mn-ea"/>
                <a:cs typeface="+mn-cs"/>
              </a:rPr>
              <a:t>cloud</a:t>
            </a:r>
            <a:r>
              <a:rPr lang="nl-NL" sz="1200" b="0" i="0" kern="1200" dirty="0">
                <a:solidFill>
                  <a:schemeClr val="tx1"/>
                </a:solidFill>
                <a:effectLst/>
                <a:latin typeface="+mn-lt"/>
                <a:ea typeface="+mn-ea"/>
                <a:cs typeface="+mn-cs"/>
              </a:rPr>
              <a:t> het opslaan en opvragen van gegevens, software en bestanden op een andere plek dan je eigen locatie (Da Vinci). Omdat deze opslagplek vaak niet zichtbaar is, wordt de term </a:t>
            </a:r>
            <a:r>
              <a:rPr lang="nl-NL" sz="1200" b="0" i="0" kern="1200" dirty="0" err="1">
                <a:solidFill>
                  <a:schemeClr val="tx1"/>
                </a:solidFill>
                <a:effectLst/>
                <a:latin typeface="+mn-lt"/>
                <a:ea typeface="+mn-ea"/>
                <a:cs typeface="+mn-cs"/>
              </a:rPr>
              <a:t>cloud</a:t>
            </a:r>
            <a:r>
              <a:rPr lang="nl-NL" sz="1200" b="0" i="0" kern="1200" dirty="0">
                <a:solidFill>
                  <a:schemeClr val="tx1"/>
                </a:solidFill>
                <a:effectLst/>
                <a:latin typeface="+mn-lt"/>
                <a:ea typeface="+mn-ea"/>
                <a:cs typeface="+mn-cs"/>
              </a:rPr>
              <a:t>, ofwel wolk, gebruikt. Het werken in de </a:t>
            </a:r>
            <a:r>
              <a:rPr lang="nl-NL" sz="1200" b="0" i="0" kern="1200" dirty="0" err="1">
                <a:solidFill>
                  <a:schemeClr val="tx1"/>
                </a:solidFill>
                <a:effectLst/>
                <a:latin typeface="+mn-lt"/>
                <a:ea typeface="+mn-ea"/>
                <a:cs typeface="+mn-cs"/>
              </a:rPr>
              <a:t>cloud</a:t>
            </a:r>
            <a:r>
              <a:rPr lang="nl-NL" sz="1200" b="0" i="0" kern="1200" dirty="0">
                <a:solidFill>
                  <a:schemeClr val="tx1"/>
                </a:solidFill>
                <a:effectLst/>
                <a:latin typeface="+mn-lt"/>
                <a:ea typeface="+mn-ea"/>
                <a:cs typeface="+mn-cs"/>
              </a:rPr>
              <a:t> gebeurt meestal via het internet, maar dat hoeft niet. Een voorbeeld van werken in de </a:t>
            </a:r>
            <a:r>
              <a:rPr lang="nl-NL" sz="1200" b="0" i="0" kern="1200" dirty="0" err="1">
                <a:solidFill>
                  <a:schemeClr val="tx1"/>
                </a:solidFill>
                <a:effectLst/>
                <a:latin typeface="+mn-lt"/>
                <a:ea typeface="+mn-ea"/>
                <a:cs typeface="+mn-cs"/>
              </a:rPr>
              <a:t>cloud</a:t>
            </a:r>
            <a:r>
              <a:rPr lang="nl-NL" sz="1200" b="0" i="0" kern="1200" dirty="0">
                <a:solidFill>
                  <a:schemeClr val="tx1"/>
                </a:solidFill>
                <a:effectLst/>
                <a:latin typeface="+mn-lt"/>
                <a:ea typeface="+mn-ea"/>
                <a:cs typeface="+mn-cs"/>
              </a:rPr>
              <a:t> is het gebruik van e-mail in Office365. Deze dienst draait in een datacenter van Microsoft en wordt door de eindgebruiker via het internet benaderd. Maar naast e-mail zijn er nog vele andere mogelijkheden...</a:t>
            </a:r>
            <a:endParaRPr lang="nl-NL" dirty="0"/>
          </a:p>
        </p:txBody>
      </p:sp>
      <p:sp>
        <p:nvSpPr>
          <p:cNvPr id="4" name="Tijdelijke aanduiding voor dianummer 3"/>
          <p:cNvSpPr>
            <a:spLocks noGrp="1"/>
          </p:cNvSpPr>
          <p:nvPr>
            <p:ph type="sldNum" sz="quarter" idx="10"/>
          </p:nvPr>
        </p:nvSpPr>
        <p:spPr/>
        <p:txBody>
          <a:bodyPr/>
          <a:lstStyle/>
          <a:p>
            <a:fld id="{71E8187B-26B1-47E6-834B-595B7CEAA4A0}" type="slidenum">
              <a:rPr lang="nl-NL" smtClean="0"/>
              <a:t>5</a:t>
            </a:fld>
            <a:endParaRPr lang="nl-NL"/>
          </a:p>
        </p:txBody>
      </p:sp>
    </p:spTree>
    <p:extLst>
      <p:ext uri="{BB962C8B-B14F-4D97-AF65-F5344CB8AC3E}">
        <p14:creationId xmlns:p14="http://schemas.microsoft.com/office/powerpoint/2010/main" val="1317667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Tot 1.38</a:t>
            </a:r>
            <a:r>
              <a:rPr lang="nl-NL" baseline="0" dirty="0"/>
              <a:t> afspelen, geeft een beeld van Office 365.</a:t>
            </a:r>
            <a:endParaRPr lang="nl-NL" dirty="0"/>
          </a:p>
        </p:txBody>
      </p:sp>
      <p:sp>
        <p:nvSpPr>
          <p:cNvPr id="4" name="Tijdelijke aanduiding voor dianummer 3"/>
          <p:cNvSpPr>
            <a:spLocks noGrp="1"/>
          </p:cNvSpPr>
          <p:nvPr>
            <p:ph type="sldNum" sz="quarter" idx="10"/>
          </p:nvPr>
        </p:nvSpPr>
        <p:spPr/>
        <p:txBody>
          <a:bodyPr/>
          <a:lstStyle/>
          <a:p>
            <a:fld id="{71E8187B-26B1-47E6-834B-595B7CEAA4A0}" type="slidenum">
              <a:rPr lang="nl-NL" smtClean="0"/>
              <a:t>6</a:t>
            </a:fld>
            <a:endParaRPr lang="nl-NL"/>
          </a:p>
        </p:txBody>
      </p:sp>
    </p:spTree>
    <p:extLst>
      <p:ext uri="{BB962C8B-B14F-4D97-AF65-F5344CB8AC3E}">
        <p14:creationId xmlns:p14="http://schemas.microsoft.com/office/powerpoint/2010/main" val="3550034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71E8187B-26B1-47E6-834B-595B7CEAA4A0}" type="slidenum">
              <a:rPr lang="nl-NL" smtClean="0"/>
              <a:t>7</a:t>
            </a:fld>
            <a:endParaRPr lang="nl-NL"/>
          </a:p>
        </p:txBody>
      </p:sp>
    </p:spTree>
    <p:extLst>
      <p:ext uri="{BB962C8B-B14F-4D97-AF65-F5344CB8AC3E}">
        <p14:creationId xmlns:p14="http://schemas.microsoft.com/office/powerpoint/2010/main" val="547090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71E8187B-26B1-47E6-834B-595B7CEAA4A0}" type="slidenum">
              <a:rPr lang="nl-NL" smtClean="0"/>
              <a:t>10</a:t>
            </a:fld>
            <a:endParaRPr lang="nl-NL"/>
          </a:p>
        </p:txBody>
      </p:sp>
    </p:spTree>
    <p:extLst>
      <p:ext uri="{BB962C8B-B14F-4D97-AF65-F5344CB8AC3E}">
        <p14:creationId xmlns:p14="http://schemas.microsoft.com/office/powerpoint/2010/main" val="9210585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71E8187B-26B1-47E6-834B-595B7CEAA4A0}" type="slidenum">
              <a:rPr lang="nl-NL" smtClean="0"/>
              <a:t>12</a:t>
            </a:fld>
            <a:endParaRPr lang="nl-NL"/>
          </a:p>
        </p:txBody>
      </p:sp>
    </p:spTree>
    <p:extLst>
      <p:ext uri="{BB962C8B-B14F-4D97-AF65-F5344CB8AC3E}">
        <p14:creationId xmlns:p14="http://schemas.microsoft.com/office/powerpoint/2010/main" val="26029933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Logo animatie">
    <p:spTree>
      <p:nvGrpSpPr>
        <p:cNvPr id="1" name=""/>
        <p:cNvGrpSpPr/>
        <p:nvPr/>
      </p:nvGrpSpPr>
      <p:grpSpPr>
        <a:xfrm>
          <a:off x="0" y="0"/>
          <a:ext cx="0" cy="0"/>
          <a:chOff x="0" y="0"/>
          <a:chExt cx="0" cy="0"/>
        </a:xfrm>
      </p:grpSpPr>
      <p:sp>
        <p:nvSpPr>
          <p:cNvPr id="6" name="Oval 8"/>
          <p:cNvSpPr>
            <a:spLocks noChangeArrowheads="1"/>
          </p:cNvSpPr>
          <p:nvPr userDrawn="1"/>
        </p:nvSpPr>
        <p:spPr bwMode="auto">
          <a:xfrm>
            <a:off x="2892425"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7" name="Oval 8"/>
          <p:cNvSpPr>
            <a:spLocks noChangeArrowheads="1"/>
          </p:cNvSpPr>
          <p:nvPr userDrawn="1"/>
        </p:nvSpPr>
        <p:spPr bwMode="auto">
          <a:xfrm>
            <a:off x="3529806" y="1903413"/>
            <a:ext cx="2703512" cy="2703513"/>
          </a:xfrm>
          <a:prstGeom prst="ellipse">
            <a:avLst/>
          </a:prstGeom>
          <a:solidFill>
            <a:srgbClr val="95D4EA">
              <a:alpha val="80000"/>
            </a:srgbClr>
          </a:solidFill>
          <a:ln>
            <a:noFill/>
          </a:ln>
        </p:spPr>
        <p:txBody>
          <a:bodyPr vert="horz" wrap="square" lIns="91440" tIns="45720" rIns="91440" bIns="45720" numCol="1" anchor="t" anchorCtr="0" compatLnSpc="1">
            <a:prstTxWarp prst="textNoShape">
              <a:avLst/>
            </a:prstTxWarp>
          </a:bodyPr>
          <a:lstStyle/>
          <a:p>
            <a:endParaRPr lang="nl-NL"/>
          </a:p>
        </p:txBody>
      </p:sp>
      <p:sp>
        <p:nvSpPr>
          <p:cNvPr id="8" name="Oval 8"/>
          <p:cNvSpPr>
            <a:spLocks noChangeArrowheads="1"/>
          </p:cNvSpPr>
          <p:nvPr userDrawn="1"/>
        </p:nvSpPr>
        <p:spPr bwMode="auto">
          <a:xfrm>
            <a:off x="3264693" y="2166144"/>
            <a:ext cx="2703512" cy="2703513"/>
          </a:xfrm>
          <a:prstGeom prst="ellipse">
            <a:avLst/>
          </a:prstGeom>
          <a:solidFill>
            <a:srgbClr val="95D4EA">
              <a:alpha val="89804"/>
            </a:srgbClr>
          </a:solidFill>
          <a:ln>
            <a:noFill/>
          </a:ln>
        </p:spPr>
        <p:txBody>
          <a:bodyPr vert="horz" wrap="square" lIns="91440" tIns="45720" rIns="91440" bIns="45720" numCol="1" anchor="t" anchorCtr="0" compatLnSpc="1">
            <a:prstTxWarp prst="textNoShape">
              <a:avLst/>
            </a:prstTxWarp>
          </a:bodyPr>
          <a:lstStyle/>
          <a:p>
            <a:endParaRPr lang="nl-NL"/>
          </a:p>
        </p:txBody>
      </p:sp>
      <p:grpSp>
        <p:nvGrpSpPr>
          <p:cNvPr id="9" name="Groep 8"/>
          <p:cNvGrpSpPr/>
          <p:nvPr userDrawn="1"/>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pic>
        <p:nvPicPr>
          <p:cNvPr id="2" name="Afbeelding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spTree>
    <p:extLst>
      <p:ext uri="{BB962C8B-B14F-4D97-AF65-F5344CB8AC3E}">
        <p14:creationId xmlns:p14="http://schemas.microsoft.com/office/powerpoint/2010/main" val="3397337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1"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xit" presetSubtype="0" fill="hold" grpId="1"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par>
                                <p:cTn id="9" presetID="1" presetClass="exit" presetSubtype="0" fill="hold" grpId="1" nodeType="with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2"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2"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42" presetClass="path" presetSubtype="0" accel="43429" decel="56571" fill="hold" grpId="0" nodeType="withEffect">
                                  <p:stCondLst>
                                    <p:cond delay="0"/>
                                  </p:stCondLst>
                                  <p:childTnLst>
                                    <p:animMotion origin="layout" path="M -2.5E-6 1.85185E-6 L -0.57725 -0.62894 " pathEditMode="fixed" rAng="0" ptsTypes="AA">
                                      <p:cBhvr>
                                        <p:cTn id="20" dur="2750" spd="-100000" fill="hold"/>
                                        <p:tgtEl>
                                          <p:spTgt spid="6"/>
                                        </p:tgtEl>
                                        <p:attrNameLst>
                                          <p:attrName>ppt_x</p:attrName>
                                          <p:attrName>ppt_y</p:attrName>
                                        </p:attrNameLst>
                                      </p:cBhvr>
                                      <p:rCtr x="-28872" y="-31458"/>
                                    </p:animMotion>
                                  </p:childTnLst>
                                </p:cTn>
                              </p:par>
                              <p:par>
                                <p:cTn id="21" presetID="42" presetClass="path" presetSubtype="0" accel="43429" decel="56571" fill="hold" grpId="0" nodeType="withEffect">
                                  <p:stCondLst>
                                    <p:cond delay="0"/>
                                  </p:stCondLst>
                                  <p:childTnLst>
                                    <p:animMotion origin="layout" path="M -5.55556E-7 2.96296E-6 L 0.58351 -0.5956 " pathEditMode="fixed" rAng="0" ptsTypes="AA">
                                      <p:cBhvr>
                                        <p:cTn id="22" dur="2750" spd="-100000" fill="hold"/>
                                        <p:tgtEl>
                                          <p:spTgt spid="7"/>
                                        </p:tgtEl>
                                        <p:attrNameLst>
                                          <p:attrName>ppt_x</p:attrName>
                                          <p:attrName>ppt_y</p:attrName>
                                        </p:attrNameLst>
                                      </p:cBhvr>
                                      <p:rCtr x="29167" y="-29792"/>
                                    </p:animMotion>
                                  </p:childTnLst>
                                </p:cTn>
                              </p:par>
                              <p:par>
                                <p:cTn id="23" presetID="42" presetClass="path" presetSubtype="0" accel="43429" decel="56571" fill="hold" grpId="0" nodeType="withEffect">
                                  <p:stCondLst>
                                    <p:cond delay="0"/>
                                  </p:stCondLst>
                                  <p:childTnLst>
                                    <p:animMotion origin="layout" path="M -0.00313 -2.96296E-6 L -0.00156 0.69051 " pathEditMode="fixed" rAng="0" ptsTypes="AA">
                                      <p:cBhvr>
                                        <p:cTn id="24" dur="2750" spd="-100000" fill="hold"/>
                                        <p:tgtEl>
                                          <p:spTgt spid="8"/>
                                        </p:tgtEl>
                                        <p:attrNameLst>
                                          <p:attrName>ppt_x</p:attrName>
                                          <p:attrName>ppt_y</p:attrName>
                                        </p:attrNameLst>
                                      </p:cBhvr>
                                      <p:rCtr x="69" y="34514"/>
                                    </p:animMotion>
                                  </p:childTnLst>
                                </p:cTn>
                              </p:par>
                              <p:par>
                                <p:cTn id="25" presetID="10" presetClass="entr" presetSubtype="0" fill="hold" nodeType="withEffect">
                                  <p:stCondLst>
                                    <p:cond delay="200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750"/>
                                        <p:tgtEl>
                                          <p:spTgt spid="9"/>
                                        </p:tgtEl>
                                      </p:cBhvr>
                                    </p:animEffect>
                                  </p:childTnLst>
                                </p:cTn>
                              </p:par>
                            </p:childTnLst>
                          </p:cTn>
                        </p:par>
                        <p:par>
                          <p:cTn id="28" fill="hold">
                            <p:stCondLst>
                              <p:cond delay="3750"/>
                            </p:stCondLst>
                            <p:childTnLst>
                              <p:par>
                                <p:cTn id="29" presetID="10" presetClass="entr" presetSubtype="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7" grpId="0" animBg="1"/>
      <p:bldP spid="7" grpId="1" animBg="1"/>
      <p:bldP spid="7" grpId="2" animBg="1"/>
      <p:bldP spid="8" grpId="0" animBg="1"/>
      <p:bldP spid="8" grpId="1" animBg="1"/>
      <p:bldP spid="8" grpId="2"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Logo">
    <p:spTree>
      <p:nvGrpSpPr>
        <p:cNvPr id="1" name=""/>
        <p:cNvGrpSpPr/>
        <p:nvPr/>
      </p:nvGrpSpPr>
      <p:grpSpPr>
        <a:xfrm>
          <a:off x="0" y="0"/>
          <a:ext cx="0" cy="0"/>
          <a:chOff x="0" y="0"/>
          <a:chExt cx="0" cy="0"/>
        </a:xfrm>
      </p:grpSpPr>
      <p:grpSp>
        <p:nvGrpSpPr>
          <p:cNvPr id="3" name="Groep 2"/>
          <p:cNvGrpSpPr/>
          <p:nvPr userDrawn="1"/>
        </p:nvGrpSpPr>
        <p:grpSpPr>
          <a:xfrm>
            <a:off x="3379548" y="2144291"/>
            <a:ext cx="2399654" cy="2555452"/>
            <a:chOff x="2892426" y="1908175"/>
            <a:chExt cx="3340099" cy="3556956"/>
          </a:xfrm>
        </p:grpSpPr>
        <p:grpSp>
          <p:nvGrpSpPr>
            <p:cNvPr id="9" name="Groep 8"/>
            <p:cNvGrpSpPr/>
            <p:nvPr userDrawn="1"/>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pic>
          <p:nvPicPr>
            <p:cNvPr id="2" name="Afbeelding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grpSp>
      <p:sp>
        <p:nvSpPr>
          <p:cNvPr id="4" name="Titel 3"/>
          <p:cNvSpPr>
            <a:spLocks noGrp="1"/>
          </p:cNvSpPr>
          <p:nvPr>
            <p:ph type="title"/>
          </p:nvPr>
        </p:nvSpPr>
        <p:spPr>
          <a:xfrm>
            <a:off x="457200" y="548680"/>
            <a:ext cx="8229600" cy="1143000"/>
          </a:xfrm>
        </p:spPr>
        <p:txBody>
          <a:bodyPr>
            <a:normAutofit/>
          </a:bodyPr>
          <a:lstStyle>
            <a:lvl1pPr algn="ctr">
              <a:defRPr sz="2800" b="1"/>
            </a:lvl1pPr>
          </a:lstStyle>
          <a:p>
            <a:r>
              <a:rPr lang="nl-NL"/>
              <a:t>Klik om de stijl te bewerken</a:t>
            </a:r>
          </a:p>
        </p:txBody>
      </p:sp>
    </p:spTree>
    <p:extLst>
      <p:ext uri="{BB962C8B-B14F-4D97-AF65-F5344CB8AC3E}">
        <p14:creationId xmlns:p14="http://schemas.microsoft.com/office/powerpoint/2010/main" val="1666707110"/>
      </p:ext>
    </p:extLst>
  </p:cSld>
  <p:clrMapOvr>
    <a:masterClrMapping/>
  </p:clrMapOvr>
  <p:extLst>
    <p:ext uri="{DCECCB84-F9BA-43D5-87BE-67443E8EF086}">
      <p15:sldGuideLst xmlns:p15="http://schemas.microsoft.com/office/powerpoint/2012/main">
        <p15:guide id="1" pos="2880" userDrawn="1">
          <p15:clr>
            <a:srgbClr val="FBAE40"/>
          </p15:clr>
        </p15:guide>
        <p15:guide id="2" orient="horz"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sisdia wit met cirkels">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title"/>
          </p:nvPr>
        </p:nvSpPr>
        <p:spPr>
          <a:xfrm>
            <a:off x="1681336" y="230975"/>
            <a:ext cx="6995120" cy="864096"/>
          </a:xfrm>
        </p:spPr>
        <p:txBody>
          <a:bodyPr anchor="b">
            <a:noAutofit/>
          </a:bodyPr>
          <a:lstStyle>
            <a:lvl1pPr algn="l">
              <a:defRPr sz="2800" b="1">
                <a:solidFill>
                  <a:schemeClr val="accent1"/>
                </a:solidFill>
              </a:defRPr>
            </a:lvl1pPr>
          </a:lstStyle>
          <a:p>
            <a:r>
              <a:rPr lang="nl-NL" dirty="0"/>
              <a:t>Klik om de stijl te bewerken</a:t>
            </a:r>
          </a:p>
        </p:txBody>
      </p:sp>
      <p:sp>
        <p:nvSpPr>
          <p:cNvPr id="3" name="Tijdelijke aanduiding voor inhoud 2"/>
          <p:cNvSpPr>
            <a:spLocks noGrp="1"/>
          </p:cNvSpPr>
          <p:nvPr>
            <p:ph idx="1"/>
          </p:nvPr>
        </p:nvSpPr>
        <p:spPr>
          <a:xfrm>
            <a:off x="971600" y="1556792"/>
            <a:ext cx="7715200" cy="4569371"/>
          </a:xfrm>
        </p:spPr>
        <p:txBody>
          <a:bodyPr>
            <a:normAutofit/>
          </a:bodyPr>
          <a:lstStyle>
            <a:lvl1pPr marL="0" indent="0">
              <a:buNone/>
              <a:defRPr sz="2000"/>
            </a:lvl1pPr>
            <a:lvl2pPr marL="177800" indent="-177800">
              <a:buFont typeface="Arial" panose="020B0604020202020204" pitchFamily="34" charset="0"/>
              <a:buChar char="•"/>
              <a:defRPr sz="2000"/>
            </a:lvl2pPr>
            <a:lvl3pPr marL="355600" indent="-177800">
              <a:defRPr sz="2000"/>
            </a:lvl3pPr>
            <a:lvl4pPr marL="449263" indent="-177800">
              <a:defRPr sz="2000"/>
            </a:lvl4pPr>
            <a:lvl5pPr marL="627063" indent="-177800">
              <a:defRPr sz="2000"/>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p>
            <a:fld id="{BC1204EA-3C67-4B4A-B044-8CBC91EF3404}" type="datetimeFigureOut">
              <a:rPr lang="nl-NL" smtClean="0"/>
              <a:t>31-8-2021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0DA6DDE-0033-49FF-BBC5-0D5ABC2DA1E7}" type="slidenum">
              <a:rPr lang="nl-NL" smtClean="0"/>
              <a:t>‹nr.›</a:t>
            </a:fld>
            <a:endParaRPr lang="nl-NL"/>
          </a:p>
        </p:txBody>
      </p:sp>
    </p:spTree>
    <p:extLst>
      <p:ext uri="{BB962C8B-B14F-4D97-AF65-F5344CB8AC3E}">
        <p14:creationId xmlns:p14="http://schemas.microsoft.com/office/powerpoint/2010/main" val="1902900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4500"/>
            </a:lvl1pPr>
          </a:lstStyle>
          <a:p>
            <a:r>
              <a:rPr lang="nl-NL"/>
              <a:t>Klik om de stijl te bewerken</a:t>
            </a:r>
          </a:p>
        </p:txBody>
      </p:sp>
      <p:sp>
        <p:nvSpPr>
          <p:cNvPr id="3" name="Ondertitel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270E9344-8B85-422F-A747-4F7DBE665BAB}" type="datetimeFigureOut">
              <a:rPr lang="nl-NL" smtClean="0"/>
              <a:t>31-8-2021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7877C79-B5E3-4420-B939-6B6DAA793F6E}" type="slidenum">
              <a:rPr lang="nl-NL" smtClean="0"/>
              <a:t>‹nr.›</a:t>
            </a:fld>
            <a:endParaRPr lang="nl-NL"/>
          </a:p>
        </p:txBody>
      </p:sp>
    </p:spTree>
    <p:extLst>
      <p:ext uri="{BB962C8B-B14F-4D97-AF65-F5344CB8AC3E}">
        <p14:creationId xmlns:p14="http://schemas.microsoft.com/office/powerpoint/2010/main" val="23152361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1204EA-3C67-4B4A-B044-8CBC91EF3404}" type="datetimeFigureOut">
              <a:rPr lang="nl-NL" smtClean="0"/>
              <a:t>31-8-2021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DA6DDE-0033-49FF-BBC5-0D5ABC2DA1E7}" type="slidenum">
              <a:rPr lang="nl-NL" smtClean="0"/>
              <a:t>‹nr.›</a:t>
            </a:fld>
            <a:endParaRPr lang="nl-NL"/>
          </a:p>
        </p:txBody>
      </p:sp>
    </p:spTree>
    <p:extLst>
      <p:ext uri="{BB962C8B-B14F-4D97-AF65-F5344CB8AC3E}">
        <p14:creationId xmlns:p14="http://schemas.microsoft.com/office/powerpoint/2010/main" val="354278050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5" r:id="rId3"/>
    <p:sldLayoutId id="2147483666" r:id="rId4"/>
  </p:sldLayoutIdLst>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177800" indent="-1778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davinci.nl/media/office_365/Onedrive%20instructiekaart.pdf"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support.microsoft.com/nl-nl/office/een-account-toevoegen-in-onedrive-31b59063-5a94-4847-b846-c13b9e7635e2"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support.microsoft.com/nl-nl/office/microsoft-office-installeren-en-uitvoeren-op-een-chromebook-32f14a23-2c1a-4579-b973-d4b1d78561ad" TargetMode="External"/><Relationship Id="rId2" Type="http://schemas.openxmlformats.org/officeDocument/2006/relationships/hyperlink" Target="https://www.seniorweb.nl/software/onedrive-installeren-op-mac"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youtu.be/I3FsFjPh2L0"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microsoft.com/nl-nl/videoplayer/embed/RWfqvT?pid=ocpVideo0-innerdiv-oneplayer&amp;postJsllMsg=true&amp;maskLevel=20&amp;market=nl-nl"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4469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Aan de slag met OneDrive. </a:t>
            </a:r>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dirty="0"/>
              <a:t>Ga naar Office.com en open OneDrive.</a:t>
            </a:r>
          </a:p>
          <a:p>
            <a:pPr marL="342900" indent="-342900">
              <a:buFont typeface="Arial" panose="020B0604020202020204" pitchFamily="34" charset="0"/>
              <a:buChar char="•"/>
            </a:pPr>
            <a:r>
              <a:rPr lang="nl-NL" dirty="0"/>
              <a:t>Je ziet nu de online omgeving van OneDrive. </a:t>
            </a:r>
          </a:p>
          <a:p>
            <a:pPr marL="698500" lvl="2" indent="-342900"/>
            <a:r>
              <a:rPr lang="nl-NL" dirty="0">
                <a:hlinkClick r:id="rId3"/>
              </a:rPr>
              <a:t>Instructiekaart OneDrive. </a:t>
            </a:r>
            <a:endParaRPr lang="nl-NL" dirty="0"/>
          </a:p>
          <a:p>
            <a:endParaRPr lang="nl-NL" dirty="0"/>
          </a:p>
        </p:txBody>
      </p:sp>
      <p:pic>
        <p:nvPicPr>
          <p:cNvPr id="4" name="Afbeelding 3"/>
          <p:cNvPicPr>
            <a:picLocks noChangeAspect="1"/>
          </p:cNvPicPr>
          <p:nvPr/>
        </p:nvPicPr>
        <p:blipFill>
          <a:blip r:embed="rId4"/>
          <a:stretch>
            <a:fillRect/>
          </a:stretch>
        </p:blipFill>
        <p:spPr>
          <a:xfrm>
            <a:off x="6804248" y="1095071"/>
            <a:ext cx="2145978" cy="2145978"/>
          </a:xfrm>
          <a:prstGeom prst="rect">
            <a:avLst/>
          </a:prstGeom>
        </p:spPr>
      </p:pic>
    </p:spTree>
    <p:extLst>
      <p:ext uri="{BB962C8B-B14F-4D97-AF65-F5344CB8AC3E}">
        <p14:creationId xmlns:p14="http://schemas.microsoft.com/office/powerpoint/2010/main" val="495743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One</a:t>
            </a:r>
            <a:r>
              <a:rPr lang="nl-NL" dirty="0"/>
              <a:t> Drive installeren op je laptop</a:t>
            </a:r>
          </a:p>
        </p:txBody>
      </p:sp>
      <p:sp>
        <p:nvSpPr>
          <p:cNvPr id="3" name="Tijdelijke aanduiding voor inhoud 2"/>
          <p:cNvSpPr>
            <a:spLocks noGrp="1"/>
          </p:cNvSpPr>
          <p:nvPr>
            <p:ph idx="1"/>
          </p:nvPr>
        </p:nvSpPr>
        <p:spPr/>
        <p:txBody>
          <a:bodyPr>
            <a:normAutofit/>
          </a:bodyPr>
          <a:lstStyle/>
          <a:p>
            <a:r>
              <a:rPr lang="nl-NL" b="1" dirty="0"/>
              <a:t> </a:t>
            </a:r>
            <a:endParaRPr lang="nl-NL" dirty="0"/>
          </a:p>
          <a:p>
            <a:r>
              <a:rPr lang="nl-NL" b="1" dirty="0"/>
              <a:t>Windows 10 gebruikers</a:t>
            </a:r>
            <a:endParaRPr lang="nl-NL" dirty="0"/>
          </a:p>
          <a:p>
            <a:pPr marL="457200" indent="-457200">
              <a:buFont typeface="+mj-lt"/>
              <a:buAutoNum type="arabicPeriod"/>
            </a:pPr>
            <a:r>
              <a:rPr lang="nl-NL" dirty="0"/>
              <a:t>Klik op de Windows </a:t>
            </a:r>
            <a:r>
              <a:rPr lang="nl-NL" dirty="0" err="1"/>
              <a:t>start-knop</a:t>
            </a:r>
            <a:r>
              <a:rPr lang="nl-NL" dirty="0"/>
              <a:t> (links onderaan)</a:t>
            </a:r>
          </a:p>
          <a:p>
            <a:pPr marL="457200" indent="-457200">
              <a:buFont typeface="+mj-lt"/>
              <a:buAutoNum type="arabicPeriod"/>
            </a:pPr>
            <a:r>
              <a:rPr lang="nl-NL" dirty="0"/>
              <a:t>Typ op je toetsenbord: '</a:t>
            </a:r>
            <a:r>
              <a:rPr lang="nl-NL" b="1" dirty="0" err="1"/>
              <a:t>onedrive</a:t>
            </a:r>
            <a:r>
              <a:rPr lang="nl-NL" dirty="0"/>
              <a:t>‘</a:t>
            </a:r>
          </a:p>
          <a:p>
            <a:pPr marL="457200" indent="-457200">
              <a:buFont typeface="+mj-lt"/>
              <a:buAutoNum type="arabicPeriod"/>
            </a:pPr>
            <a:r>
              <a:rPr lang="nl-NL" dirty="0"/>
              <a:t> (LET OP) Klik op '</a:t>
            </a:r>
            <a:r>
              <a:rPr lang="nl-NL" b="1" dirty="0"/>
              <a:t>OneDrive voor bedrijven</a:t>
            </a:r>
            <a:r>
              <a:rPr lang="nl-NL" dirty="0"/>
              <a:t>'</a:t>
            </a:r>
          </a:p>
          <a:p>
            <a:endParaRPr lang="nl-NL" dirty="0"/>
          </a:p>
          <a:p>
            <a:endParaRPr lang="nl-NL" dirty="0"/>
          </a:p>
          <a:p>
            <a:r>
              <a:rPr lang="nl-NL" dirty="0"/>
              <a:t>Als dit is gelukt log je in met je </a:t>
            </a:r>
            <a:r>
              <a:rPr lang="nl-NL" dirty="0" err="1"/>
              <a:t>davinci</a:t>
            </a:r>
            <a:r>
              <a:rPr lang="nl-NL" dirty="0"/>
              <a:t> account. </a:t>
            </a:r>
          </a:p>
        </p:txBody>
      </p:sp>
    </p:spTree>
    <p:extLst>
      <p:ext uri="{BB962C8B-B14F-4D97-AF65-F5344CB8AC3E}">
        <p14:creationId xmlns:p14="http://schemas.microsoft.com/office/powerpoint/2010/main" val="638450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Zie je onderstaande in je verkenner? Dan is het gelukt. </a:t>
            </a:r>
          </a:p>
        </p:txBody>
      </p:sp>
      <p:pic>
        <p:nvPicPr>
          <p:cNvPr id="5" name="Tijdelijke aanduiding voor inhoud 4"/>
          <p:cNvPicPr>
            <a:picLocks noGrp="1" noChangeAspect="1"/>
          </p:cNvPicPr>
          <p:nvPr>
            <p:ph idx="1"/>
          </p:nvPr>
        </p:nvPicPr>
        <p:blipFill>
          <a:blip r:embed="rId3"/>
          <a:stretch>
            <a:fillRect/>
          </a:stretch>
        </p:blipFill>
        <p:spPr>
          <a:xfrm>
            <a:off x="1115616" y="2060848"/>
            <a:ext cx="7108399" cy="3876204"/>
          </a:xfrm>
          <a:prstGeom prst="rect">
            <a:avLst/>
          </a:prstGeom>
        </p:spPr>
      </p:pic>
    </p:spTree>
    <p:extLst>
      <p:ext uri="{BB962C8B-B14F-4D97-AF65-F5344CB8AC3E}">
        <p14:creationId xmlns:p14="http://schemas.microsoft.com/office/powerpoint/2010/main" val="1302281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dirty="0"/>
              <a:t>Vanaf nu kun je in je OneDrive je werk van school opslaan op je laptop. </a:t>
            </a:r>
          </a:p>
          <a:p>
            <a:pPr marL="342900" indent="-342900">
              <a:buFont typeface="Arial" panose="020B0604020202020204" pitchFamily="34" charset="0"/>
              <a:buChar char="•"/>
            </a:pPr>
            <a:r>
              <a:rPr lang="nl-NL" dirty="0"/>
              <a:t>Alles wat je hier opstaat komt in de Cloud. </a:t>
            </a:r>
          </a:p>
          <a:p>
            <a:pPr marL="342900" indent="-342900">
              <a:buFont typeface="Arial" panose="020B0604020202020204" pitchFamily="34" charset="0"/>
              <a:buChar char="•"/>
            </a:pPr>
            <a:r>
              <a:rPr lang="nl-NL" dirty="0"/>
              <a:t>Je kan er dan via ieder device waarop je OneDrive op hebt geïnstalleerd of Office.com bij. </a:t>
            </a:r>
          </a:p>
        </p:txBody>
      </p:sp>
    </p:spTree>
    <p:extLst>
      <p:ext uri="{BB962C8B-B14F-4D97-AF65-F5344CB8AC3E}">
        <p14:creationId xmlns:p14="http://schemas.microsoft.com/office/powerpoint/2010/main" val="909700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Een account toevoegen aan je OneDrive	</a:t>
            </a:r>
          </a:p>
        </p:txBody>
      </p:sp>
      <p:sp>
        <p:nvSpPr>
          <p:cNvPr id="3" name="Tijdelijke aanduiding voor inhoud 2"/>
          <p:cNvSpPr>
            <a:spLocks noGrp="1"/>
          </p:cNvSpPr>
          <p:nvPr>
            <p:ph idx="1"/>
          </p:nvPr>
        </p:nvSpPr>
        <p:spPr/>
        <p:txBody>
          <a:bodyPr/>
          <a:lstStyle/>
          <a:p>
            <a:r>
              <a:rPr lang="nl-NL" dirty="0"/>
              <a:t>Had je al OneDrive en wil je een account toevoegen? Klik dan op onderstaande link en volg de stappen: </a:t>
            </a:r>
          </a:p>
          <a:p>
            <a:r>
              <a:rPr lang="nl-NL"/>
              <a:t> </a:t>
            </a:r>
            <a:endParaRPr lang="nl-NL" dirty="0"/>
          </a:p>
          <a:p>
            <a:pPr marL="342900" indent="-342900">
              <a:buFont typeface="Arial" panose="020B0604020202020204" pitchFamily="34" charset="0"/>
              <a:buChar char="•"/>
            </a:pPr>
            <a:r>
              <a:rPr lang="nl-NL" dirty="0">
                <a:hlinkClick r:id="rId2"/>
              </a:rPr>
              <a:t>Een account toevoegen in OneDrive </a:t>
            </a:r>
            <a:endParaRPr lang="nl-NL" dirty="0"/>
          </a:p>
        </p:txBody>
      </p:sp>
    </p:spTree>
    <p:extLst>
      <p:ext uri="{BB962C8B-B14F-4D97-AF65-F5344CB8AC3E}">
        <p14:creationId xmlns:p14="http://schemas.microsoft.com/office/powerpoint/2010/main" val="4253039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Chromebook of </a:t>
            </a:r>
            <a:r>
              <a:rPr lang="nl-NL" dirty="0" err="1"/>
              <a:t>Macbook</a:t>
            </a:r>
            <a:r>
              <a:rPr lang="nl-NL" dirty="0"/>
              <a:t>? </a:t>
            </a:r>
          </a:p>
        </p:txBody>
      </p:sp>
      <p:sp>
        <p:nvSpPr>
          <p:cNvPr id="3" name="Tijdelijke aanduiding voor inhoud 2"/>
          <p:cNvSpPr>
            <a:spLocks noGrp="1"/>
          </p:cNvSpPr>
          <p:nvPr>
            <p:ph idx="1"/>
          </p:nvPr>
        </p:nvSpPr>
        <p:spPr/>
        <p:txBody>
          <a:bodyPr vert="horz" lIns="91440" tIns="45720" rIns="91440" bIns="45720" rtlCol="0" anchor="t">
            <a:normAutofit/>
          </a:bodyPr>
          <a:lstStyle/>
          <a:p>
            <a:r>
              <a:rPr lang="nl-NL" dirty="0">
                <a:hlinkClick r:id="rId2"/>
              </a:rPr>
              <a:t>OneDrive installeren MacBook </a:t>
            </a:r>
            <a:endParaRPr lang="nl-NL" dirty="0"/>
          </a:p>
          <a:p>
            <a:endParaRPr lang="nl-NL" dirty="0"/>
          </a:p>
          <a:p>
            <a:endParaRPr lang="nl-NL" dirty="0"/>
          </a:p>
          <a:p>
            <a:r>
              <a:rPr lang="nl-NL" dirty="0"/>
              <a:t>Installeren op een Chromebook kan niet, maar er zijn wel andere handige tips die het gebruik van OneDrive op je Chromebook makkelijker maken. </a:t>
            </a:r>
          </a:p>
          <a:p>
            <a:endParaRPr lang="nl-NL" dirty="0"/>
          </a:p>
          <a:p>
            <a:r>
              <a:rPr lang="nl-NL" dirty="0">
                <a:hlinkClick r:id="rId3"/>
              </a:rPr>
              <a:t>Office 365 en Chromebook </a:t>
            </a:r>
            <a:endParaRPr lang="nl-NL" dirty="0"/>
          </a:p>
        </p:txBody>
      </p:sp>
    </p:spTree>
    <p:extLst>
      <p:ext uri="{BB962C8B-B14F-4D97-AF65-F5344CB8AC3E}">
        <p14:creationId xmlns:p14="http://schemas.microsoft.com/office/powerpoint/2010/main" val="1683426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AA9F9BFC-9774-E741-918F-080C9E29AA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589360"/>
            <a:ext cx="8229600" cy="5080000"/>
          </a:xfrm>
          <a:prstGeom prst="rect">
            <a:avLst/>
          </a:prstGeom>
        </p:spPr>
      </p:pic>
      <p:sp>
        <p:nvSpPr>
          <p:cNvPr id="2" name="Titel 1"/>
          <p:cNvSpPr>
            <a:spLocks noGrp="1"/>
          </p:cNvSpPr>
          <p:nvPr>
            <p:ph type="ctrTitle"/>
          </p:nvPr>
        </p:nvSpPr>
        <p:spPr>
          <a:xfrm>
            <a:off x="1259632" y="-963488"/>
            <a:ext cx="6858000" cy="2387600"/>
          </a:xfrm>
        </p:spPr>
        <p:txBody>
          <a:bodyPr/>
          <a:lstStyle/>
          <a:p>
            <a:pPr algn="l"/>
            <a:r>
              <a:rPr lang="nl-NL" b="1" dirty="0"/>
              <a:t>Digitale geletterdheid </a:t>
            </a:r>
          </a:p>
        </p:txBody>
      </p:sp>
      <p:sp>
        <p:nvSpPr>
          <p:cNvPr id="3" name="Ondertitel 2"/>
          <p:cNvSpPr>
            <a:spLocks noGrp="1"/>
          </p:cNvSpPr>
          <p:nvPr>
            <p:ph type="subTitle" idx="1"/>
          </p:nvPr>
        </p:nvSpPr>
        <p:spPr/>
        <p:txBody>
          <a:bodyPr/>
          <a:lstStyle/>
          <a:p>
            <a:r>
              <a:rPr lang="nl-NL" dirty="0"/>
              <a:t> </a:t>
            </a:r>
          </a:p>
        </p:txBody>
      </p:sp>
    </p:spTree>
    <p:extLst>
      <p:ext uri="{BB962C8B-B14F-4D97-AF65-F5344CB8AC3E}">
        <p14:creationId xmlns:p14="http://schemas.microsoft.com/office/powerpoint/2010/main" val="427066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     </a:t>
            </a:r>
          </a:p>
        </p:txBody>
      </p:sp>
      <p:sp>
        <p:nvSpPr>
          <p:cNvPr id="3" name="Tijdelijke aanduiding voor inhoud 2"/>
          <p:cNvSpPr>
            <a:spLocks noGrp="1"/>
          </p:cNvSpPr>
          <p:nvPr>
            <p:ph idx="1"/>
          </p:nvPr>
        </p:nvSpPr>
        <p:spPr/>
        <p:txBody>
          <a:bodyPr>
            <a:normAutofit/>
          </a:bodyPr>
          <a:lstStyle/>
          <a:p>
            <a:pPr marL="342900" indent="-342900">
              <a:buFont typeface="Arial" panose="020B0604020202020204" pitchFamily="34" charset="0"/>
              <a:buChar char="•"/>
            </a:pPr>
            <a:r>
              <a:rPr lang="nl-NL" dirty="0"/>
              <a:t>ICT-basisvaardigheden</a:t>
            </a:r>
          </a:p>
          <a:p>
            <a:pPr marL="342900" indent="-342900">
              <a:buFont typeface="Arial" panose="020B0604020202020204" pitchFamily="34" charset="0"/>
              <a:buChar char="•"/>
            </a:pPr>
            <a:r>
              <a:rPr lang="nl-NL" dirty="0"/>
              <a:t>Informatievaardigheden</a:t>
            </a:r>
          </a:p>
          <a:p>
            <a:pPr marL="342900" indent="-342900">
              <a:buFont typeface="Arial" panose="020B0604020202020204" pitchFamily="34" charset="0"/>
              <a:buChar char="•"/>
            </a:pPr>
            <a:r>
              <a:rPr lang="nl-NL" dirty="0"/>
              <a:t>Mediawijsheid</a:t>
            </a:r>
          </a:p>
          <a:p>
            <a:pPr marL="342900" indent="-342900">
              <a:buFont typeface="Arial" panose="020B0604020202020204" pitchFamily="34" charset="0"/>
              <a:buChar char="•"/>
            </a:pPr>
            <a:r>
              <a:rPr lang="nl-NL" dirty="0" err="1"/>
              <a:t>Computational</a:t>
            </a:r>
            <a:r>
              <a:rPr lang="nl-NL" dirty="0"/>
              <a:t> thinking</a:t>
            </a:r>
          </a:p>
          <a:p>
            <a:endParaRPr lang="nl-NL" dirty="0"/>
          </a:p>
        </p:txBody>
      </p:sp>
      <p:sp>
        <p:nvSpPr>
          <p:cNvPr id="4" name="Tekstvak 3">
            <a:extLst>
              <a:ext uri="{FF2B5EF4-FFF2-40B4-BE49-F238E27FC236}">
                <a16:creationId xmlns:a16="http://schemas.microsoft.com/office/drawing/2014/main" id="{B44CAA6F-6D99-A744-8B54-6593A8A80750}"/>
              </a:ext>
            </a:extLst>
          </p:cNvPr>
          <p:cNvSpPr txBox="1"/>
          <p:nvPr/>
        </p:nvSpPr>
        <p:spPr>
          <a:xfrm>
            <a:off x="1681336" y="478357"/>
            <a:ext cx="5403194" cy="523220"/>
          </a:xfrm>
          <a:prstGeom prst="rect">
            <a:avLst/>
          </a:prstGeom>
          <a:noFill/>
        </p:spPr>
        <p:txBody>
          <a:bodyPr wrap="square" rtlCol="0">
            <a:spAutoFit/>
          </a:bodyPr>
          <a:lstStyle/>
          <a:p>
            <a:r>
              <a:rPr lang="nl-NL" sz="2800" b="1" dirty="0">
                <a:solidFill>
                  <a:schemeClr val="accent6"/>
                </a:solidFill>
              </a:rPr>
              <a:t>Digitale geletterdheid</a:t>
            </a:r>
          </a:p>
        </p:txBody>
      </p:sp>
    </p:spTree>
    <p:extLst>
      <p:ext uri="{BB962C8B-B14F-4D97-AF65-F5344CB8AC3E}">
        <p14:creationId xmlns:p14="http://schemas.microsoft.com/office/powerpoint/2010/main" val="437841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ICT basisvaardigheden. </a:t>
            </a:r>
          </a:p>
        </p:txBody>
      </p:sp>
      <p:sp>
        <p:nvSpPr>
          <p:cNvPr id="3" name="Tijdelijke aanduiding voor inhoud 2"/>
          <p:cNvSpPr>
            <a:spLocks noGrp="1"/>
          </p:cNvSpPr>
          <p:nvPr>
            <p:ph idx="1"/>
          </p:nvPr>
        </p:nvSpPr>
        <p:spPr/>
        <p:txBody>
          <a:bodyPr/>
          <a:lstStyle/>
          <a:p>
            <a:pPr marL="342900" indent="-342900">
              <a:buFontTx/>
              <a:buChar char="-"/>
            </a:pPr>
            <a:r>
              <a:rPr lang="nl-NL" dirty="0"/>
              <a:t>Office 365</a:t>
            </a:r>
          </a:p>
          <a:p>
            <a:pPr marL="520700" lvl="1" indent="-342900">
              <a:buFontTx/>
              <a:buChar char="-"/>
            </a:pPr>
            <a:r>
              <a:rPr lang="nl-NL" dirty="0"/>
              <a:t>Wat heeft Office365 je allemaal te bieden? </a:t>
            </a:r>
          </a:p>
          <a:p>
            <a:pPr marL="342900" indent="-342900">
              <a:buFontTx/>
              <a:buChar char="-"/>
            </a:pPr>
            <a:r>
              <a:rPr lang="nl-NL" dirty="0"/>
              <a:t>OneDrive</a:t>
            </a:r>
          </a:p>
          <a:p>
            <a:pPr marL="520700" lvl="1" indent="-342900">
              <a:buFontTx/>
              <a:buChar char="-"/>
            </a:pPr>
            <a:r>
              <a:rPr lang="nl-NL" dirty="0"/>
              <a:t>Wat is OneDrive en wat zijn de voordelen van het werken met </a:t>
            </a:r>
            <a:r>
              <a:rPr lang="nl-NL" dirty="0" err="1"/>
              <a:t>Onedrive</a:t>
            </a:r>
            <a:r>
              <a:rPr lang="nl-NL" dirty="0"/>
              <a:t> </a:t>
            </a:r>
          </a:p>
        </p:txBody>
      </p:sp>
    </p:spTree>
    <p:extLst>
      <p:ext uri="{BB962C8B-B14F-4D97-AF65-F5344CB8AC3E}">
        <p14:creationId xmlns:p14="http://schemas.microsoft.com/office/powerpoint/2010/main" val="2654915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Office 365</a:t>
            </a:r>
          </a:p>
        </p:txBody>
      </p:sp>
      <p:sp>
        <p:nvSpPr>
          <p:cNvPr id="3" name="Tijdelijke aanduiding voor inhoud 2"/>
          <p:cNvSpPr>
            <a:spLocks noGrp="1"/>
          </p:cNvSpPr>
          <p:nvPr>
            <p:ph idx="1"/>
          </p:nvPr>
        </p:nvSpPr>
        <p:spPr/>
        <p:txBody>
          <a:bodyPr/>
          <a:lstStyle/>
          <a:p>
            <a:r>
              <a:rPr lang="nl-NL" dirty="0"/>
              <a:t>Werken in de Cloud wat is dat? </a:t>
            </a:r>
          </a:p>
          <a:p>
            <a:endParaRPr lang="nl-NL" dirty="0"/>
          </a:p>
          <a:p>
            <a:endParaRPr lang="nl-NL" dirty="0"/>
          </a:p>
        </p:txBody>
      </p:sp>
      <p:pic>
        <p:nvPicPr>
          <p:cNvPr id="4" name="Afbeelding 3"/>
          <p:cNvPicPr>
            <a:picLocks noChangeAspect="1"/>
          </p:cNvPicPr>
          <p:nvPr/>
        </p:nvPicPr>
        <p:blipFill>
          <a:blip r:embed="rId3"/>
          <a:stretch>
            <a:fillRect/>
          </a:stretch>
        </p:blipFill>
        <p:spPr>
          <a:xfrm>
            <a:off x="3181350" y="2609850"/>
            <a:ext cx="5180280" cy="3051398"/>
          </a:xfrm>
          <a:prstGeom prst="rect">
            <a:avLst/>
          </a:prstGeom>
        </p:spPr>
      </p:pic>
    </p:spTree>
    <p:extLst>
      <p:ext uri="{BB962C8B-B14F-4D97-AF65-F5344CB8AC3E}">
        <p14:creationId xmlns:p14="http://schemas.microsoft.com/office/powerpoint/2010/main" val="3859447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Office 365</a:t>
            </a:r>
          </a:p>
        </p:txBody>
      </p:sp>
      <p:sp>
        <p:nvSpPr>
          <p:cNvPr id="3" name="Tijdelijke aanduiding voor inhoud 2"/>
          <p:cNvSpPr>
            <a:spLocks noGrp="1"/>
          </p:cNvSpPr>
          <p:nvPr>
            <p:ph idx="1"/>
          </p:nvPr>
        </p:nvSpPr>
        <p:spPr/>
        <p:txBody>
          <a:bodyPr/>
          <a:lstStyle/>
          <a:p>
            <a:r>
              <a:rPr lang="nl-NL" dirty="0">
                <a:hlinkClick r:id="rId3"/>
              </a:rPr>
              <a:t>Filmpje Office365</a:t>
            </a:r>
            <a:endParaRPr lang="nl-NL" dirty="0"/>
          </a:p>
          <a:p>
            <a:endParaRPr lang="nl-NL" dirty="0"/>
          </a:p>
          <a:p>
            <a:r>
              <a:rPr lang="nl-NL" b="1" dirty="0"/>
              <a:t>Aan de slag!</a:t>
            </a:r>
            <a:endParaRPr lang="nl-NL" dirty="0"/>
          </a:p>
          <a:p>
            <a:r>
              <a:rPr lang="nl-NL" dirty="0"/>
              <a:t>Volg de volgende stappen: </a:t>
            </a:r>
          </a:p>
          <a:p>
            <a:pPr marL="342900" indent="-342900">
              <a:buFontTx/>
              <a:buChar char="-"/>
            </a:pPr>
            <a:r>
              <a:rPr lang="nl-NL" dirty="0"/>
              <a:t>Ga naar office.com;</a:t>
            </a:r>
          </a:p>
          <a:p>
            <a:pPr marL="342900" indent="-342900">
              <a:buFontTx/>
              <a:buChar char="-"/>
            </a:pPr>
            <a:r>
              <a:rPr lang="nl-NL" dirty="0"/>
              <a:t>Log in met je Da Vinci email adres en wachtwoord; </a:t>
            </a:r>
          </a:p>
          <a:p>
            <a:pPr marL="342900" indent="-342900">
              <a:buFontTx/>
              <a:buChar char="-"/>
            </a:pPr>
            <a:r>
              <a:rPr lang="nl-NL" dirty="0"/>
              <a:t>Is dat gelukt? Dan zie je onderstaande: </a:t>
            </a:r>
          </a:p>
          <a:p>
            <a:endParaRPr lang="nl-NL" dirty="0"/>
          </a:p>
          <a:p>
            <a:pPr marL="342900" indent="-342900">
              <a:buFontTx/>
              <a:buChar char="-"/>
            </a:pPr>
            <a:endParaRPr lang="nl-NL" dirty="0"/>
          </a:p>
          <a:p>
            <a:endParaRPr lang="nl-NL" dirty="0"/>
          </a:p>
        </p:txBody>
      </p:sp>
      <p:pic>
        <p:nvPicPr>
          <p:cNvPr id="5" name="Afbeelding 5">
            <a:extLst>
              <a:ext uri="{FF2B5EF4-FFF2-40B4-BE49-F238E27FC236}">
                <a16:creationId xmlns:a16="http://schemas.microsoft.com/office/drawing/2014/main" id="{FF986284-24E5-46BC-8712-7CF1FE596088}"/>
              </a:ext>
            </a:extLst>
          </p:cNvPr>
          <p:cNvPicPr>
            <a:picLocks noChangeAspect="1"/>
          </p:cNvPicPr>
          <p:nvPr/>
        </p:nvPicPr>
        <p:blipFill>
          <a:blip r:embed="rId4"/>
          <a:stretch>
            <a:fillRect/>
          </a:stretch>
        </p:blipFill>
        <p:spPr>
          <a:xfrm>
            <a:off x="1867573" y="4167356"/>
            <a:ext cx="5408853" cy="2529846"/>
          </a:xfrm>
          <a:prstGeom prst="rect">
            <a:avLst/>
          </a:prstGeom>
        </p:spPr>
      </p:pic>
    </p:spTree>
    <p:extLst>
      <p:ext uri="{BB962C8B-B14F-4D97-AF65-F5344CB8AC3E}">
        <p14:creationId xmlns:p14="http://schemas.microsoft.com/office/powerpoint/2010/main" val="1400925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Office365</a:t>
            </a:r>
          </a:p>
        </p:txBody>
      </p:sp>
      <p:sp>
        <p:nvSpPr>
          <p:cNvPr id="3" name="Tijdelijke aanduiding voor inhoud 2"/>
          <p:cNvSpPr>
            <a:spLocks noGrp="1"/>
          </p:cNvSpPr>
          <p:nvPr>
            <p:ph idx="1"/>
          </p:nvPr>
        </p:nvSpPr>
        <p:spPr/>
        <p:txBody>
          <a:bodyPr/>
          <a:lstStyle/>
          <a:p>
            <a:r>
              <a:rPr lang="nl-NL" dirty="0"/>
              <a:t>Jullie zijn </a:t>
            </a:r>
            <a:r>
              <a:rPr lang="nl-NL"/>
              <a:t>nu in </a:t>
            </a:r>
            <a:r>
              <a:rPr lang="nl-NL" dirty="0"/>
              <a:t>de omgeving van Office.com;</a:t>
            </a:r>
          </a:p>
          <a:p>
            <a:endParaRPr lang="nl-NL" dirty="0"/>
          </a:p>
          <a:p>
            <a:pPr marL="457200" indent="-457200">
              <a:buAutoNum type="arabicPeriod"/>
            </a:pPr>
            <a:r>
              <a:rPr lang="nl-NL" dirty="0"/>
              <a:t>Wat voor apps staan er allemaal op Office.com? </a:t>
            </a:r>
          </a:p>
          <a:p>
            <a:pPr marL="457200" indent="-457200">
              <a:buAutoNum type="arabicPeriod"/>
            </a:pPr>
            <a:r>
              <a:rPr lang="nl-NL" dirty="0"/>
              <a:t>Welke app ken je nog niet en zou je graag meer over willen weten? </a:t>
            </a:r>
          </a:p>
          <a:p>
            <a:pPr marL="457200" indent="-457200">
              <a:buAutoNum type="arabicPeriod"/>
            </a:pPr>
            <a:r>
              <a:rPr lang="nl-NL" dirty="0"/>
              <a:t>Welke app ken je wel en kan je je klasgenoten aanraden? </a:t>
            </a:r>
          </a:p>
        </p:txBody>
      </p:sp>
    </p:spTree>
    <p:extLst>
      <p:ext uri="{BB962C8B-B14F-4D97-AF65-F5344CB8AC3E}">
        <p14:creationId xmlns:p14="http://schemas.microsoft.com/office/powerpoint/2010/main" val="3350711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Office365</a:t>
            </a:r>
          </a:p>
        </p:txBody>
      </p:sp>
      <p:sp>
        <p:nvSpPr>
          <p:cNvPr id="3" name="Tijdelijke aanduiding voor inhoud 2"/>
          <p:cNvSpPr>
            <a:spLocks noGrp="1"/>
          </p:cNvSpPr>
          <p:nvPr>
            <p:ph idx="1"/>
          </p:nvPr>
        </p:nvSpPr>
        <p:spPr/>
        <p:txBody>
          <a:bodyPr/>
          <a:lstStyle/>
          <a:p>
            <a:r>
              <a:rPr lang="nl-NL" dirty="0"/>
              <a:t> </a:t>
            </a:r>
          </a:p>
          <a:p>
            <a:endParaRPr lang="nl-NL" dirty="0">
              <a:hlinkClick r:id="rId2"/>
            </a:endParaRPr>
          </a:p>
          <a:p>
            <a:r>
              <a:rPr lang="nl-NL" dirty="0">
                <a:hlinkClick r:id="rId2"/>
              </a:rPr>
              <a:t>Wat is OneDrive</a:t>
            </a:r>
            <a:r>
              <a:rPr lang="nl-NL" dirty="0"/>
              <a:t>?</a:t>
            </a:r>
          </a:p>
          <a:p>
            <a:endParaRPr lang="nl-NL" dirty="0"/>
          </a:p>
          <a:p>
            <a:endParaRPr lang="nl-NL" dirty="0"/>
          </a:p>
        </p:txBody>
      </p:sp>
      <p:pic>
        <p:nvPicPr>
          <p:cNvPr id="4" name="Afbeelding 3"/>
          <p:cNvPicPr>
            <a:picLocks noChangeAspect="1"/>
          </p:cNvPicPr>
          <p:nvPr/>
        </p:nvPicPr>
        <p:blipFill>
          <a:blip r:embed="rId3"/>
          <a:stretch>
            <a:fillRect/>
          </a:stretch>
        </p:blipFill>
        <p:spPr>
          <a:xfrm>
            <a:off x="5724128" y="1556792"/>
            <a:ext cx="2143125" cy="2143125"/>
          </a:xfrm>
          <a:prstGeom prst="rect">
            <a:avLst/>
          </a:prstGeom>
        </p:spPr>
      </p:pic>
    </p:spTree>
    <p:extLst>
      <p:ext uri="{BB962C8B-B14F-4D97-AF65-F5344CB8AC3E}">
        <p14:creationId xmlns:p14="http://schemas.microsoft.com/office/powerpoint/2010/main" val="2887513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r>
              <a:rPr lang="nl-NL" dirty="0"/>
              <a:t>Voordelen van het werken met OneDrive. </a:t>
            </a:r>
          </a:p>
          <a:p>
            <a:endParaRPr lang="nl-NL" dirty="0"/>
          </a:p>
          <a:p>
            <a:pPr marL="342900" indent="-342900">
              <a:buFontTx/>
              <a:buChar char="-"/>
            </a:pPr>
            <a:r>
              <a:rPr lang="nl-NL" dirty="0"/>
              <a:t>Nooit meer een document kwijt; </a:t>
            </a:r>
          </a:p>
          <a:p>
            <a:pPr marL="342900" indent="-342900">
              <a:buFontTx/>
              <a:buChar char="-"/>
            </a:pPr>
            <a:r>
              <a:rPr lang="nl-NL" dirty="0"/>
              <a:t>Altijd de meest recente bestanden bij je; </a:t>
            </a:r>
          </a:p>
          <a:p>
            <a:pPr marL="342900" indent="-342900">
              <a:buFontTx/>
              <a:buChar char="-"/>
            </a:pPr>
            <a:r>
              <a:rPr lang="nl-NL" dirty="0"/>
              <a:t>Geen USB stick, geen onnodige email enz. </a:t>
            </a:r>
          </a:p>
          <a:p>
            <a:pPr marL="342900" indent="-342900">
              <a:buFontTx/>
              <a:buChar char="-"/>
            </a:pPr>
            <a:endParaRPr lang="nl-NL" dirty="0"/>
          </a:p>
        </p:txBody>
      </p:sp>
      <p:pic>
        <p:nvPicPr>
          <p:cNvPr id="4" name="Afbeelding 3"/>
          <p:cNvPicPr>
            <a:picLocks noChangeAspect="1"/>
          </p:cNvPicPr>
          <p:nvPr/>
        </p:nvPicPr>
        <p:blipFill>
          <a:blip r:embed="rId2"/>
          <a:stretch>
            <a:fillRect/>
          </a:stretch>
        </p:blipFill>
        <p:spPr>
          <a:xfrm>
            <a:off x="6084168" y="1556792"/>
            <a:ext cx="2145978" cy="2145978"/>
          </a:xfrm>
          <a:prstGeom prst="rect">
            <a:avLst/>
          </a:prstGeom>
        </p:spPr>
      </p:pic>
    </p:spTree>
    <p:extLst>
      <p:ext uri="{BB962C8B-B14F-4D97-AF65-F5344CB8AC3E}">
        <p14:creationId xmlns:p14="http://schemas.microsoft.com/office/powerpoint/2010/main" val="404683731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f534e5abffb1a44ef58cacf872d21180da6393"/>
</p:tagLst>
</file>

<file path=ppt/theme/theme1.xml><?xml version="1.0" encoding="utf-8"?>
<a:theme xmlns:a="http://schemas.openxmlformats.org/drawingml/2006/main" name="Kantoorthema">
  <a:themeElements>
    <a:clrScheme name="daVinci">
      <a:dk1>
        <a:sysClr val="windowText" lastClr="000000"/>
      </a:dk1>
      <a:lt1>
        <a:sysClr val="window" lastClr="FFFFFF"/>
      </a:lt1>
      <a:dk2>
        <a:srgbClr val="8FCEA5"/>
      </a:dk2>
      <a:lt2>
        <a:srgbClr val="39BBA0"/>
      </a:lt2>
      <a:accent1>
        <a:srgbClr val="00B29C"/>
      </a:accent1>
      <a:accent2>
        <a:srgbClr val="00BFE0"/>
      </a:accent2>
      <a:accent3>
        <a:srgbClr val="7CD3EB"/>
      </a:accent3>
      <a:accent4>
        <a:srgbClr val="39BBA0"/>
      </a:accent4>
      <a:accent5>
        <a:srgbClr val="39BBA0"/>
      </a:accent5>
      <a:accent6>
        <a:srgbClr val="00B29C"/>
      </a:accent6>
      <a:hlink>
        <a:srgbClr val="000000"/>
      </a:hlink>
      <a:folHlink>
        <a:srgbClr val="000000"/>
      </a:folHlink>
    </a:clrScheme>
    <a:fontScheme name="daVinci">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emplates xmlns="704bd100-04c3-4515-a977-c4a79d764dae" xsi:nil="true"/>
    <Teachers xmlns="704bd100-04c3-4515-a977-c4a79d764dae">
      <UserInfo>
        <DisplayName/>
        <AccountId xsi:nil="true"/>
        <AccountType/>
      </UserInfo>
    </Teachers>
    <Invited_Teachers xmlns="704bd100-04c3-4515-a977-c4a79d764dae" xsi:nil="true"/>
    <TeamsChannelId xmlns="704bd100-04c3-4515-a977-c4a79d764dae" xsi:nil="true"/>
    <IsNotebookLocked xmlns="704bd100-04c3-4515-a977-c4a79d764dae" xsi:nil="true"/>
    <CultureName xmlns="704bd100-04c3-4515-a977-c4a79d764dae" xsi:nil="true"/>
    <Self_Registration_Enabled xmlns="704bd100-04c3-4515-a977-c4a79d764dae" xsi:nil="true"/>
    <Student_Groups xmlns="704bd100-04c3-4515-a977-c4a79d764dae">
      <UserInfo>
        <DisplayName/>
        <AccountId xsi:nil="true"/>
        <AccountType/>
      </UserInfo>
    </Student_Groups>
    <AppVersion xmlns="704bd100-04c3-4515-a977-c4a79d764dae" xsi:nil="true"/>
    <NotebookType xmlns="704bd100-04c3-4515-a977-c4a79d764dae" xsi:nil="true"/>
    <DefaultSectionNames xmlns="704bd100-04c3-4515-a977-c4a79d764dae" xsi:nil="true"/>
    <Has_Teacher_Only_SectionGroup xmlns="704bd100-04c3-4515-a977-c4a79d764dae" xsi:nil="true"/>
    <FolderType xmlns="704bd100-04c3-4515-a977-c4a79d764dae" xsi:nil="true"/>
    <Owner xmlns="704bd100-04c3-4515-a977-c4a79d764dae">
      <UserInfo>
        <DisplayName/>
        <AccountId xsi:nil="true"/>
        <AccountType/>
      </UserInfo>
    </Owner>
    <Students xmlns="704bd100-04c3-4515-a977-c4a79d764dae">
      <UserInfo>
        <DisplayName/>
        <AccountId xsi:nil="true"/>
        <AccountType/>
      </UserInfo>
    </Students>
    <Invited_Students xmlns="704bd100-04c3-4515-a977-c4a79d764dae" xsi:nil="true"/>
    <Is_Collaboration_Space_Locked xmlns="704bd100-04c3-4515-a977-c4a79d764da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52C760578005840911E88DC69251F7F" ma:contentTypeVersion="29" ma:contentTypeDescription="Create a new document." ma:contentTypeScope="" ma:versionID="ea01e587dd9daf06a557fe934ea54b00">
  <xsd:schema xmlns:xsd="http://www.w3.org/2001/XMLSchema" xmlns:xs="http://www.w3.org/2001/XMLSchema" xmlns:p="http://schemas.microsoft.com/office/2006/metadata/properties" xmlns:ns3="807586a3-8f92-4560-af85-4eae92acdb9b" xmlns:ns4="704bd100-04c3-4515-a977-c4a79d764dae" targetNamespace="http://schemas.microsoft.com/office/2006/metadata/properties" ma:root="true" ma:fieldsID="30982b83960e851ab38d16c007bd5d01" ns3:_="" ns4:_="">
    <xsd:import namespace="807586a3-8f92-4560-af85-4eae92acdb9b"/>
    <xsd:import namespace="704bd100-04c3-4515-a977-c4a79d764dae"/>
    <xsd:element name="properties">
      <xsd:complexType>
        <xsd:sequence>
          <xsd:element name="documentManagement">
            <xsd:complexType>
              <xsd:all>
                <xsd:element ref="ns3:SharedWithUsers" minOccurs="0"/>
                <xsd:element ref="ns3:SharedWithDetails" minOccurs="0"/>
                <xsd:element ref="ns3:SharingHintHash" minOccurs="0"/>
                <xsd:element ref="ns4:NotebookType" minOccurs="0"/>
                <xsd:element ref="ns4:FolderType" minOccurs="0"/>
                <xsd:element ref="ns4:Owner" minOccurs="0"/>
                <xsd:element ref="ns4:DefaultSectionNames" minOccurs="0"/>
                <xsd:element ref="ns4:Templates" minOccurs="0"/>
                <xsd:element ref="ns4:CultureName" minOccurs="0"/>
                <xsd:element ref="ns4:AppVersion"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TeamsChannelId" minOccurs="0"/>
                <xsd:element ref="ns4:IsNotebookLocked"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7586a3-8f92-4560-af85-4eae92acdb9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04bd100-04c3-4515-a977-c4a79d764dae" elementFormDefault="qualified">
    <xsd:import namespace="http://schemas.microsoft.com/office/2006/documentManagement/types"/>
    <xsd:import namespace="http://schemas.microsoft.com/office/infopath/2007/PartnerControls"/>
    <xsd:element name="NotebookType" ma:index="11" nillable="true" ma:displayName="Notebook Type" ma:internalName="NotebookType">
      <xsd:simpleType>
        <xsd:restriction base="dms:Text"/>
      </xsd:simpleType>
    </xsd:element>
    <xsd:element name="FolderType" ma:index="12" nillable="true" ma:displayName="Folder Type" ma:internalName="FolderType">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4" nillable="true" ma:displayName="Default Section Names" ma:internalName="DefaultSectionNames">
      <xsd:simpleType>
        <xsd:restriction base="dms:Note">
          <xsd:maxLength value="255"/>
        </xsd:restriction>
      </xsd:simpleType>
    </xsd:element>
    <xsd:element name="Templates" ma:index="15" nillable="true" ma:displayName="Templates" ma:internalName="Templates">
      <xsd:simpleType>
        <xsd:restriction base="dms:Note">
          <xsd:maxLength value="255"/>
        </xsd:restriction>
      </xsd:simpleType>
    </xsd:element>
    <xsd:element name="CultureName" ma:index="16" nillable="true" ma:displayName="Culture Name" ma:internalName="CultureName">
      <xsd:simpleType>
        <xsd:restriction base="dms:Text"/>
      </xsd:simpleType>
    </xsd:element>
    <xsd:element name="AppVersion" ma:index="17" nillable="true" ma:displayName="App Version" ma:internalName="AppVersion">
      <xsd:simpleType>
        <xsd:restriction base="dms:Text"/>
      </xsd:simpleType>
    </xsd:element>
    <xsd:element name="Teachers" ma:index="18"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9"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0"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1" nillable="true" ma:displayName="Invited Teachers" ma:internalName="Invited_Teachers">
      <xsd:simpleType>
        <xsd:restriction base="dms:Note">
          <xsd:maxLength value="255"/>
        </xsd:restriction>
      </xsd:simpleType>
    </xsd:element>
    <xsd:element name="Invited_Students" ma:index="22" nillable="true" ma:displayName="Invited Students" ma:internalName="Invited_Students">
      <xsd:simpleType>
        <xsd:restriction base="dms:Note">
          <xsd:maxLength value="255"/>
        </xsd:restriction>
      </xsd:simpleType>
    </xsd:element>
    <xsd:element name="Self_Registration_Enabled" ma:index="23" nillable="true" ma:displayName="Self Registration Enabled" ma:internalName="Self_Registration_Enabled">
      <xsd:simpleType>
        <xsd:restriction base="dms:Boolean"/>
      </xsd:simpleType>
    </xsd:element>
    <xsd:element name="Has_Teacher_Only_SectionGroup" ma:index="24" nillable="true" ma:displayName="Has Teacher Only SectionGroup" ma:internalName="Has_Teacher_Only_SectionGroup">
      <xsd:simpleType>
        <xsd:restriction base="dms:Boolean"/>
      </xsd:simpleType>
    </xsd:element>
    <xsd:element name="Is_Collaboration_Space_Locked" ma:index="25" nillable="true" ma:displayName="Is Collaboration Space Locked" ma:internalName="Is_Collaboration_Space_Locked">
      <xsd:simpleType>
        <xsd:restriction base="dms:Boolean"/>
      </xsd:simpleType>
    </xsd:element>
    <xsd:element name="MediaServiceMetadata" ma:index="26" nillable="true" ma:displayName="MediaServiceMetadata" ma:hidden="true" ma:internalName="MediaServiceMetadata" ma:readOnly="true">
      <xsd:simpleType>
        <xsd:restriction base="dms:Note"/>
      </xsd:simpleType>
    </xsd:element>
    <xsd:element name="MediaServiceFastMetadata" ma:index="27" nillable="true" ma:displayName="MediaServiceFastMetadata" ma:hidden="true" ma:internalName="MediaServiceFastMetadata" ma:readOnly="true">
      <xsd:simpleType>
        <xsd:restriction base="dms:Note"/>
      </xsd:simpleType>
    </xsd:element>
    <xsd:element name="MediaServiceDateTaken" ma:index="28" nillable="true" ma:displayName="MediaServiceDateTaken" ma:hidden="true" ma:internalName="MediaServiceDateTaken" ma:readOnly="true">
      <xsd:simpleType>
        <xsd:restriction base="dms:Text"/>
      </xsd:simpleType>
    </xsd:element>
    <xsd:element name="MediaServiceAutoTags" ma:index="29" nillable="true" ma:displayName="MediaServiceAutoTags" ma:internalName="MediaServiceAutoTags" ma:readOnly="true">
      <xsd:simpleType>
        <xsd:restriction base="dms:Text"/>
      </xsd:simpleType>
    </xsd:element>
    <xsd:element name="MediaServiceOCR" ma:index="30" nillable="true" ma:displayName="MediaServiceOCR" ma:internalName="MediaServiceOCR" ma:readOnly="true">
      <xsd:simpleType>
        <xsd:restriction base="dms:Note">
          <xsd:maxLength value="255"/>
        </xsd:restriction>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GenerationTime" ma:index="32" nillable="true" ma:displayName="MediaServiceGenerationTime" ma:hidden="true" ma:internalName="MediaServiceGenerationTime" ma:readOnly="true">
      <xsd:simpleType>
        <xsd:restriction base="dms:Text"/>
      </xsd:simpleType>
    </xsd:element>
    <xsd:element name="TeamsChannelId" ma:index="33" nillable="true" ma:displayName="Teams Channel Id" ma:internalName="TeamsChannelId">
      <xsd:simpleType>
        <xsd:restriction base="dms:Text"/>
      </xsd:simpleType>
    </xsd:element>
    <xsd:element name="IsNotebookLocked" ma:index="34" nillable="true" ma:displayName="Is Notebook Locked" ma:internalName="IsNotebookLocked">
      <xsd:simpleType>
        <xsd:restriction base="dms:Boolean"/>
      </xsd:simpleType>
    </xsd:element>
    <xsd:element name="MediaServiceAutoKeyPoints" ma:index="35" nillable="true" ma:displayName="MediaServiceAutoKeyPoints" ma:hidden="true" ma:internalName="MediaServiceAutoKeyPoints" ma:readOnly="true">
      <xsd:simpleType>
        <xsd:restriction base="dms:Note"/>
      </xsd:simpleType>
    </xsd:element>
    <xsd:element name="MediaServiceKeyPoints" ma:index="3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5A84FF1-FF68-4831-886A-42A1A579AB97}">
  <ds:schemaRefs>
    <ds:schemaRef ds:uri="http://schemas.microsoft.com/sharepoint/v3/contenttype/forms"/>
  </ds:schemaRefs>
</ds:datastoreItem>
</file>

<file path=customXml/itemProps2.xml><?xml version="1.0" encoding="utf-8"?>
<ds:datastoreItem xmlns:ds="http://schemas.openxmlformats.org/officeDocument/2006/customXml" ds:itemID="{B74EFC95-01DB-4E55-A1A6-CE21664B4EB1}">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807586a3-8f92-4560-af85-4eae92acdb9b"/>
    <ds:schemaRef ds:uri="http://purl.org/dc/elements/1.1/"/>
    <ds:schemaRef ds:uri="704bd100-04c3-4515-a977-c4a79d764dae"/>
    <ds:schemaRef ds:uri="http://www.w3.org/XML/1998/namespace"/>
  </ds:schemaRefs>
</ds:datastoreItem>
</file>

<file path=customXml/itemProps3.xml><?xml version="1.0" encoding="utf-8"?>
<ds:datastoreItem xmlns:ds="http://schemas.openxmlformats.org/officeDocument/2006/customXml" ds:itemID="{B1D159A9-F7C9-47F7-97A8-DF824D281E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7586a3-8f92-4560-af85-4eae92acdb9b"/>
    <ds:schemaRef ds:uri="704bd100-04c3-4515-a977-c4a79d764d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2710</TotalTime>
  <Words>653</Words>
  <Application>Microsoft Office PowerPoint</Application>
  <PresentationFormat>Diavoorstelling (4:3)</PresentationFormat>
  <Paragraphs>85</Paragraphs>
  <Slides>15</Slides>
  <Notes>6</Notes>
  <HiddenSlides>0</HiddenSlides>
  <MMClips>0</MMClips>
  <ScaleCrop>false</ScaleCrop>
  <HeadingPairs>
    <vt:vector size="4" baseType="variant">
      <vt:variant>
        <vt:lpstr>Thema</vt:lpstr>
      </vt:variant>
      <vt:variant>
        <vt:i4>1</vt:i4>
      </vt:variant>
      <vt:variant>
        <vt:lpstr>Diatitels</vt:lpstr>
      </vt:variant>
      <vt:variant>
        <vt:i4>15</vt:i4>
      </vt:variant>
    </vt:vector>
  </HeadingPairs>
  <TitlesOfParts>
    <vt:vector size="16" baseType="lpstr">
      <vt:lpstr>Kantoorthema</vt:lpstr>
      <vt:lpstr>PowerPoint-presentatie</vt:lpstr>
      <vt:lpstr>Digitale geletterdheid </vt:lpstr>
      <vt:lpstr>     </vt:lpstr>
      <vt:lpstr>ICT basisvaardigheden. </vt:lpstr>
      <vt:lpstr>Office 365</vt:lpstr>
      <vt:lpstr>Office 365</vt:lpstr>
      <vt:lpstr>Office365</vt:lpstr>
      <vt:lpstr>Office365</vt:lpstr>
      <vt:lpstr>PowerPoint-presentatie</vt:lpstr>
      <vt:lpstr>Aan de slag met OneDrive. </vt:lpstr>
      <vt:lpstr>One Drive installeren op je laptop</vt:lpstr>
      <vt:lpstr>Zie je onderstaande in je verkenner? Dan is het gelukt. </vt:lpstr>
      <vt:lpstr>PowerPoint-presentatie</vt:lpstr>
      <vt:lpstr>Een account toevoegen aan je OneDrive </vt:lpstr>
      <vt:lpstr>Chromebook of Macbook?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 Vinci College</dc:title>
  <dc:creator>www.de-presentatie-architect.nl</dc:creator>
  <cp:lastModifiedBy>Carla Dorgelo</cp:lastModifiedBy>
  <cp:revision>115</cp:revision>
  <dcterms:created xsi:type="dcterms:W3CDTF">2013-07-30T14:35:54Z</dcterms:created>
  <dcterms:modified xsi:type="dcterms:W3CDTF">2021-08-31T15:14:22Z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0x010100752C760578005840911E88DC69251F7F</vt:lpwstr>
  </property>
</Properties>
</file>