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56" r:id="rId5"/>
    <p:sldId id="262" r:id="rId6"/>
    <p:sldId id="261" r:id="rId7"/>
    <p:sldId id="264" r:id="rId8"/>
    <p:sldId id="265" r:id="rId9"/>
    <p:sldId id="266" r:id="rId10"/>
    <p:sldId id="267" r:id="rId11"/>
    <p:sldId id="268" r:id="rId12"/>
    <p:sldId id="270" r:id="rId13"/>
    <p:sldId id="271"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7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8" autoAdjust="0"/>
    <p:restoredTop sz="65385" autoAdjust="0"/>
  </p:normalViewPr>
  <p:slideViewPr>
    <p:cSldViewPr snapToGrid="0" snapToObjects="1">
      <p:cViewPr varScale="1">
        <p:scale>
          <a:sx n="48" d="100"/>
          <a:sy n="48" d="100"/>
        </p:scale>
        <p:origin x="1494" y="42"/>
      </p:cViewPr>
      <p:guideLst/>
    </p:cSldViewPr>
  </p:slideViewPr>
  <p:notesTextViewPr>
    <p:cViewPr>
      <p:scale>
        <a:sx n="1" d="1"/>
        <a:sy n="1" d="1"/>
      </p:scale>
      <p:origin x="0" y="0"/>
    </p:cViewPr>
  </p:notesTextViewPr>
  <p:notesViewPr>
    <p:cSldViewPr snapToGrid="0" snapToObjects="1" showGuides="1">
      <p:cViewPr varScale="1">
        <p:scale>
          <a:sx n="139" d="100"/>
          <a:sy n="139" d="100"/>
        </p:scale>
        <p:origin x="4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D35B347-210E-D34C-9035-40FF6664A6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03257FFC-1260-214E-BE27-C5D766D3D6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B07D8D-2F1B-3146-B533-E539AE0B4A6C}" type="datetimeFigureOut">
              <a:rPr lang="nl-NL" smtClean="0"/>
              <a:t>13-7-2020</a:t>
            </a:fld>
            <a:endParaRPr lang="nl-NL"/>
          </a:p>
        </p:txBody>
      </p:sp>
      <p:sp>
        <p:nvSpPr>
          <p:cNvPr id="4" name="Tijdelijke aanduiding voor voettekst 3">
            <a:extLst>
              <a:ext uri="{FF2B5EF4-FFF2-40B4-BE49-F238E27FC236}">
                <a16:creationId xmlns:a16="http://schemas.microsoft.com/office/drawing/2014/main" id="{A636B99D-5F65-2242-8D89-C7D420872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2C9FD6FA-EB16-954E-B3E3-07AEE876A5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E623DD-2DB5-5846-92AF-05294435683B}" type="slidenum">
              <a:rPr lang="nl-NL" smtClean="0"/>
              <a:t>‹nr.›</a:t>
            </a:fld>
            <a:endParaRPr lang="nl-NL"/>
          </a:p>
        </p:txBody>
      </p:sp>
    </p:spTree>
    <p:extLst>
      <p:ext uri="{BB962C8B-B14F-4D97-AF65-F5344CB8AC3E}">
        <p14:creationId xmlns:p14="http://schemas.microsoft.com/office/powerpoint/2010/main" val="814251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1AEE2-D73D-41DB-9F39-9970755A4C04}" type="datetimeFigureOut">
              <a:rPr lang="nl-NL" smtClean="0"/>
              <a:t>13-7-2020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7FCE8-6CD6-4771-9EFB-B42718DF4491}" type="slidenum">
              <a:rPr lang="nl-NL" smtClean="0"/>
              <a:t>‹nr.›</a:t>
            </a:fld>
            <a:endParaRPr lang="nl-NL"/>
          </a:p>
        </p:txBody>
      </p:sp>
    </p:spTree>
    <p:extLst>
      <p:ext uri="{BB962C8B-B14F-4D97-AF65-F5344CB8AC3E}">
        <p14:creationId xmlns:p14="http://schemas.microsoft.com/office/powerpoint/2010/main" val="1736171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tudio.code.org/s/20-hour/stage/7/puzzle/1"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 om antwoorden te vinden voor uiteenlopende vraagstukken in uiteenlopende disciplines. </a:t>
            </a:r>
          </a:p>
          <a:p>
            <a:endParaRPr lang="nl-NL" dirty="0"/>
          </a:p>
        </p:txBody>
      </p:sp>
      <p:sp>
        <p:nvSpPr>
          <p:cNvPr id="4" name="Tijdelijke aanduiding voor dianummer 3"/>
          <p:cNvSpPr>
            <a:spLocks noGrp="1"/>
          </p:cNvSpPr>
          <p:nvPr>
            <p:ph type="sldNum" sz="quarter" idx="10"/>
          </p:nvPr>
        </p:nvSpPr>
        <p:spPr/>
        <p:txBody>
          <a:bodyPr/>
          <a:lstStyle/>
          <a:p>
            <a:fld id="{8AB7FCE8-6CD6-4771-9EFB-B42718DF4491}" type="slidenum">
              <a:rPr lang="nl-NL" smtClean="0"/>
              <a:t>3</a:t>
            </a:fld>
            <a:endParaRPr lang="nl-NL"/>
          </a:p>
        </p:txBody>
      </p:sp>
    </p:spTree>
    <p:extLst>
      <p:ext uri="{BB962C8B-B14F-4D97-AF65-F5344CB8AC3E}">
        <p14:creationId xmlns:p14="http://schemas.microsoft.com/office/powerpoint/2010/main" val="1042168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i="1" dirty="0" smtClean="0"/>
              <a:t>Stel je eens voor: op vakantie in Barcelona heb je afgelopen zomer Maria leren kennen. Jullie raakten meteen bevriend. Nu is ze naar Nederland gekomen en stuurt je een bericht in het Spaans. Je begrijpt er niks van, maar als je de tekst voorlegt aan de robot van Google Translate, krijg je de volgende vertaling:</a:t>
            </a:r>
            <a:endParaRPr lang="nl-NL" dirty="0" smtClean="0"/>
          </a:p>
          <a:p>
            <a:r>
              <a:rPr lang="nl-NL" i="1" dirty="0" smtClean="0"/>
              <a:t>"Hoe maak je toch zo'n lekkere boterham met hagelslag? Je vertelde er zo enthousiast over toen je zo'n heimwee had! Ik wil er graag één proeven, maar ik weet het recept niet. De ingrediënten heb ik al wel in huis en ik sta nu aan het aanrecht. Wil je me helpen?"</a:t>
            </a:r>
            <a:endParaRPr lang="nl-NL" dirty="0" smtClean="0"/>
          </a:p>
          <a:p>
            <a:r>
              <a:rPr lang="nl-NL" i="1" dirty="0" smtClean="0"/>
              <a:t>Natuurlijk wil je Maria graag kennis laten maken met deze Nederlandse lekkernij en je stuurt haar het recept.</a:t>
            </a:r>
          </a:p>
          <a:p>
            <a:endParaRPr lang="nl-NL" dirty="0"/>
          </a:p>
        </p:txBody>
      </p:sp>
      <p:sp>
        <p:nvSpPr>
          <p:cNvPr id="4" name="Tijdelijke aanduiding voor dianummer 3"/>
          <p:cNvSpPr>
            <a:spLocks noGrp="1"/>
          </p:cNvSpPr>
          <p:nvPr>
            <p:ph type="sldNum" sz="quarter" idx="10"/>
          </p:nvPr>
        </p:nvSpPr>
        <p:spPr/>
        <p:txBody>
          <a:bodyPr/>
          <a:lstStyle/>
          <a:p>
            <a:fld id="{8AB7FCE8-6CD6-4771-9EFB-B42718DF4491}" type="slidenum">
              <a:rPr lang="nl-NL" smtClean="0"/>
              <a:t>6</a:t>
            </a:fld>
            <a:endParaRPr lang="nl-NL"/>
          </a:p>
        </p:txBody>
      </p:sp>
    </p:spTree>
    <p:extLst>
      <p:ext uri="{BB962C8B-B14F-4D97-AF65-F5344CB8AC3E}">
        <p14:creationId xmlns:p14="http://schemas.microsoft.com/office/powerpoint/2010/main" val="1859136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Het maakt niet uit in welke menselijke taal we communiceren. Want ons brein en dat van Maria werken op precies dezelfde manier, met stroompjes tussen hersencellen.</a:t>
            </a:r>
          </a:p>
          <a:p>
            <a:r>
              <a:rPr lang="nl-NL" sz="1200" b="0" i="0" kern="1200" dirty="0" smtClean="0">
                <a:solidFill>
                  <a:schemeClr val="tx1"/>
                </a:solidFill>
                <a:effectLst/>
                <a:latin typeface="+mn-lt"/>
                <a:ea typeface="+mn-ea"/>
                <a:cs typeface="+mn-cs"/>
              </a:rPr>
              <a:t>Als het om computers gaat, spreken we over programmeertalen zoals Javascript of Python. Maar welke taal je ook kiest, net als bij ons verwerken ze instructies als universele signalen. Het brein van een robot bestaat echter uit bits en bytes.</a:t>
            </a:r>
          </a:p>
          <a:p>
            <a:endParaRPr lang="nl-NL" dirty="0"/>
          </a:p>
        </p:txBody>
      </p:sp>
      <p:sp>
        <p:nvSpPr>
          <p:cNvPr id="4" name="Tijdelijke aanduiding voor dianummer 3"/>
          <p:cNvSpPr>
            <a:spLocks noGrp="1"/>
          </p:cNvSpPr>
          <p:nvPr>
            <p:ph type="sldNum" sz="quarter" idx="10"/>
          </p:nvPr>
        </p:nvSpPr>
        <p:spPr/>
        <p:txBody>
          <a:bodyPr/>
          <a:lstStyle/>
          <a:p>
            <a:fld id="{8AB7FCE8-6CD6-4771-9EFB-B42718DF4491}" type="slidenum">
              <a:rPr lang="nl-NL" smtClean="0"/>
              <a:t>7</a:t>
            </a:fld>
            <a:endParaRPr lang="nl-NL"/>
          </a:p>
        </p:txBody>
      </p:sp>
    </p:spTree>
    <p:extLst>
      <p:ext uri="{BB962C8B-B14F-4D97-AF65-F5344CB8AC3E}">
        <p14:creationId xmlns:p14="http://schemas.microsoft.com/office/powerpoint/2010/main" val="65240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Link naar site om te programmeren </a:t>
            </a:r>
          </a:p>
          <a:p>
            <a:r>
              <a:rPr lang="nl-NL" dirty="0" smtClean="0">
                <a:hlinkClick r:id="rId3"/>
              </a:rPr>
              <a:t>https://studio.code.org/s/20-hour/stage/7/puzzle/1</a:t>
            </a:r>
            <a:endParaRPr lang="nl-NL" dirty="0"/>
          </a:p>
        </p:txBody>
      </p:sp>
      <p:sp>
        <p:nvSpPr>
          <p:cNvPr id="4" name="Tijdelijke aanduiding voor dianummer 3"/>
          <p:cNvSpPr>
            <a:spLocks noGrp="1"/>
          </p:cNvSpPr>
          <p:nvPr>
            <p:ph type="sldNum" sz="quarter" idx="10"/>
          </p:nvPr>
        </p:nvSpPr>
        <p:spPr/>
        <p:txBody>
          <a:bodyPr/>
          <a:lstStyle/>
          <a:p>
            <a:fld id="{8AB7FCE8-6CD6-4771-9EFB-B42718DF4491}" type="slidenum">
              <a:rPr lang="nl-NL" smtClean="0"/>
              <a:t>10</a:t>
            </a:fld>
            <a:endParaRPr lang="nl-NL"/>
          </a:p>
        </p:txBody>
      </p:sp>
    </p:spTree>
    <p:extLst>
      <p:ext uri="{BB962C8B-B14F-4D97-AF65-F5344CB8AC3E}">
        <p14:creationId xmlns:p14="http://schemas.microsoft.com/office/powerpoint/2010/main" val="32405783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2922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eidingsslid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36043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idings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9446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houdsopgav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INHOUDSOPGAVE</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10515600"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29790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83456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13919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053540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pagina 2-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336716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5961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agina 3-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230181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275850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zonder 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19926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agina 4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104"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3700158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agina 4-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1305503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ina 4-z.logo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295"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95799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199" y="2024400"/>
            <a:ext cx="7213375" cy="4351338"/>
          </a:xfrm>
          <a:prstGeom prst="rect">
            <a:avLst/>
          </a:prstGeom>
        </p:spPr>
        <p:txBody>
          <a:bodyPr/>
          <a:lstStyle>
            <a:lvl1pPr marL="0" marR="0" indent="0" algn="l" defTabSz="914400" rtl="0" eaLnBrk="1" fontAlgn="auto" latinLnBrk="0" hangingPunct="1">
              <a:lnSpc>
                <a:spcPct val="90000"/>
              </a:lnSpc>
              <a:spcBef>
                <a:spcPts val="1000"/>
              </a:spcBef>
              <a:spcAft>
                <a:spcPts val="0"/>
              </a:spcAft>
              <a:buClr>
                <a:srgbClr val="03A78D"/>
              </a:buClr>
              <a:buSzTx/>
              <a:buFontTx/>
              <a:buNone/>
              <a:tabLst/>
              <a:defRPr/>
            </a:lvl1pPr>
          </a:lstStyle>
          <a:p>
            <a:pPr lvl="0"/>
            <a:r>
              <a:rPr lang="nl-NL" dirty="0"/>
              <a:t>Klikken om een tekst toe te voegen</a:t>
            </a:r>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15" name="Tijdelijke aanduiding voor afbeelding 14">
            <a:extLst>
              <a:ext uri="{FF2B5EF4-FFF2-40B4-BE49-F238E27FC236}">
                <a16:creationId xmlns:a16="http://schemas.microsoft.com/office/drawing/2014/main" id="{6080A32B-699B-654D-86D4-99260E819482}"/>
              </a:ext>
            </a:extLst>
          </p:cNvPr>
          <p:cNvSpPr>
            <a:spLocks noGrp="1"/>
          </p:cNvSpPr>
          <p:nvPr>
            <p:ph type="pic" sz="quarter" idx="11"/>
          </p:nvPr>
        </p:nvSpPr>
        <p:spPr>
          <a:xfrm>
            <a:off x="8533472" y="2097087"/>
            <a:ext cx="2952525" cy="2952525"/>
          </a:xfrm>
          <a:prstGeom prst="rect">
            <a:avLst/>
          </a:prstGeom>
        </p:spPr>
        <p:txBody>
          <a:bodyPr/>
          <a:lstStyle/>
          <a:p>
            <a:r>
              <a:rPr lang="nl-NL" smtClean="0"/>
              <a:t>Klik op het pictogram als u een afbeelding wilt toevoegen</a:t>
            </a:r>
            <a:endParaRPr lang="nl-NL"/>
          </a:p>
        </p:txBody>
      </p:sp>
    </p:spTree>
    <p:extLst>
      <p:ext uri="{BB962C8B-B14F-4D97-AF65-F5344CB8AC3E}">
        <p14:creationId xmlns:p14="http://schemas.microsoft.com/office/powerpoint/2010/main" val="3664978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ina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7528965"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jdelijke aanduiding voor afbeelding 6">
            <a:extLst>
              <a:ext uri="{FF2B5EF4-FFF2-40B4-BE49-F238E27FC236}">
                <a16:creationId xmlns:a16="http://schemas.microsoft.com/office/drawing/2014/main" id="{7A2361DE-0582-854E-A23F-68DE3F4F1FEF}"/>
              </a:ext>
            </a:extLst>
          </p:cNvPr>
          <p:cNvSpPr>
            <a:spLocks noGrp="1"/>
          </p:cNvSpPr>
          <p:nvPr>
            <p:ph type="pic" sz="quarter" idx="10"/>
          </p:nvPr>
        </p:nvSpPr>
        <p:spPr>
          <a:xfrm>
            <a:off x="10153651"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0" name="Tijdelijke aanduiding voor afbeelding 6">
            <a:extLst>
              <a:ext uri="{FF2B5EF4-FFF2-40B4-BE49-F238E27FC236}">
                <a16:creationId xmlns:a16="http://schemas.microsoft.com/office/drawing/2014/main" id="{C266A8C7-13DC-4848-B9DA-7A2A842A1686}"/>
              </a:ext>
            </a:extLst>
          </p:cNvPr>
          <p:cNvSpPr>
            <a:spLocks noGrp="1"/>
          </p:cNvSpPr>
          <p:nvPr>
            <p:ph type="pic" sz="quarter" idx="11"/>
          </p:nvPr>
        </p:nvSpPr>
        <p:spPr>
          <a:xfrm>
            <a:off x="8668612"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1" name="Tijdelijke aanduiding voor afbeelding 6">
            <a:extLst>
              <a:ext uri="{FF2B5EF4-FFF2-40B4-BE49-F238E27FC236}">
                <a16:creationId xmlns:a16="http://schemas.microsoft.com/office/drawing/2014/main" id="{0D582A28-9316-4E4A-9D19-84226F06D447}"/>
              </a:ext>
            </a:extLst>
          </p:cNvPr>
          <p:cNvSpPr>
            <a:spLocks noGrp="1"/>
          </p:cNvSpPr>
          <p:nvPr>
            <p:ph type="pic" sz="quarter" idx="12"/>
          </p:nvPr>
        </p:nvSpPr>
        <p:spPr>
          <a:xfrm>
            <a:off x="10153651"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2" name="Tijdelijke aanduiding voor afbeelding 6">
            <a:extLst>
              <a:ext uri="{FF2B5EF4-FFF2-40B4-BE49-F238E27FC236}">
                <a16:creationId xmlns:a16="http://schemas.microsoft.com/office/drawing/2014/main" id="{994BC7C1-B4BF-D043-8893-BD696EC47D54}"/>
              </a:ext>
            </a:extLst>
          </p:cNvPr>
          <p:cNvSpPr>
            <a:spLocks noGrp="1"/>
          </p:cNvSpPr>
          <p:nvPr>
            <p:ph type="pic" sz="quarter" idx="13"/>
          </p:nvPr>
        </p:nvSpPr>
        <p:spPr>
          <a:xfrm>
            <a:off x="8668612"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3" name="Tijdelijke aanduiding voor afbeelding 6">
            <a:extLst>
              <a:ext uri="{FF2B5EF4-FFF2-40B4-BE49-F238E27FC236}">
                <a16:creationId xmlns:a16="http://schemas.microsoft.com/office/drawing/2014/main" id="{3573C7DC-377C-9D47-BF0B-24AAAA78E396}"/>
              </a:ext>
            </a:extLst>
          </p:cNvPr>
          <p:cNvSpPr>
            <a:spLocks noGrp="1"/>
          </p:cNvSpPr>
          <p:nvPr>
            <p:ph type="pic" sz="quarter" idx="14"/>
          </p:nvPr>
        </p:nvSpPr>
        <p:spPr>
          <a:xfrm>
            <a:off x="10153651"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4" name="Tijdelijke aanduiding voor afbeelding 6">
            <a:extLst>
              <a:ext uri="{FF2B5EF4-FFF2-40B4-BE49-F238E27FC236}">
                <a16:creationId xmlns:a16="http://schemas.microsoft.com/office/drawing/2014/main" id="{A0FF0CC3-338B-8C4B-B8FF-CBA2E4E97DDF}"/>
              </a:ext>
            </a:extLst>
          </p:cNvPr>
          <p:cNvSpPr>
            <a:spLocks noGrp="1"/>
          </p:cNvSpPr>
          <p:nvPr>
            <p:ph type="pic" sz="quarter" idx="15"/>
          </p:nvPr>
        </p:nvSpPr>
        <p:spPr>
          <a:xfrm>
            <a:off x="8668612"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Tree>
    <p:extLst>
      <p:ext uri="{BB962C8B-B14F-4D97-AF65-F5344CB8AC3E}">
        <p14:creationId xmlns:p14="http://schemas.microsoft.com/office/powerpoint/2010/main" val="1691704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ual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843878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ual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544985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VIDEO</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217351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hterblad">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3389448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ankJeWel">
    <p:spTree>
      <p:nvGrpSpPr>
        <p:cNvPr id="1" name=""/>
        <p:cNvGrpSpPr/>
        <p:nvPr/>
      </p:nvGrpSpPr>
      <p:grpSpPr>
        <a:xfrm>
          <a:off x="0" y="0"/>
          <a:ext cx="0" cy="0"/>
          <a:chOff x="0" y="0"/>
          <a:chExt cx="0" cy="0"/>
        </a:xfrm>
      </p:grpSpPr>
      <p:pic>
        <p:nvPicPr>
          <p:cNvPr id="3" name="Afbeelding 2" descr="Afbeelding met groen, vrouw, geparkeerd, teken&#10;&#10;Automatisch gegenereerde beschrijving">
            <a:extLst>
              <a:ext uri="{FF2B5EF4-FFF2-40B4-BE49-F238E27FC236}">
                <a16:creationId xmlns:a16="http://schemas.microsoft.com/office/drawing/2014/main" id="{9B4A1A0C-779F-1B46-AE73-3C4D0CEF7D85}"/>
              </a:ext>
            </a:extLst>
          </p:cNvPr>
          <p:cNvPicPr>
            <a:picLocks noChangeAspect="1"/>
          </p:cNvPicPr>
          <p:nvPr userDrawn="1"/>
        </p:nvPicPr>
        <p:blipFill>
          <a:blip r:embed="rId2"/>
          <a:stretch>
            <a:fillRect/>
          </a:stretch>
        </p:blipFill>
        <p:spPr>
          <a:xfrm>
            <a:off x="6350" y="0"/>
            <a:ext cx="12179300" cy="6858000"/>
          </a:xfrm>
          <a:prstGeom prst="rect">
            <a:avLst/>
          </a:prstGeom>
        </p:spPr>
      </p:pic>
    </p:spTree>
    <p:extLst>
      <p:ext uri="{BB962C8B-B14F-4D97-AF65-F5344CB8AC3E}">
        <p14:creationId xmlns:p14="http://schemas.microsoft.com/office/powerpoint/2010/main" val="70685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pic>
        <p:nvPicPr>
          <p:cNvPr id="4" name="Afbeelding 3" descr="Afbeelding met kamer, tekening&#10;&#10;Automatisch gegenereerde beschrijving">
            <a:extLst>
              <a:ext uri="{FF2B5EF4-FFF2-40B4-BE49-F238E27FC236}">
                <a16:creationId xmlns:a16="http://schemas.microsoft.com/office/drawing/2014/main" id="{3AFC20ED-5008-1D47-BF9B-25F4CB971118}"/>
              </a:ext>
            </a:extLst>
          </p:cNvPr>
          <p:cNvPicPr>
            <a:picLocks noChangeAspect="1"/>
          </p:cNvPicPr>
          <p:nvPr userDrawn="1"/>
        </p:nvPicPr>
        <p:blipFill>
          <a:blip r:embed="rId2"/>
          <a:stretch>
            <a:fillRect/>
          </a:stretch>
        </p:blipFill>
        <p:spPr>
          <a:xfrm>
            <a:off x="0" y="-1"/>
            <a:ext cx="7339476" cy="6699405"/>
          </a:xfrm>
          <a:prstGeom prst="rect">
            <a:avLst/>
          </a:prstGeom>
        </p:spPr>
      </p:pic>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33488" y="757413"/>
            <a:ext cx="5945918" cy="3398644"/>
          </a:xfrm>
        </p:spPr>
        <p:txBody>
          <a:bodyPr anchor="t"/>
          <a:lstStyle>
            <a:lvl1pPr algn="l">
              <a:lnSpc>
                <a:spcPts val="6000"/>
              </a:lnSpc>
              <a:spcBef>
                <a:spcPts val="70"/>
              </a:spcBef>
              <a:spcAft>
                <a:spcPts val="70"/>
              </a:spcAft>
              <a:defRPr sz="6000" b="1">
                <a:solidFill>
                  <a:schemeClr val="bg1"/>
                </a:solidFill>
                <a:latin typeface="Arial" panose="020B0604020202020204" pitchFamily="34" charset="0"/>
                <a:cs typeface="Arial" panose="020B0604020202020204" pitchFamily="34" charset="0"/>
              </a:defRPr>
            </a:lvl1pPr>
          </a:lstStyle>
          <a:p>
            <a:r>
              <a:rPr lang="nl-NL" dirty="0"/>
              <a:t>WELKOM,</a:t>
            </a:r>
            <a:br>
              <a:rPr lang="nl-NL" dirty="0"/>
            </a:br>
            <a:r>
              <a:rPr lang="nl-NL" dirty="0"/>
              <a:t>LEUK DAT</a:t>
            </a:r>
            <a:br>
              <a:rPr lang="nl-NL" dirty="0"/>
            </a:br>
            <a:r>
              <a:rPr lang="nl-NL" dirty="0"/>
              <a:t>JE ER BENT</a:t>
            </a:r>
          </a:p>
        </p:txBody>
      </p:sp>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7161970" y="4911484"/>
            <a:ext cx="4427723" cy="1266637"/>
          </a:xfrm>
          <a:prstGeom prst="rect">
            <a:avLst/>
          </a:prstGeom>
        </p:spPr>
      </p:pic>
    </p:spTree>
    <p:extLst>
      <p:ext uri="{BB962C8B-B14F-4D97-AF65-F5344CB8AC3E}">
        <p14:creationId xmlns:p14="http://schemas.microsoft.com/office/powerpoint/2010/main" val="372837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sub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
        <p:nvSpPr>
          <p:cNvPr id="11" name="Tijdelijke aanduiding voor tekst 2">
            <a:extLst>
              <a:ext uri="{FF2B5EF4-FFF2-40B4-BE49-F238E27FC236}">
                <a16:creationId xmlns:a16="http://schemas.microsoft.com/office/drawing/2014/main" id="{D3E29734-3030-D942-92BF-CB24B0AC9A19}"/>
              </a:ext>
            </a:extLst>
          </p:cNvPr>
          <p:cNvSpPr>
            <a:spLocks noGrp="1"/>
          </p:cNvSpPr>
          <p:nvPr>
            <p:ph type="body" idx="1" hasCustomPrompt="1"/>
          </p:nvPr>
        </p:nvSpPr>
        <p:spPr>
          <a:xfrm>
            <a:off x="849989" y="3616976"/>
            <a:ext cx="6962573" cy="1204766"/>
          </a:xfrm>
          <a:prstGeom prst="rect">
            <a:avLst/>
          </a:prstGeo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SUBTITEL VAN</a:t>
            </a:r>
            <a:br>
              <a:rPr lang="nl-NL" dirty="0"/>
            </a:br>
            <a:r>
              <a:rPr lang="nl-NL" dirty="0"/>
              <a:t>DEZE PRESENTATIE</a:t>
            </a:r>
          </a:p>
        </p:txBody>
      </p:sp>
      <p:pic>
        <p:nvPicPr>
          <p:cNvPr id="6" name="Afbeelding 5" descr="Afbeelding met klok&#10;&#10;Automatisch gegenereerde beschrijving">
            <a:extLst>
              <a:ext uri="{FF2B5EF4-FFF2-40B4-BE49-F238E27FC236}">
                <a16:creationId xmlns:a16="http://schemas.microsoft.com/office/drawing/2014/main" id="{55FAF3C3-0EE2-7844-B257-5F53C2A9471D}"/>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103866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kom">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E9F4B5-911D-3144-94A3-DCB2936B7E2B}"/>
              </a:ext>
            </a:extLst>
          </p:cNvPr>
          <p:cNvPicPr>
            <a:picLocks noChangeAspect="1"/>
          </p:cNvPicPr>
          <p:nvPr userDrawn="1"/>
        </p:nvPicPr>
        <p:blipFill>
          <a:blip r:embed="rId2"/>
          <a:stretch>
            <a:fillRect/>
          </a:stretch>
        </p:blipFill>
        <p:spPr>
          <a:xfrm>
            <a:off x="0" y="0"/>
            <a:ext cx="12179300" cy="5930900"/>
          </a:xfrm>
          <a:prstGeom prst="rect">
            <a:avLst/>
          </a:prstGeom>
        </p:spPr>
      </p:pic>
    </p:spTree>
    <p:extLst>
      <p:ext uri="{BB962C8B-B14F-4D97-AF65-F5344CB8AC3E}">
        <p14:creationId xmlns:p14="http://schemas.microsoft.com/office/powerpoint/2010/main" val="168913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26942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zonder 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
        <p:nvSpPr>
          <p:cNvPr id="2" name="Rechthoek 1">
            <a:extLst>
              <a:ext uri="{FF2B5EF4-FFF2-40B4-BE49-F238E27FC236}">
                <a16:creationId xmlns:a16="http://schemas.microsoft.com/office/drawing/2014/main" id="{90DFAE2F-889D-9546-AC4F-DC130CEA3481}"/>
              </a:ext>
            </a:extLst>
          </p:cNvPr>
          <p:cNvSpPr/>
          <p:nvPr userDrawn="1"/>
        </p:nvSpPr>
        <p:spPr>
          <a:xfrm>
            <a:off x="4015110" y="4798881"/>
            <a:ext cx="4076986" cy="7837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9218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ar werk jij aan vandaa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5C143C6F-6B89-8C45-BD36-02C2BE3EE47F}"/>
              </a:ext>
            </a:extLst>
          </p:cNvPr>
          <p:cNvPicPr>
            <a:picLocks noChangeAspect="1"/>
          </p:cNvPicPr>
          <p:nvPr userDrawn="1"/>
        </p:nvPicPr>
        <p:blipFill>
          <a:blip r:embed="rId2"/>
          <a:stretch>
            <a:fillRect/>
          </a:stretch>
        </p:blipFill>
        <p:spPr>
          <a:xfrm>
            <a:off x="2844800" y="3098800"/>
            <a:ext cx="6502400" cy="660400"/>
          </a:xfrm>
          <a:prstGeom prst="rect">
            <a:avLst/>
          </a:prstGeom>
        </p:spPr>
      </p:pic>
    </p:spTree>
    <p:extLst>
      <p:ext uri="{BB962C8B-B14F-4D97-AF65-F5344CB8AC3E}">
        <p14:creationId xmlns:p14="http://schemas.microsoft.com/office/powerpoint/2010/main" val="397621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p:spTree>
      <p:nvGrpSpPr>
        <p:cNvPr id="1" name=""/>
        <p:cNvGrpSpPr/>
        <p:nvPr/>
      </p:nvGrpSpPr>
      <p:grpSpPr>
        <a:xfrm>
          <a:off x="0" y="0"/>
          <a:ext cx="0" cy="0"/>
          <a:chOff x="0" y="0"/>
          <a:chExt cx="0" cy="0"/>
        </a:xfrm>
      </p:grpSpPr>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tel 1">
            <a:extLst>
              <a:ext uri="{FF2B5EF4-FFF2-40B4-BE49-F238E27FC236}">
                <a16:creationId xmlns:a16="http://schemas.microsoft.com/office/drawing/2014/main" id="{2AF28E80-CC98-FE47-B95F-660C39BAA45D}"/>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spTree>
    <p:extLst>
      <p:ext uri="{BB962C8B-B14F-4D97-AF65-F5344CB8AC3E}">
        <p14:creationId xmlns:p14="http://schemas.microsoft.com/office/powerpoint/2010/main" val="147210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37B3DF-2D85-BB4E-B19A-583FD4DBD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4" name="Tijdelijke aanduiding voor datum 3">
            <a:extLst>
              <a:ext uri="{FF2B5EF4-FFF2-40B4-BE49-F238E27FC236}">
                <a16:creationId xmlns:a16="http://schemas.microsoft.com/office/drawing/2014/main" id="{3BB5C7E4-9719-8345-9C3F-B76F740F93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045-C8AC-414A-9485-435F3D53BEF7}" type="datetimeFigureOut">
              <a:rPr lang="nl-NL" smtClean="0"/>
              <a:t>13-7-2020</a:t>
            </a:fld>
            <a:endParaRPr lang="nl-NL"/>
          </a:p>
        </p:txBody>
      </p:sp>
      <p:sp>
        <p:nvSpPr>
          <p:cNvPr id="5" name="Tijdelijke aanduiding voor voettekst 4">
            <a:extLst>
              <a:ext uri="{FF2B5EF4-FFF2-40B4-BE49-F238E27FC236}">
                <a16:creationId xmlns:a16="http://schemas.microsoft.com/office/drawing/2014/main" id="{44EF3651-B5E4-244D-A832-35C14C2E5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15368D-A9FA-5142-AFAB-8A3D081BF2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3ABF-3139-6446-AC9D-47F190E639E3}" type="slidenum">
              <a:rPr lang="nl-NL" smtClean="0"/>
              <a:t>‹nr.›</a:t>
            </a:fld>
            <a:endParaRPr lang="nl-NL"/>
          </a:p>
        </p:txBody>
      </p:sp>
    </p:spTree>
    <p:extLst>
      <p:ext uri="{BB962C8B-B14F-4D97-AF65-F5344CB8AC3E}">
        <p14:creationId xmlns:p14="http://schemas.microsoft.com/office/powerpoint/2010/main" val="264283643"/>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60" r:id="rId3"/>
    <p:sldLayoutId id="2147483662" r:id="rId4"/>
    <p:sldLayoutId id="2147483675" r:id="rId5"/>
    <p:sldLayoutId id="2147483676" r:id="rId6"/>
    <p:sldLayoutId id="2147483684" r:id="rId7"/>
    <p:sldLayoutId id="2147483663" r:id="rId8"/>
    <p:sldLayoutId id="2147483678" r:id="rId9"/>
    <p:sldLayoutId id="2147483685" r:id="rId10"/>
    <p:sldLayoutId id="2147483686" r:id="rId11"/>
    <p:sldLayoutId id="2147483677" r:id="rId12"/>
    <p:sldLayoutId id="2147483650" r:id="rId13"/>
    <p:sldLayoutId id="2147483668" r:id="rId14"/>
    <p:sldLayoutId id="2147483652" r:id="rId15"/>
    <p:sldLayoutId id="2147483669" r:id="rId16"/>
    <p:sldLayoutId id="2147483664" r:id="rId17"/>
    <p:sldLayoutId id="2147483670" r:id="rId18"/>
    <p:sldLayoutId id="2147483665" r:id="rId19"/>
    <p:sldLayoutId id="2147483682" r:id="rId20"/>
    <p:sldLayoutId id="2147483671" r:id="rId21"/>
    <p:sldLayoutId id="2147483683" r:id="rId22"/>
    <p:sldLayoutId id="2147483680" r:id="rId23"/>
    <p:sldLayoutId id="2147483679" r:id="rId24"/>
    <p:sldLayoutId id="2147483666" r:id="rId25"/>
    <p:sldLayoutId id="2147483672" r:id="rId26"/>
    <p:sldLayoutId id="2147483673" r:id="rId27"/>
    <p:sldLayoutId id="2147483661" r:id="rId28"/>
    <p:sldLayoutId id="2147483674"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597" userDrawn="1">
          <p15:clr>
            <a:srgbClr val="F26B43"/>
          </p15:clr>
        </p15:guide>
        <p15:guide id="3" orient="horz" pos="1321" userDrawn="1">
          <p15:clr>
            <a:srgbClr val="F26B43"/>
          </p15:clr>
        </p15:guide>
        <p15:guide id="4"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udio.code.org/s/20-hour/stage/7/puzzle/1"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WAU3z1MQId4"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90YOIOIUy40"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FA49AF-10CC-8B42-977D-69584379DE41}"/>
              </a:ext>
            </a:extLst>
          </p:cNvPr>
          <p:cNvSpPr>
            <a:spLocks noGrp="1"/>
          </p:cNvSpPr>
          <p:nvPr>
            <p:ph type="ctrTitle"/>
          </p:nvPr>
        </p:nvSpPr>
        <p:spPr>
          <a:xfrm>
            <a:off x="842790" y="2002110"/>
            <a:ext cx="7222687" cy="2556671"/>
          </a:xfrm>
        </p:spPr>
        <p:txBody>
          <a:bodyPr/>
          <a:lstStyle/>
          <a:p>
            <a:r>
              <a:rPr lang="nl-NL" dirty="0" err="1" smtClean="0"/>
              <a:t>Computational</a:t>
            </a:r>
            <a:r>
              <a:rPr lang="nl-NL" dirty="0" smtClean="0"/>
              <a:t> thinking </a:t>
            </a:r>
            <a:endParaRPr lang="nl-NL" dirty="0"/>
          </a:p>
        </p:txBody>
      </p:sp>
    </p:spTree>
    <p:extLst>
      <p:ext uri="{BB962C8B-B14F-4D97-AF65-F5344CB8AC3E}">
        <p14:creationId xmlns:p14="http://schemas.microsoft.com/office/powerpoint/2010/main" val="1434987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Programmeren</a:t>
            </a:r>
            <a:endParaRPr lang="nl-NL" dirty="0"/>
          </a:p>
        </p:txBody>
      </p:sp>
      <p:sp>
        <p:nvSpPr>
          <p:cNvPr id="3" name="Tijdelijke aanduiding voor inhoud 2"/>
          <p:cNvSpPr>
            <a:spLocks noGrp="1"/>
          </p:cNvSpPr>
          <p:nvPr>
            <p:ph idx="1"/>
          </p:nvPr>
        </p:nvSpPr>
        <p:spPr/>
        <p:txBody>
          <a:bodyPr/>
          <a:lstStyle/>
          <a:p>
            <a:r>
              <a:rPr lang="nl-NL" dirty="0" smtClean="0"/>
              <a:t>Dit hebben jullie net gedaan, een recept schrijven voor Maria. Nu ga je verder met programmeren van een “robot”. </a:t>
            </a:r>
          </a:p>
          <a:p>
            <a:r>
              <a:rPr lang="nl-NL" dirty="0" smtClean="0"/>
              <a:t>Klik op onderstaande link. </a:t>
            </a:r>
            <a:endParaRPr lang="nl-NL" dirty="0"/>
          </a:p>
          <a:p>
            <a:r>
              <a:rPr lang="nl-NL" dirty="0" smtClean="0">
                <a:hlinkClick r:id="rId3"/>
              </a:rPr>
              <a:t>Zelf programmeren </a:t>
            </a:r>
            <a:endParaRPr lang="nl-NL" dirty="0" smtClean="0"/>
          </a:p>
          <a:p>
            <a:endParaRPr lang="nl-NL" dirty="0"/>
          </a:p>
          <a:p>
            <a:r>
              <a:rPr lang="nl-NL" dirty="0" smtClean="0"/>
              <a:t>Overleg met de docent tot hoever je moet maken. </a:t>
            </a:r>
            <a:endParaRPr lang="nl-NL" dirty="0"/>
          </a:p>
        </p:txBody>
      </p:sp>
    </p:spTree>
    <p:extLst>
      <p:ext uri="{BB962C8B-B14F-4D97-AF65-F5344CB8AC3E}">
        <p14:creationId xmlns:p14="http://schemas.microsoft.com/office/powerpoint/2010/main" val="278202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Planning </a:t>
            </a:r>
            <a:endParaRPr lang="nl-NL" dirty="0"/>
          </a:p>
        </p:txBody>
      </p:sp>
      <p:sp>
        <p:nvSpPr>
          <p:cNvPr id="3" name="Tijdelijke aanduiding voor inhoud 2"/>
          <p:cNvSpPr>
            <a:spLocks noGrp="1"/>
          </p:cNvSpPr>
          <p:nvPr>
            <p:ph idx="1"/>
          </p:nvPr>
        </p:nvSpPr>
        <p:spPr/>
        <p:txBody>
          <a:bodyPr/>
          <a:lstStyle/>
          <a:p>
            <a:r>
              <a:rPr lang="nl-NL" dirty="0" smtClean="0"/>
              <a:t>Wat is het? </a:t>
            </a:r>
          </a:p>
          <a:p>
            <a:r>
              <a:rPr lang="nl-NL" dirty="0" smtClean="0"/>
              <a:t>Wat moeten we er mee? </a:t>
            </a:r>
          </a:p>
          <a:p>
            <a:r>
              <a:rPr lang="nl-NL" dirty="0" smtClean="0"/>
              <a:t>Van logisch denken naar programmeren.</a:t>
            </a:r>
          </a:p>
          <a:p>
            <a:r>
              <a:rPr lang="nl-NL" dirty="0" smtClean="0"/>
              <a:t>Programmeren. </a:t>
            </a:r>
            <a:endParaRPr lang="nl-NL" dirty="0"/>
          </a:p>
        </p:txBody>
      </p:sp>
    </p:spTree>
    <p:extLst>
      <p:ext uri="{BB962C8B-B14F-4D97-AF65-F5344CB8AC3E}">
        <p14:creationId xmlns:p14="http://schemas.microsoft.com/office/powerpoint/2010/main" val="1208017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het? </a:t>
            </a:r>
            <a:endParaRPr lang="nl-NL" dirty="0"/>
          </a:p>
        </p:txBody>
      </p:sp>
      <p:sp>
        <p:nvSpPr>
          <p:cNvPr id="3" name="Tijdelijke aanduiding voor inhoud 2"/>
          <p:cNvSpPr>
            <a:spLocks noGrp="1"/>
          </p:cNvSpPr>
          <p:nvPr>
            <p:ph idx="1"/>
          </p:nvPr>
        </p:nvSpPr>
        <p:spPr/>
        <p:txBody>
          <a:bodyPr/>
          <a:lstStyle/>
          <a:p>
            <a:endParaRPr lang="nl-NL" i="1" dirty="0" smtClean="0"/>
          </a:p>
          <a:p>
            <a:r>
              <a:rPr lang="nl-NL" i="1" dirty="0" smtClean="0">
                <a:hlinkClick r:id="rId3"/>
              </a:rPr>
              <a:t>Introductie</a:t>
            </a:r>
            <a:r>
              <a:rPr lang="nl-NL" i="1" dirty="0" smtClean="0"/>
              <a:t>.</a:t>
            </a:r>
            <a:endParaRPr lang="nl-NL" i="1" dirty="0"/>
          </a:p>
          <a:p>
            <a:r>
              <a:rPr lang="nl-NL" i="1" dirty="0" err="1" smtClean="0"/>
              <a:t>Computational</a:t>
            </a:r>
            <a:r>
              <a:rPr lang="nl-NL" i="1" dirty="0" smtClean="0"/>
              <a:t> thinking. </a:t>
            </a:r>
          </a:p>
          <a:p>
            <a:r>
              <a:rPr lang="nl-NL" dirty="0"/>
              <a:t>I</a:t>
            </a:r>
            <a:r>
              <a:rPr lang="nl-NL" dirty="0" smtClean="0"/>
              <a:t>s</a:t>
            </a:r>
            <a:r>
              <a:rPr lang="nl-NL" dirty="0"/>
              <a:t> een manier van denken, waarmee je grote uitdagingen klein en moeilijke oplossingen simpel kunt maken. </a:t>
            </a:r>
            <a:endParaRPr lang="nl-NL" dirty="0" smtClean="0"/>
          </a:p>
          <a:p>
            <a:r>
              <a:rPr lang="nl-NL" dirty="0" smtClean="0"/>
              <a:t>Het </a:t>
            </a:r>
            <a:r>
              <a:rPr lang="nl-NL" dirty="0"/>
              <a:t>gaat om het combineren van de creativiteit van menselijk denken met de </a:t>
            </a:r>
            <a:r>
              <a:rPr lang="nl-NL" dirty="0" err="1"/>
              <a:t>computationele</a:t>
            </a:r>
            <a:r>
              <a:rPr lang="nl-NL" dirty="0"/>
              <a:t> kracht van </a:t>
            </a:r>
            <a:r>
              <a:rPr lang="nl-NL" dirty="0" smtClean="0"/>
              <a:t>computers</a:t>
            </a:r>
            <a:endParaRPr lang="nl-NL" dirty="0"/>
          </a:p>
        </p:txBody>
      </p:sp>
    </p:spTree>
    <p:extLst>
      <p:ext uri="{BB962C8B-B14F-4D97-AF65-F5344CB8AC3E}">
        <p14:creationId xmlns:p14="http://schemas.microsoft.com/office/powerpoint/2010/main" val="1698361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a:t>
            </a:r>
            <a:endParaRPr lang="nl-NL" dirty="0"/>
          </a:p>
        </p:txBody>
      </p:sp>
      <p:sp>
        <p:nvSpPr>
          <p:cNvPr id="3" name="Tijdelijke aanduiding voor inhoud 2"/>
          <p:cNvSpPr>
            <a:spLocks noGrp="1"/>
          </p:cNvSpPr>
          <p:nvPr>
            <p:ph idx="1"/>
          </p:nvPr>
        </p:nvSpPr>
        <p:spPr/>
        <p:txBody>
          <a:bodyPr/>
          <a:lstStyle/>
          <a:p>
            <a:r>
              <a:rPr lang="nl-NL" dirty="0"/>
              <a:t>Kun jij beredeneren welke route bij welk doolhof hoort? Dan ben je al "</a:t>
            </a:r>
            <a:r>
              <a:rPr lang="nl-NL" dirty="0" err="1"/>
              <a:t>computationeel</a:t>
            </a:r>
            <a:r>
              <a:rPr lang="nl-NL" dirty="0"/>
              <a:t>" aan het </a:t>
            </a:r>
            <a:r>
              <a:rPr lang="nl-NL" dirty="0" smtClean="0"/>
              <a:t>denken.</a:t>
            </a:r>
            <a:endParaRPr lang="nl-NL" dirty="0"/>
          </a:p>
        </p:txBody>
      </p:sp>
    </p:spTree>
    <p:extLst>
      <p:ext uri="{BB962C8B-B14F-4D97-AF65-F5344CB8AC3E}">
        <p14:creationId xmlns:p14="http://schemas.microsoft.com/office/powerpoint/2010/main" val="317676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moeten we er mee? </a:t>
            </a:r>
            <a:endParaRPr lang="nl-NL" dirty="0"/>
          </a:p>
        </p:txBody>
      </p:sp>
      <p:sp>
        <p:nvSpPr>
          <p:cNvPr id="3" name="Tijdelijke aanduiding voor inhoud 2"/>
          <p:cNvSpPr>
            <a:spLocks noGrp="1"/>
          </p:cNvSpPr>
          <p:nvPr>
            <p:ph idx="1"/>
          </p:nvPr>
        </p:nvSpPr>
        <p:spPr/>
        <p:txBody>
          <a:bodyPr/>
          <a:lstStyle/>
          <a:p>
            <a:pPr marL="0" indent="0">
              <a:buNone/>
            </a:pPr>
            <a:r>
              <a:rPr lang="nl-NL" dirty="0" smtClean="0">
                <a:hlinkClick r:id="rId2"/>
              </a:rPr>
              <a:t>Allard Strijker – Moeten we er allemaal mee aan de slag? </a:t>
            </a:r>
            <a:endParaRPr lang="nl-NL" dirty="0"/>
          </a:p>
        </p:txBody>
      </p:sp>
    </p:spTree>
    <p:extLst>
      <p:ext uri="{BB962C8B-B14F-4D97-AF65-F5344CB8AC3E}">
        <p14:creationId xmlns:p14="http://schemas.microsoft.com/office/powerpoint/2010/main" val="2764555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720792"/>
            <a:ext cx="10515600" cy="724204"/>
          </a:xfrm>
        </p:spPr>
        <p:txBody>
          <a:bodyPr>
            <a:noAutofit/>
          </a:bodyPr>
          <a:lstStyle/>
          <a:p>
            <a:r>
              <a:rPr lang="nl-NL" sz="3600" dirty="0" smtClean="0"/>
              <a:t>Programmeren: </a:t>
            </a:r>
            <a:r>
              <a:rPr lang="nl-NL" sz="3600" i="1" dirty="0" smtClean="0"/>
              <a:t>een </a:t>
            </a:r>
            <a:r>
              <a:rPr lang="nl-NL" sz="3600" i="1" dirty="0"/>
              <a:t>recept in mensentaal. </a:t>
            </a:r>
            <a:r>
              <a:rPr lang="nl-NL" sz="3600" dirty="0"/>
              <a:t/>
            </a:r>
            <a:br>
              <a:rPr lang="nl-NL" sz="3600" dirty="0"/>
            </a:br>
            <a:endParaRPr lang="nl-NL" sz="3600" dirty="0"/>
          </a:p>
        </p:txBody>
      </p:sp>
      <p:sp>
        <p:nvSpPr>
          <p:cNvPr id="3" name="Tijdelijke aanduiding voor inhoud 2"/>
          <p:cNvSpPr>
            <a:spLocks noGrp="1"/>
          </p:cNvSpPr>
          <p:nvPr>
            <p:ph idx="1"/>
          </p:nvPr>
        </p:nvSpPr>
        <p:spPr>
          <a:xfrm>
            <a:off x="838200" y="1444996"/>
            <a:ext cx="10515600" cy="4930742"/>
          </a:xfrm>
        </p:spPr>
        <p:txBody>
          <a:bodyPr/>
          <a:lstStyle/>
          <a:p>
            <a:r>
              <a:rPr lang="nl-NL" b="1" i="1" dirty="0" smtClean="0"/>
              <a:t>Hoe </a:t>
            </a:r>
            <a:r>
              <a:rPr lang="nl-NL" b="1" i="1" dirty="0"/>
              <a:t>smeer je een boterham met hagelslag?</a:t>
            </a:r>
            <a:endParaRPr lang="nl-NL" dirty="0"/>
          </a:p>
          <a:p>
            <a:pPr lvl="1"/>
            <a:r>
              <a:rPr lang="nl-NL" dirty="0" smtClean="0"/>
              <a:t>Op </a:t>
            </a:r>
            <a:r>
              <a:rPr lang="nl-NL" dirty="0"/>
              <a:t>het aanrecht liggen de volgende benodigdheden:</a:t>
            </a:r>
          </a:p>
          <a:p>
            <a:r>
              <a:rPr lang="nl-NL" dirty="0"/>
              <a:t>een zak brood</a:t>
            </a:r>
          </a:p>
          <a:p>
            <a:r>
              <a:rPr lang="nl-NL" dirty="0"/>
              <a:t>een pak hagelslag</a:t>
            </a:r>
          </a:p>
          <a:p>
            <a:r>
              <a:rPr lang="nl-NL" dirty="0"/>
              <a:t>een pakje boter</a:t>
            </a:r>
          </a:p>
          <a:p>
            <a:r>
              <a:rPr lang="nl-NL" dirty="0"/>
              <a:t>een bord</a:t>
            </a:r>
          </a:p>
          <a:p>
            <a:r>
              <a:rPr lang="nl-NL" dirty="0"/>
              <a:t>een mes</a:t>
            </a:r>
          </a:p>
          <a:p>
            <a:r>
              <a:rPr lang="nl-NL" i="1" dirty="0"/>
              <a:t>Wat zijn de stappen die Maria moet volgen? </a:t>
            </a:r>
            <a:r>
              <a:rPr lang="nl-NL" i="1" dirty="0" smtClean="0"/>
              <a:t> Schrijf deze uit. </a:t>
            </a:r>
          </a:p>
          <a:p>
            <a:pPr marL="0" indent="0">
              <a:buNone/>
            </a:pPr>
            <a:r>
              <a:rPr lang="nl-NL" sz="2400" i="1" dirty="0" smtClean="0"/>
              <a:t>Je mag </a:t>
            </a:r>
            <a:r>
              <a:rPr lang="nl-NL" sz="2400" i="1" dirty="0"/>
              <a:t>er van uit gaan dat Maria zelf de Nederlandse tekst voorlegt aan de robot van Google Translate die alles naar het Spaans vertaalt.</a:t>
            </a:r>
          </a:p>
        </p:txBody>
      </p:sp>
    </p:spTree>
    <p:extLst>
      <p:ext uri="{BB962C8B-B14F-4D97-AF65-F5344CB8AC3E}">
        <p14:creationId xmlns:p14="http://schemas.microsoft.com/office/powerpoint/2010/main" val="326760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i="1" dirty="0"/>
              <a:t>Een computer met hagelslag. </a:t>
            </a:r>
            <a:r>
              <a:rPr lang="nl-NL" b="0" dirty="0"/>
              <a:t/>
            </a:r>
            <a:br>
              <a:rPr lang="nl-NL" b="0" dirty="0"/>
            </a:br>
            <a:r>
              <a:rPr lang="nl-NL" dirty="0"/>
              <a:t/>
            </a:r>
            <a:br>
              <a:rPr lang="nl-NL" dirty="0"/>
            </a:br>
            <a:endParaRPr lang="nl-NL" dirty="0"/>
          </a:p>
        </p:txBody>
      </p:sp>
      <p:sp>
        <p:nvSpPr>
          <p:cNvPr id="3" name="Tijdelijke aanduiding voor inhoud 2"/>
          <p:cNvSpPr>
            <a:spLocks noGrp="1"/>
          </p:cNvSpPr>
          <p:nvPr>
            <p:ph idx="1"/>
          </p:nvPr>
        </p:nvSpPr>
        <p:spPr/>
        <p:txBody>
          <a:bodyPr/>
          <a:lstStyle/>
          <a:p>
            <a:r>
              <a:rPr lang="nl-NL" dirty="0" smtClean="0"/>
              <a:t>In de opdracht net heb je een programma gemaakt voor een mens. </a:t>
            </a:r>
          </a:p>
          <a:p>
            <a:r>
              <a:rPr lang="nl-NL" dirty="0" smtClean="0"/>
              <a:t>We schreven het in het Nederlands en Maria las het in het Spaans.  </a:t>
            </a:r>
            <a:endParaRPr lang="nl-NL" dirty="0"/>
          </a:p>
          <a:p>
            <a:r>
              <a:rPr lang="nl-NL" dirty="0" smtClean="0"/>
              <a:t>Als het over computers gaat spreken we over programmeertaal zoals bijv. Javascript. </a:t>
            </a:r>
            <a:endParaRPr lang="nl-NL" dirty="0"/>
          </a:p>
          <a:p>
            <a:r>
              <a:rPr lang="nl-NL" dirty="0" smtClean="0"/>
              <a:t>Een robot heeft minder kennis van de wereld. Daarom moeten </a:t>
            </a:r>
            <a:r>
              <a:rPr lang="nl-NL" dirty="0" smtClean="0"/>
              <a:t>instructies </a:t>
            </a:r>
            <a:r>
              <a:rPr lang="nl-NL" dirty="0" smtClean="0"/>
              <a:t>extra duidelijk zijn. </a:t>
            </a:r>
            <a:r>
              <a:rPr lang="nl-NL" b="1" i="1" dirty="0" smtClean="0"/>
              <a:t>Schrijf het recept nu uit voor een robot. </a:t>
            </a:r>
            <a:endParaRPr lang="nl-NL" b="1" i="1" dirty="0"/>
          </a:p>
        </p:txBody>
      </p:sp>
    </p:spTree>
    <p:extLst>
      <p:ext uri="{BB962C8B-B14F-4D97-AF65-F5344CB8AC3E}">
        <p14:creationId xmlns:p14="http://schemas.microsoft.com/office/powerpoint/2010/main" val="289664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dirty="0" smtClean="0"/>
              <a:t>Welke aanpassingen </a:t>
            </a:r>
            <a:r>
              <a:rPr lang="nl-NL" dirty="0" smtClean="0"/>
              <a:t>heb je gemaakt in </a:t>
            </a:r>
            <a:r>
              <a:rPr lang="nl-NL" dirty="0" smtClean="0"/>
              <a:t>de instructie voor een robot? </a:t>
            </a:r>
            <a:endParaRPr lang="nl-NL" dirty="0"/>
          </a:p>
        </p:txBody>
      </p:sp>
    </p:spTree>
    <p:extLst>
      <p:ext uri="{BB962C8B-B14F-4D97-AF65-F5344CB8AC3E}">
        <p14:creationId xmlns:p14="http://schemas.microsoft.com/office/powerpoint/2010/main" val="3196024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Zelf programmeren </a:t>
            </a:r>
            <a:endParaRPr lang="nl-NL" dirty="0"/>
          </a:p>
        </p:txBody>
      </p:sp>
    </p:spTree>
    <p:extLst>
      <p:ext uri="{BB962C8B-B14F-4D97-AF65-F5344CB8AC3E}">
        <p14:creationId xmlns:p14="http://schemas.microsoft.com/office/powerpoint/2010/main" val="544721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lnSpc>
            <a:spcPts val="3000"/>
          </a:lnSpc>
          <a:defRPr sz="2800" b="0" dirty="0" smtClean="0">
            <a:solidFill>
              <a:schemeClr val="tx1"/>
            </a:solidFill>
          </a:defRPr>
        </a:defPPr>
      </a:lstStyle>
    </a:txDef>
  </a:objectDefaults>
  <a:extraClrSchemeLst/>
  <a:extLst>
    <a:ext uri="{05A4C25C-085E-4340-85A3-A5531E510DB2}">
      <thm15:themeFamily xmlns:thm15="http://schemas.microsoft.com/office/thememl/2012/main" name="Powerpoint_Da Vinci WWJAV 2020.pptx" id="{37637FA6-B946-4B3A-B150-C3ABA2DB75F0}" vid="{B58BCFEB-D656-4C85-B399-4AB7F41951D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2C760578005840911E88DC69251F7F" ma:contentTypeVersion="29" ma:contentTypeDescription="Create a new document." ma:contentTypeScope="" ma:versionID="ea01e587dd9daf06a557fe934ea54b00">
  <xsd:schema xmlns:xsd="http://www.w3.org/2001/XMLSchema" xmlns:xs="http://www.w3.org/2001/XMLSchema" xmlns:p="http://schemas.microsoft.com/office/2006/metadata/properties" xmlns:ns3="807586a3-8f92-4560-af85-4eae92acdb9b" xmlns:ns4="704bd100-04c3-4515-a977-c4a79d764dae" targetNamespace="http://schemas.microsoft.com/office/2006/metadata/properties" ma:root="true" ma:fieldsID="30982b83960e851ab38d16c007bd5d01" ns3:_="" ns4:_="">
    <xsd:import namespace="807586a3-8f92-4560-af85-4eae92acdb9b"/>
    <xsd:import namespace="704bd100-04c3-4515-a977-c4a79d764dae"/>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TeamsChannelId" minOccurs="0"/>
                <xsd:element ref="ns4:IsNotebookLocke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7586a3-8f92-4560-af85-4eae92acdb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bd100-04c3-4515-a977-c4a79d764dae"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MediaServiceAutoTags" ma:internalName="MediaServiceAutoTags" ma:readOnly="true">
      <xsd:simpleType>
        <xsd:restriction base="dms:Text"/>
      </xsd:simpleType>
    </xsd:element>
    <xsd:element name="MediaServiceOCR" ma:index="30" nillable="true" ma:displayName="MediaServiceOCR" ma:internalName="MediaServiceOCR" ma:readOnly="true">
      <xsd:simpleType>
        <xsd:restriction base="dms:Note">
          <xsd:maxLength value="255"/>
        </xsd:restriction>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TeamsChannelId" ma:index="33" nillable="true" ma:displayName="Teams Channel Id" ma:internalName="TeamsChannelId">
      <xsd:simpleType>
        <xsd:restriction base="dms:Text"/>
      </xsd:simpleType>
    </xsd:element>
    <xsd:element name="IsNotebookLocked" ma:index="34" nillable="true" ma:displayName="Is Notebook Locked" ma:internalName="IsNotebookLocked">
      <xsd:simpleType>
        <xsd:restriction base="dms:Boolean"/>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emplates xmlns="704bd100-04c3-4515-a977-c4a79d764dae" xsi:nil="true"/>
    <Teachers xmlns="704bd100-04c3-4515-a977-c4a79d764dae">
      <UserInfo>
        <DisplayName/>
        <AccountId xsi:nil="true"/>
        <AccountType/>
      </UserInfo>
    </Teachers>
    <Invited_Teachers xmlns="704bd100-04c3-4515-a977-c4a79d764dae" xsi:nil="true"/>
    <TeamsChannelId xmlns="704bd100-04c3-4515-a977-c4a79d764dae" xsi:nil="true"/>
    <IsNotebookLocked xmlns="704bd100-04c3-4515-a977-c4a79d764dae" xsi:nil="true"/>
    <CultureName xmlns="704bd100-04c3-4515-a977-c4a79d764dae" xsi:nil="true"/>
    <Self_Registration_Enabled xmlns="704bd100-04c3-4515-a977-c4a79d764dae" xsi:nil="true"/>
    <Student_Groups xmlns="704bd100-04c3-4515-a977-c4a79d764dae">
      <UserInfo>
        <DisplayName/>
        <AccountId xsi:nil="true"/>
        <AccountType/>
      </UserInfo>
    </Student_Groups>
    <AppVersion xmlns="704bd100-04c3-4515-a977-c4a79d764dae" xsi:nil="true"/>
    <NotebookType xmlns="704bd100-04c3-4515-a977-c4a79d764dae" xsi:nil="true"/>
    <DefaultSectionNames xmlns="704bd100-04c3-4515-a977-c4a79d764dae" xsi:nil="true"/>
    <Has_Teacher_Only_SectionGroup xmlns="704bd100-04c3-4515-a977-c4a79d764dae" xsi:nil="true"/>
    <FolderType xmlns="704bd100-04c3-4515-a977-c4a79d764dae" xsi:nil="true"/>
    <Owner xmlns="704bd100-04c3-4515-a977-c4a79d764dae">
      <UserInfo>
        <DisplayName/>
        <AccountId xsi:nil="true"/>
        <AccountType/>
      </UserInfo>
    </Owner>
    <Students xmlns="704bd100-04c3-4515-a977-c4a79d764dae">
      <UserInfo>
        <DisplayName/>
        <AccountId xsi:nil="true"/>
        <AccountType/>
      </UserInfo>
    </Students>
    <Invited_Students xmlns="704bd100-04c3-4515-a977-c4a79d764dae" xsi:nil="true"/>
    <Is_Collaboration_Space_Locked xmlns="704bd100-04c3-4515-a977-c4a79d764da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1C64E4-0166-4B70-B05E-F68E8985B7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7586a3-8f92-4560-af85-4eae92acdb9b"/>
    <ds:schemaRef ds:uri="704bd100-04c3-4515-a977-c4a79d764d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6B90E0-F630-4FD7-A82A-E3C2EDE14AE2}">
  <ds:schemaRefs>
    <ds:schemaRef ds:uri="http://schemas.microsoft.com/office/2006/documentManagement/types"/>
    <ds:schemaRef ds:uri="http://schemas.openxmlformats.org/package/2006/metadata/core-properties"/>
    <ds:schemaRef ds:uri="http://www.w3.org/XML/1998/namespace"/>
    <ds:schemaRef ds:uri="http://purl.org/dc/elements/1.1/"/>
    <ds:schemaRef ds:uri="807586a3-8f92-4560-af85-4eae92acdb9b"/>
    <ds:schemaRef ds:uri="http://schemas.microsoft.com/office/2006/metadata/properties"/>
    <ds:schemaRef ds:uri="http://purl.org/dc/terms/"/>
    <ds:schemaRef ds:uri="http://schemas.microsoft.com/office/infopath/2007/PartnerControls"/>
    <ds:schemaRef ds:uri="704bd100-04c3-4515-a977-c4a79d764dae"/>
    <ds:schemaRef ds:uri="http://purl.org/dc/dcmitype/"/>
  </ds:schemaRefs>
</ds:datastoreItem>
</file>

<file path=customXml/itemProps3.xml><?xml version="1.0" encoding="utf-8"?>
<ds:datastoreItem xmlns:ds="http://schemas.openxmlformats.org/officeDocument/2006/customXml" ds:itemID="{72EE5BA8-0931-4DCD-8C80-1FCF2A35EC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Powerpoint_Da Vinci WWJAV 2020</Template>
  <TotalTime>126</TotalTime>
  <Words>555</Words>
  <Application>Microsoft Office PowerPoint</Application>
  <PresentationFormat>Breedbeeld</PresentationFormat>
  <Paragraphs>51</Paragraphs>
  <Slides>10</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Cardenio Modern</vt:lpstr>
      <vt:lpstr>Kantoorthema</vt:lpstr>
      <vt:lpstr>Computational thinking </vt:lpstr>
      <vt:lpstr>Planning </vt:lpstr>
      <vt:lpstr>Wat is het? </vt:lpstr>
      <vt:lpstr>Opdracht </vt:lpstr>
      <vt:lpstr>Wat moeten we er mee? </vt:lpstr>
      <vt:lpstr>Programmeren: een recept in mensentaal.  </vt:lpstr>
      <vt:lpstr>Een computer met hagelslag.   </vt:lpstr>
      <vt:lpstr>PowerPoint-presentatie</vt:lpstr>
      <vt:lpstr>Zelf programmeren </vt:lpstr>
      <vt:lpstr>Programmeren</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dc:title>
  <dc:creator>Carla Dorgelo</dc:creator>
  <cp:lastModifiedBy>Carla Dorgelo</cp:lastModifiedBy>
  <cp:revision>13</cp:revision>
  <dcterms:created xsi:type="dcterms:W3CDTF">2020-02-15T13:52:01Z</dcterms:created>
  <dcterms:modified xsi:type="dcterms:W3CDTF">2020-07-13T18:54:47Z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0x010100752C760578005840911E88DC69251F7F</vt:lpwstr>
  </property>
</Properties>
</file>