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61" r:id="rId5"/>
    <p:sldId id="272" r:id="rId6"/>
    <p:sldId id="297" r:id="rId7"/>
    <p:sldId id="298" r:id="rId8"/>
    <p:sldId id="299" r:id="rId9"/>
    <p:sldId id="300" r:id="rId10"/>
    <p:sldId id="301" r:id="rId11"/>
    <p:sldId id="296" r:id="rId12"/>
  </p:sldIdLst>
  <p:sldSz cx="9144000" cy="6858000" type="screen4x3"/>
  <p:notesSz cx="6858000" cy="9144000"/>
  <p:custDataLst>
    <p:tags r:id="rId14"/>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8C7A"/>
    <a:srgbClr val="00B29C"/>
    <a:srgbClr val="81D3EB"/>
    <a:srgbClr val="00BFE0"/>
    <a:srgbClr val="39BBA0"/>
    <a:srgbClr val="8FCEA5"/>
    <a:srgbClr val="00A590"/>
    <a:srgbClr val="58AA85"/>
    <a:srgbClr val="95D4EA"/>
    <a:srgbClr val="9DCD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610"/>
    <p:restoredTop sz="85504" autoAdjust="0"/>
  </p:normalViewPr>
  <p:slideViewPr>
    <p:cSldViewPr showGuides="1">
      <p:cViewPr varScale="1">
        <p:scale>
          <a:sx n="75" d="100"/>
          <a:sy n="75" d="100"/>
        </p:scale>
        <p:origin x="1392" y="5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72AC8-3DB2-4718-9C85-7BCB8F2915A5}" type="datetimeFigureOut">
              <a:rPr lang="nl-NL" smtClean="0"/>
              <a:t>6-7-2020</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E8187B-26B1-47E6-834B-595B7CEAA4A0}" type="slidenum">
              <a:rPr lang="nl-NL" smtClean="0"/>
              <a:t>‹nr.›</a:t>
            </a:fld>
            <a:endParaRPr lang="nl-NL"/>
          </a:p>
        </p:txBody>
      </p:sp>
    </p:spTree>
    <p:extLst>
      <p:ext uri="{BB962C8B-B14F-4D97-AF65-F5344CB8AC3E}">
        <p14:creationId xmlns:p14="http://schemas.microsoft.com/office/powerpoint/2010/main" val="1919612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1E8187B-26B1-47E6-834B-595B7CEAA4A0}" type="slidenum">
              <a:rPr lang="nl-NL" smtClean="0"/>
              <a:t>2</a:t>
            </a:fld>
            <a:endParaRPr lang="nl-NL"/>
          </a:p>
        </p:txBody>
      </p:sp>
    </p:spTree>
    <p:extLst>
      <p:ext uri="{BB962C8B-B14F-4D97-AF65-F5344CB8AC3E}">
        <p14:creationId xmlns:p14="http://schemas.microsoft.com/office/powerpoint/2010/main" val="25052143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Logo animatie">
    <p:spTree>
      <p:nvGrpSpPr>
        <p:cNvPr id="1" name=""/>
        <p:cNvGrpSpPr/>
        <p:nvPr/>
      </p:nvGrpSpPr>
      <p:grpSpPr>
        <a:xfrm>
          <a:off x="0" y="0"/>
          <a:ext cx="0" cy="0"/>
          <a:chOff x="0" y="0"/>
          <a:chExt cx="0" cy="0"/>
        </a:xfrm>
      </p:grpSpPr>
      <p:sp>
        <p:nvSpPr>
          <p:cNvPr id="6" name="Oval 8"/>
          <p:cNvSpPr>
            <a:spLocks noChangeArrowheads="1"/>
          </p:cNvSpPr>
          <p:nvPr userDrawn="1"/>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 name="Oval 8"/>
          <p:cNvSpPr>
            <a:spLocks noChangeArrowheads="1"/>
          </p:cNvSpPr>
          <p:nvPr userDrawn="1"/>
        </p:nvSpPr>
        <p:spPr bwMode="auto">
          <a:xfrm>
            <a:off x="3529806" y="1903413"/>
            <a:ext cx="2703512" cy="2703513"/>
          </a:xfrm>
          <a:prstGeom prst="ellipse">
            <a:avLst/>
          </a:prstGeom>
          <a:solidFill>
            <a:srgbClr val="95D4EA">
              <a:alpha val="80000"/>
            </a:srgbClr>
          </a:solidFill>
          <a:ln>
            <a:noFill/>
          </a:ln>
          <a:extLst/>
        </p:spPr>
        <p:txBody>
          <a:bodyPr vert="horz" wrap="square" lIns="91440" tIns="45720" rIns="91440" bIns="45720" numCol="1" anchor="t" anchorCtr="0" compatLnSpc="1">
            <a:prstTxWarp prst="textNoShape">
              <a:avLst/>
            </a:prstTxWarp>
          </a:bodyPr>
          <a:lstStyle/>
          <a:p>
            <a:endParaRPr lang="nl-NL"/>
          </a:p>
        </p:txBody>
      </p:sp>
      <p:sp>
        <p:nvSpPr>
          <p:cNvPr id="8" name="Oval 8"/>
          <p:cNvSpPr>
            <a:spLocks noChangeArrowheads="1"/>
          </p:cNvSpPr>
          <p:nvPr userDrawn="1"/>
        </p:nvSpPr>
        <p:spPr bwMode="auto">
          <a:xfrm>
            <a:off x="3264693" y="2166144"/>
            <a:ext cx="2703512" cy="2703513"/>
          </a:xfrm>
          <a:prstGeom prst="ellipse">
            <a:avLst/>
          </a:prstGeom>
          <a:solidFill>
            <a:srgbClr val="95D4EA">
              <a:alpha val="89804"/>
            </a:srgbClr>
          </a:solidFill>
          <a:ln>
            <a:noFill/>
          </a:ln>
          <a:extLst/>
        </p:spPr>
        <p:txBody>
          <a:bodyPr vert="horz" wrap="square" lIns="91440" tIns="45720" rIns="91440" bIns="45720" numCol="1" anchor="t" anchorCtr="0" compatLnSpc="1">
            <a:prstTxWarp prst="textNoShape">
              <a:avLst/>
            </a:prstTxWarp>
          </a:bodyPr>
          <a:lstStyle/>
          <a:p>
            <a:endParaRPr lang="nl-NL"/>
          </a:p>
        </p:txBody>
      </p:sp>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339733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grpSp>
        <p:nvGrpSpPr>
          <p:cNvPr id="3" name="Groep 2"/>
          <p:cNvGrpSpPr/>
          <p:nvPr userDrawn="1"/>
        </p:nvGrpSpPr>
        <p:grpSpPr>
          <a:xfrm>
            <a:off x="3379548" y="2144291"/>
            <a:ext cx="2399654" cy="2555452"/>
            <a:chOff x="2892426" y="1908175"/>
            <a:chExt cx="3340099" cy="3556956"/>
          </a:xfrm>
        </p:grpSpPr>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457200" y="548680"/>
            <a:ext cx="8229600" cy="1143000"/>
          </a:xfrm>
        </p:spPr>
        <p:txBody>
          <a:bodyPr>
            <a:normAutofit/>
          </a:bodyPr>
          <a:lstStyle>
            <a:lvl1pPr algn="ctr">
              <a:defRPr sz="2800" b="1"/>
            </a:lvl1pPr>
          </a:lstStyle>
          <a:p>
            <a:r>
              <a:rPr lang="nl-NL"/>
              <a:t>Klik om de stijl te bewerken</a:t>
            </a:r>
          </a:p>
        </p:txBody>
      </p:sp>
    </p:spTree>
    <p:extLst>
      <p:ext uri="{BB962C8B-B14F-4D97-AF65-F5344CB8AC3E}">
        <p14:creationId xmlns:p14="http://schemas.microsoft.com/office/powerpoint/2010/main" val="1666707110"/>
      </p:ext>
    </p:extLst>
  </p:cSld>
  <p:clrMapOvr>
    <a:masterClrMapping/>
  </p:clrMapOvr>
  <p:extLst mod="1">
    <p:ext uri="{DCECCB84-F9BA-43D5-87BE-67443E8EF086}">
      <p15:sldGuideLst xmlns:p15="http://schemas.microsoft.com/office/powerpoint/2012/main">
        <p15:guide id="1" pos="288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sdia wit met cirkels">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1681336" y="230975"/>
            <a:ext cx="6995120" cy="864096"/>
          </a:xfrm>
        </p:spPr>
        <p:txBody>
          <a:bodyPr anchor="b">
            <a:noAutofit/>
          </a:bodyPr>
          <a:lstStyle>
            <a:lvl1pPr algn="l">
              <a:defRPr sz="2800" b="1">
                <a:solidFill>
                  <a:schemeClr val="accent1"/>
                </a:solidFill>
              </a:defRPr>
            </a:lvl1pPr>
          </a:lstStyle>
          <a:p>
            <a:r>
              <a:rPr lang="nl-NL" dirty="0"/>
              <a:t>Klik om de stijl te bewerken</a:t>
            </a:r>
          </a:p>
        </p:txBody>
      </p:sp>
      <p:sp>
        <p:nvSpPr>
          <p:cNvPr id="3" name="Tijdelijke aanduiding voor inhoud 2"/>
          <p:cNvSpPr>
            <a:spLocks noGrp="1"/>
          </p:cNvSpPr>
          <p:nvPr>
            <p:ph idx="1"/>
          </p:nvPr>
        </p:nvSpPr>
        <p:spPr>
          <a:xfrm>
            <a:off x="971600" y="1556792"/>
            <a:ext cx="7715200" cy="4569371"/>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p>
            <a:fld id="{BC1204EA-3C67-4B4A-B044-8CBC91EF3404}" type="datetimeFigureOut">
              <a:rPr lang="nl-NL" smtClean="0"/>
              <a:t>6-7-2020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DA6DDE-0033-49FF-BBC5-0D5ABC2DA1E7}" type="slidenum">
              <a:rPr lang="nl-NL" smtClean="0"/>
              <a:t>‹nr.›</a:t>
            </a:fld>
            <a:endParaRPr lang="nl-NL"/>
          </a:p>
        </p:txBody>
      </p:sp>
    </p:spTree>
    <p:extLst>
      <p:ext uri="{BB962C8B-B14F-4D97-AF65-F5344CB8AC3E}">
        <p14:creationId xmlns:p14="http://schemas.microsoft.com/office/powerpoint/2010/main" val="19029006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204EA-3C67-4B4A-B044-8CBC91EF3404}" type="datetimeFigureOut">
              <a:rPr lang="nl-NL" smtClean="0"/>
              <a:t>6-7-2020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A6DDE-0033-49FF-BBC5-0D5ABC2DA1E7}" type="slidenum">
              <a:rPr lang="nl-NL" smtClean="0"/>
              <a:t>‹nr.›</a:t>
            </a:fld>
            <a:endParaRPr lang="nl-NL"/>
          </a:p>
        </p:txBody>
      </p:sp>
    </p:spTree>
    <p:extLst>
      <p:ext uri="{BB962C8B-B14F-4D97-AF65-F5344CB8AC3E}">
        <p14:creationId xmlns:p14="http://schemas.microsoft.com/office/powerpoint/2010/main" val="354278050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5" r:id="rId3"/>
  </p:sldLayoutIdLst>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177800" indent="-1778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4469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a:t>
            </a:r>
            <a:r>
              <a:rPr lang="nl-NL" dirty="0" smtClean="0"/>
              <a:t>Inhoud</a:t>
            </a:r>
            <a:endParaRPr lang="nl-NL" dirty="0"/>
          </a:p>
        </p:txBody>
      </p:sp>
      <p:sp>
        <p:nvSpPr>
          <p:cNvPr id="3" name="Tijdelijke aanduiding voor inhoud 2"/>
          <p:cNvSpPr>
            <a:spLocks noGrp="1"/>
          </p:cNvSpPr>
          <p:nvPr>
            <p:ph idx="1"/>
          </p:nvPr>
        </p:nvSpPr>
        <p:spPr>
          <a:xfrm>
            <a:off x="971600" y="1556792"/>
            <a:ext cx="7715200" cy="5301208"/>
          </a:xfrm>
        </p:spPr>
        <p:txBody>
          <a:bodyPr>
            <a:normAutofit/>
          </a:bodyPr>
          <a:lstStyle/>
          <a:p>
            <a:pPr marL="342900" indent="-342900">
              <a:buFont typeface="Arial" panose="020B0604020202020204" pitchFamily="34" charset="0"/>
              <a:buChar char="•"/>
            </a:pPr>
            <a:r>
              <a:rPr lang="nl-NL" dirty="0" smtClean="0"/>
              <a:t>Lesdoelen</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Cognitieve ontwikkeling</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Taalontwikkeling</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Stimuleren taalontwikkeling</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Afsluiting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endParaRPr lang="nl-NL" dirty="0"/>
          </a:p>
        </p:txBody>
      </p:sp>
    </p:spTree>
    <p:extLst>
      <p:ext uri="{BB962C8B-B14F-4D97-AF65-F5344CB8AC3E}">
        <p14:creationId xmlns:p14="http://schemas.microsoft.com/office/powerpoint/2010/main" val="437841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Lesdoelen</a:t>
            </a:r>
            <a:endParaRPr lang="nl-NL" dirty="0"/>
          </a:p>
        </p:txBody>
      </p:sp>
      <p:sp>
        <p:nvSpPr>
          <p:cNvPr id="3" name="Tijdelijke aanduiding voor inhoud 2"/>
          <p:cNvSpPr>
            <a:spLocks noGrp="1"/>
          </p:cNvSpPr>
          <p:nvPr>
            <p:ph idx="1"/>
          </p:nvPr>
        </p:nvSpPr>
        <p:spPr/>
        <p:txBody>
          <a:bodyPr/>
          <a:lstStyle/>
          <a:p>
            <a:endParaRPr lang="nl-NL" dirty="0" smtClean="0"/>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Studenten weten wat de cognitieve ontwikkeling is bij peuters.</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Studenten weten hoe ze de taalontwikkeling bij peuters kunnen stimuleren.</a:t>
            </a:r>
            <a:endParaRPr lang="nl-NL" dirty="0"/>
          </a:p>
        </p:txBody>
      </p:sp>
    </p:spTree>
    <p:extLst>
      <p:ext uri="{BB962C8B-B14F-4D97-AF65-F5344CB8AC3E}">
        <p14:creationId xmlns:p14="http://schemas.microsoft.com/office/powerpoint/2010/main" val="4133822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Cognitieve ontwikkeling</a:t>
            </a:r>
            <a:endParaRPr lang="nl-NL" dirty="0"/>
          </a:p>
        </p:txBody>
      </p:sp>
      <p:sp>
        <p:nvSpPr>
          <p:cNvPr id="3" name="Tijdelijke aanduiding voor inhoud 2"/>
          <p:cNvSpPr>
            <a:spLocks noGrp="1"/>
          </p:cNvSpPr>
          <p:nvPr>
            <p:ph idx="1"/>
          </p:nvPr>
        </p:nvSpPr>
        <p:spPr/>
        <p:txBody>
          <a:bodyPr/>
          <a:lstStyle/>
          <a:p>
            <a:endParaRPr lang="nl-NL" dirty="0" smtClean="0"/>
          </a:p>
          <a:p>
            <a:endParaRPr lang="nl-NL" dirty="0"/>
          </a:p>
          <a:p>
            <a:r>
              <a:rPr lang="nl-NL" b="1" dirty="0" smtClean="0"/>
              <a:t>Exploratiedrang: </a:t>
            </a:r>
            <a:r>
              <a:rPr lang="nl-NL" dirty="0" smtClean="0"/>
              <a:t>De peuter wil de wereld leren kennen en ontdekken (nieuwsgierig).</a:t>
            </a:r>
          </a:p>
          <a:p>
            <a:endParaRPr lang="nl-NL" b="1" dirty="0"/>
          </a:p>
          <a:p>
            <a:endParaRPr lang="nl-NL" b="1" dirty="0"/>
          </a:p>
        </p:txBody>
      </p:sp>
    </p:spTree>
    <p:extLst>
      <p:ext uri="{BB962C8B-B14F-4D97-AF65-F5344CB8AC3E}">
        <p14:creationId xmlns:p14="http://schemas.microsoft.com/office/powerpoint/2010/main" val="2250005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Cognitieve ontwikkeling</a:t>
            </a:r>
            <a:endParaRPr lang="nl-NL" dirty="0"/>
          </a:p>
        </p:txBody>
      </p:sp>
      <p:sp>
        <p:nvSpPr>
          <p:cNvPr id="3" name="Tijdelijke aanduiding voor inhoud 2"/>
          <p:cNvSpPr>
            <a:spLocks noGrp="1"/>
          </p:cNvSpPr>
          <p:nvPr>
            <p:ph idx="1"/>
          </p:nvPr>
        </p:nvSpPr>
        <p:spPr/>
        <p:txBody>
          <a:bodyPr/>
          <a:lstStyle/>
          <a:p>
            <a:r>
              <a:rPr lang="nl-NL" dirty="0">
                <a:cs typeface="Arial" panose="020B0604020202020204" pitchFamily="34" charset="0"/>
              </a:rPr>
              <a:t>Wat een peuter meemaakt, bepaalt zijn denken. </a:t>
            </a:r>
          </a:p>
          <a:p>
            <a:endParaRPr lang="nl-NL" dirty="0">
              <a:cs typeface="Arial" panose="020B0604020202020204" pitchFamily="34" charset="0"/>
            </a:endParaRPr>
          </a:p>
          <a:p>
            <a:r>
              <a:rPr lang="nl-NL" b="1" dirty="0">
                <a:cs typeface="Arial" panose="020B0604020202020204" pitchFamily="34" charset="0"/>
              </a:rPr>
              <a:t>Concreet denken</a:t>
            </a:r>
            <a:r>
              <a:rPr lang="nl-NL" dirty="0">
                <a:cs typeface="Arial" panose="020B0604020202020204" pitchFamily="34" charset="0"/>
              </a:rPr>
              <a:t>: Richt zich alleen op wat hij ziet en waar iets mee kan. Bijvoorbeeld een peuter die in bed ligt kan bedenken hoe hij eruit komt, maar dit bedenkt hij niet vanuit de woonkamer beneden omdat hij het niet ziet. </a:t>
            </a:r>
          </a:p>
          <a:p>
            <a:endParaRPr lang="nl-NL" dirty="0">
              <a:cs typeface="Arial" panose="020B0604020202020204" pitchFamily="34" charset="0"/>
            </a:endParaRPr>
          </a:p>
          <a:p>
            <a:r>
              <a:rPr lang="nl-NL" b="1" dirty="0">
                <a:cs typeface="Arial" panose="020B0604020202020204" pitchFamily="34" charset="0"/>
              </a:rPr>
              <a:t>Magisch denken</a:t>
            </a:r>
            <a:r>
              <a:rPr lang="nl-NL" dirty="0">
                <a:cs typeface="Arial" panose="020B0604020202020204" pitchFamily="34" charset="0"/>
              </a:rPr>
              <a:t>: Geen onderscheid tussen werkelijkheid en fantasie (Koekiemonster in of achter de TV).</a:t>
            </a:r>
          </a:p>
          <a:p>
            <a:endParaRPr lang="nl-NL" dirty="0">
              <a:cs typeface="Arial" panose="020B0604020202020204" pitchFamily="34" charset="0"/>
            </a:endParaRPr>
          </a:p>
          <a:p>
            <a:r>
              <a:rPr lang="nl-NL" b="1" dirty="0">
                <a:cs typeface="Arial" panose="020B0604020202020204" pitchFamily="34" charset="0"/>
              </a:rPr>
              <a:t>Animistisch denken</a:t>
            </a:r>
            <a:r>
              <a:rPr lang="nl-NL" dirty="0">
                <a:cs typeface="Arial" panose="020B0604020202020204" pitchFamily="34" charset="0"/>
              </a:rPr>
              <a:t>: Menselijk eigenschappen toevoegen aan voorwerpen (beker die valt is stout). Geen inzicht in oorzaak /gevolg. </a:t>
            </a:r>
          </a:p>
          <a:p>
            <a:endParaRPr lang="nl-NL" dirty="0"/>
          </a:p>
        </p:txBody>
      </p:sp>
    </p:spTree>
    <p:extLst>
      <p:ext uri="{BB962C8B-B14F-4D97-AF65-F5344CB8AC3E}">
        <p14:creationId xmlns:p14="http://schemas.microsoft.com/office/powerpoint/2010/main" val="885969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Cognitieve ontwikkeling </a:t>
            </a:r>
            <a:endParaRPr lang="nl-NL" dirty="0"/>
          </a:p>
        </p:txBody>
      </p:sp>
      <p:sp>
        <p:nvSpPr>
          <p:cNvPr id="3" name="Tijdelijke aanduiding voor inhoud 2"/>
          <p:cNvSpPr>
            <a:spLocks noGrp="1"/>
          </p:cNvSpPr>
          <p:nvPr>
            <p:ph idx="1"/>
          </p:nvPr>
        </p:nvSpPr>
        <p:spPr/>
        <p:txBody>
          <a:bodyPr/>
          <a:lstStyle/>
          <a:p>
            <a:r>
              <a:rPr lang="nl-NL" b="1" dirty="0" smtClean="0">
                <a:cs typeface="Arial" panose="020B0604020202020204" pitchFamily="34" charset="0"/>
                <a:sym typeface="Wingdings" pitchFamily="2" charset="2"/>
              </a:rPr>
              <a:t>Taalontwikkeling </a:t>
            </a:r>
          </a:p>
          <a:p>
            <a:pPr marL="285750" indent="-285750">
              <a:buFont typeface="Arial" panose="020B0604020202020204" pitchFamily="34" charset="0"/>
              <a:buChar char="•"/>
            </a:pPr>
            <a:endParaRPr lang="nl-NL" dirty="0">
              <a:cs typeface="Arial" panose="020B0604020202020204" pitchFamily="34" charset="0"/>
              <a:sym typeface="Wingdings" pitchFamily="2" charset="2"/>
            </a:endParaRPr>
          </a:p>
          <a:p>
            <a:pPr marL="285750" indent="-285750">
              <a:buFont typeface="Arial" panose="020B0604020202020204" pitchFamily="34" charset="0"/>
              <a:buChar char="•"/>
            </a:pPr>
            <a:r>
              <a:rPr lang="nl-NL" dirty="0" smtClean="0">
                <a:cs typeface="Arial" panose="020B0604020202020204" pitchFamily="34" charset="0"/>
                <a:sym typeface="Wingdings" pitchFamily="2" charset="2"/>
              </a:rPr>
              <a:t>Vanaf </a:t>
            </a:r>
            <a:r>
              <a:rPr lang="nl-NL" dirty="0">
                <a:cs typeface="Arial" panose="020B0604020202020204" pitchFamily="34" charset="0"/>
                <a:sym typeface="Wingdings" pitchFamily="2" charset="2"/>
              </a:rPr>
              <a:t>2 jaar: gebruik van woordcombinaties en begrijpen van eenvoudige aanwijzingen </a:t>
            </a:r>
          </a:p>
          <a:p>
            <a:pPr marL="285750" indent="-285750">
              <a:buFont typeface="Arial" panose="020B0604020202020204" pitchFamily="34" charset="0"/>
              <a:buChar char="•"/>
            </a:pPr>
            <a:r>
              <a:rPr lang="nl-NL" dirty="0">
                <a:cs typeface="Arial" panose="020B0604020202020204" pitchFamily="34" charset="0"/>
                <a:sym typeface="Wingdings" pitchFamily="2" charset="2"/>
              </a:rPr>
              <a:t>Vanaf 3 jaar: praten van zinnen</a:t>
            </a:r>
            <a:endParaRPr lang="nl-NL" dirty="0">
              <a:cs typeface="Arial" panose="020B0604020202020204" pitchFamily="34" charset="0"/>
            </a:endParaRPr>
          </a:p>
          <a:p>
            <a:endParaRPr lang="nl-NL" dirty="0">
              <a:cs typeface="Arial" panose="020B0604020202020204" pitchFamily="34" charset="0"/>
            </a:endParaRPr>
          </a:p>
          <a:p>
            <a:pPr marL="285750" indent="-285750">
              <a:buFont typeface="Arial" panose="020B0604020202020204" pitchFamily="34" charset="0"/>
              <a:buChar char="•"/>
            </a:pPr>
            <a:r>
              <a:rPr lang="nl-NL" b="1" dirty="0">
                <a:cs typeface="Arial" panose="020B0604020202020204" pitchFamily="34" charset="0"/>
              </a:rPr>
              <a:t>Tweewoordzinnen</a:t>
            </a:r>
            <a:r>
              <a:rPr lang="nl-NL" dirty="0">
                <a:cs typeface="Arial" panose="020B0604020202020204" pitchFamily="34" charset="0"/>
              </a:rPr>
              <a:t>: bestaat uit 2 woorden. Voorbeeld: ‘pop stout’. </a:t>
            </a:r>
          </a:p>
          <a:p>
            <a:endParaRPr lang="nl-NL" dirty="0">
              <a:cs typeface="Arial" panose="020B0604020202020204" pitchFamily="34" charset="0"/>
            </a:endParaRPr>
          </a:p>
          <a:p>
            <a:pPr marL="285750" indent="-285750">
              <a:buFont typeface="Arial" panose="020B0604020202020204" pitchFamily="34" charset="0"/>
              <a:buChar char="•"/>
            </a:pPr>
            <a:r>
              <a:rPr lang="nl-NL" b="1" dirty="0">
                <a:cs typeface="Arial" panose="020B0604020202020204" pitchFamily="34" charset="0"/>
              </a:rPr>
              <a:t>Driewoordzinnen:</a:t>
            </a:r>
            <a:r>
              <a:rPr lang="nl-NL" dirty="0">
                <a:cs typeface="Arial" panose="020B0604020202020204" pitchFamily="34" charset="0"/>
              </a:rPr>
              <a:t> bestaat uit 3 woorden. Voorbeeld: ‘Bas boos pijn’’. </a:t>
            </a:r>
          </a:p>
          <a:p>
            <a:endParaRPr lang="nl-NL" dirty="0"/>
          </a:p>
        </p:txBody>
      </p:sp>
    </p:spTree>
    <p:extLst>
      <p:ext uri="{BB962C8B-B14F-4D97-AF65-F5344CB8AC3E}">
        <p14:creationId xmlns:p14="http://schemas.microsoft.com/office/powerpoint/2010/main" val="2654953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Stimuleren van taalontwikkeling</a:t>
            </a:r>
            <a:endParaRPr lang="nl-NL" dirty="0"/>
          </a:p>
        </p:txBody>
      </p:sp>
      <p:sp>
        <p:nvSpPr>
          <p:cNvPr id="3" name="Tijdelijke aanduiding voor inhoud 2"/>
          <p:cNvSpPr>
            <a:spLocks noGrp="1"/>
          </p:cNvSpPr>
          <p:nvPr>
            <p:ph idx="1"/>
          </p:nvPr>
        </p:nvSpPr>
        <p:spPr/>
        <p:txBody>
          <a:bodyPr/>
          <a:lstStyle/>
          <a:p>
            <a:r>
              <a:rPr lang="nl-NL" dirty="0">
                <a:cs typeface="Arial" panose="020B0604020202020204" pitchFamily="34" charset="0"/>
              </a:rPr>
              <a:t>Peuters leren heel snel veel woorden. Dit leren ze van hun omgeving. Veel praten met de peuter stimuleert de taalontwikkeling. </a:t>
            </a:r>
          </a:p>
          <a:p>
            <a:endParaRPr lang="nl-NL" dirty="0">
              <a:cs typeface="Arial" panose="020B0604020202020204" pitchFamily="34" charset="0"/>
            </a:endParaRPr>
          </a:p>
          <a:p>
            <a:pPr marL="285750" indent="-285750">
              <a:buFont typeface="Arial" panose="020B0604020202020204" pitchFamily="34" charset="0"/>
              <a:buChar char="•"/>
            </a:pPr>
            <a:r>
              <a:rPr lang="nl-NL" dirty="0">
                <a:cs typeface="Arial" panose="020B0604020202020204" pitchFamily="34" charset="0"/>
              </a:rPr>
              <a:t>Verwoord wat ze doen </a:t>
            </a:r>
          </a:p>
          <a:p>
            <a:pPr marL="285750" indent="-285750">
              <a:buFont typeface="Arial" panose="020B0604020202020204" pitchFamily="34" charset="0"/>
              <a:buChar char="•"/>
            </a:pPr>
            <a:r>
              <a:rPr lang="nl-NL" dirty="0">
                <a:cs typeface="Arial" panose="020B0604020202020204" pitchFamily="34" charset="0"/>
              </a:rPr>
              <a:t>Die en dat, geef je een naam </a:t>
            </a:r>
          </a:p>
          <a:p>
            <a:pPr marL="285750" indent="-285750">
              <a:buFont typeface="Arial" panose="020B0604020202020204" pitchFamily="34" charset="0"/>
              <a:buChar char="•"/>
            </a:pPr>
            <a:r>
              <a:rPr lang="nl-NL" dirty="0">
                <a:cs typeface="Arial" panose="020B0604020202020204" pitchFamily="34" charset="0"/>
              </a:rPr>
              <a:t>Maak korte, makkelijke zinnen </a:t>
            </a:r>
          </a:p>
          <a:p>
            <a:pPr marL="285750" indent="-285750">
              <a:buFont typeface="Arial" panose="020B0604020202020204" pitchFamily="34" charset="0"/>
              <a:buChar char="•"/>
            </a:pPr>
            <a:r>
              <a:rPr lang="nl-NL" dirty="0">
                <a:cs typeface="Arial" panose="020B0604020202020204" pitchFamily="34" charset="0"/>
              </a:rPr>
              <a:t>Langzaam praten </a:t>
            </a:r>
          </a:p>
          <a:p>
            <a:pPr marL="285750" indent="-285750">
              <a:buFont typeface="Arial" panose="020B0604020202020204" pitchFamily="34" charset="0"/>
              <a:buChar char="•"/>
            </a:pPr>
            <a:r>
              <a:rPr lang="nl-NL" dirty="0">
                <a:cs typeface="Arial" panose="020B0604020202020204" pitchFamily="34" charset="0"/>
              </a:rPr>
              <a:t>Stel vragen </a:t>
            </a:r>
          </a:p>
          <a:p>
            <a:pPr marL="285750" indent="-285750">
              <a:buFont typeface="Arial" panose="020B0604020202020204" pitchFamily="34" charset="0"/>
              <a:buChar char="•"/>
            </a:pPr>
            <a:r>
              <a:rPr lang="nl-NL" dirty="0">
                <a:cs typeface="Arial" panose="020B0604020202020204" pitchFamily="34" charset="0"/>
              </a:rPr>
              <a:t>Denk hardop </a:t>
            </a:r>
          </a:p>
          <a:p>
            <a:pPr marL="285750" indent="-285750">
              <a:buFont typeface="Arial" panose="020B0604020202020204" pitchFamily="34" charset="0"/>
              <a:buChar char="•"/>
            </a:pPr>
            <a:r>
              <a:rPr lang="nl-NL" dirty="0">
                <a:cs typeface="Arial" panose="020B0604020202020204" pitchFamily="34" charset="0"/>
              </a:rPr>
              <a:t>Herhaal woorden </a:t>
            </a:r>
          </a:p>
          <a:p>
            <a:pPr marL="285750" indent="-285750">
              <a:buFont typeface="Arial" panose="020B0604020202020204" pitchFamily="34" charset="0"/>
              <a:buChar char="•"/>
            </a:pPr>
            <a:r>
              <a:rPr lang="nl-NL" dirty="0">
                <a:cs typeface="Arial" panose="020B0604020202020204" pitchFamily="34" charset="0"/>
              </a:rPr>
              <a:t>Geef emoties een naam </a:t>
            </a:r>
          </a:p>
          <a:p>
            <a:endParaRPr lang="nl-NL" dirty="0"/>
          </a:p>
        </p:txBody>
      </p:sp>
    </p:spTree>
    <p:extLst>
      <p:ext uri="{BB962C8B-B14F-4D97-AF65-F5344CB8AC3E}">
        <p14:creationId xmlns:p14="http://schemas.microsoft.com/office/powerpoint/2010/main" val="1454784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Afsluiting les. </a:t>
            </a:r>
            <a:endParaRPr lang="nl-NL" dirty="0"/>
          </a:p>
        </p:txBody>
      </p:sp>
      <p:sp>
        <p:nvSpPr>
          <p:cNvPr id="3" name="Tijdelijke aanduiding voor inhoud 2"/>
          <p:cNvSpPr>
            <a:spLocks noGrp="1"/>
          </p:cNvSpPr>
          <p:nvPr>
            <p:ph idx="1"/>
          </p:nvPr>
        </p:nvSpPr>
        <p:spPr/>
        <p:txBody>
          <a:bodyPr/>
          <a:lstStyle/>
          <a:p>
            <a:r>
              <a:rPr lang="nl-NL" dirty="0" smtClean="0"/>
              <a:t>Aantekeningen opslaan.</a:t>
            </a:r>
          </a:p>
          <a:p>
            <a:endParaRPr lang="nl-NL" dirty="0"/>
          </a:p>
          <a:p>
            <a:endParaRPr lang="nl-NL" b="1" dirty="0"/>
          </a:p>
          <a:p>
            <a:r>
              <a:rPr lang="nl-NL" b="1" dirty="0" smtClean="0"/>
              <a:t>Behaald </a:t>
            </a:r>
            <a:r>
              <a:rPr lang="nl-NL" b="1" dirty="0" err="1" smtClean="0"/>
              <a:t>lesdoel</a:t>
            </a:r>
            <a:r>
              <a:rPr lang="nl-NL" b="1" dirty="0" smtClean="0"/>
              <a:t>:</a:t>
            </a:r>
          </a:p>
          <a:p>
            <a:r>
              <a:rPr lang="nl-NL" dirty="0"/>
              <a:t>Studenten weten wat de cognitieve ontwikkeling is bij peuters.</a:t>
            </a:r>
          </a:p>
          <a:p>
            <a:endParaRPr lang="nl-NL" dirty="0"/>
          </a:p>
          <a:p>
            <a:r>
              <a:rPr lang="nl-NL" dirty="0"/>
              <a:t>Studenten weten hoe ze de taalontwikkeling bij peuters kunnen stimuleren.</a:t>
            </a:r>
          </a:p>
          <a:p>
            <a:endParaRPr lang="nl-NL" b="1" dirty="0"/>
          </a:p>
        </p:txBody>
      </p:sp>
    </p:spTree>
    <p:extLst>
      <p:ext uri="{BB962C8B-B14F-4D97-AF65-F5344CB8AC3E}">
        <p14:creationId xmlns:p14="http://schemas.microsoft.com/office/powerpoint/2010/main" val="326224981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f534e5abffb1a44ef58cacf872d21180da6393"/>
</p:tagLst>
</file>

<file path=ppt/theme/theme1.xml><?xml version="1.0" encoding="utf-8"?>
<a:theme xmlns:a="http://schemas.openxmlformats.org/drawingml/2006/main" name="Kantoorthema">
  <a:themeElements>
    <a:clrScheme name="daVinci">
      <a:dk1>
        <a:sysClr val="windowText" lastClr="000000"/>
      </a:dk1>
      <a:lt1>
        <a:sysClr val="window" lastClr="FFFFFF"/>
      </a:lt1>
      <a:dk2>
        <a:srgbClr val="8FCEA5"/>
      </a:dk2>
      <a:lt2>
        <a:srgbClr val="39BBA0"/>
      </a:lt2>
      <a:accent1>
        <a:srgbClr val="00B29C"/>
      </a:accent1>
      <a:accent2>
        <a:srgbClr val="00BFE0"/>
      </a:accent2>
      <a:accent3>
        <a:srgbClr val="7CD3EB"/>
      </a:accent3>
      <a:accent4>
        <a:srgbClr val="39BBA0"/>
      </a:accent4>
      <a:accent5>
        <a:srgbClr val="39BBA0"/>
      </a:accent5>
      <a:accent6>
        <a:srgbClr val="00B29C"/>
      </a:accent6>
      <a:hlink>
        <a:srgbClr val="000000"/>
      </a:hlink>
      <a:folHlink>
        <a:srgbClr val="000000"/>
      </a:folHlink>
    </a:clrScheme>
    <a:fontScheme name="daVinci">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5C825F91837374FAE8AB05EF3AF42DC" ma:contentTypeVersion="10" ma:contentTypeDescription="Een nieuw document maken." ma:contentTypeScope="" ma:versionID="be7541e7d3868759efca6d25d558302d">
  <xsd:schema xmlns:xsd="http://www.w3.org/2001/XMLSchema" xmlns:xs="http://www.w3.org/2001/XMLSchema" xmlns:p="http://schemas.microsoft.com/office/2006/metadata/properties" xmlns:ns2="8a386cec-7123-4b9f-b667-0e22a9c9d26c" xmlns:ns3="0b7775d8-7b99-4446-bc72-bb9e2902a75e" targetNamespace="http://schemas.microsoft.com/office/2006/metadata/properties" ma:root="true" ma:fieldsID="441965704eb7448eec70661820995691" ns2:_="" ns3:_="">
    <xsd:import namespace="8a386cec-7123-4b9f-b667-0e22a9c9d26c"/>
    <xsd:import namespace="0b7775d8-7b99-4446-bc72-bb9e2902a75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386cec-7123-4b9f-b667-0e22a9c9d2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7775d8-7b99-4446-bc72-bb9e2902a75e"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5A84FF1-FF68-4831-886A-42A1A579AB97}">
  <ds:schemaRefs>
    <ds:schemaRef ds:uri="http://schemas.microsoft.com/sharepoint/v3/contenttype/forms"/>
  </ds:schemaRefs>
</ds:datastoreItem>
</file>

<file path=customXml/itemProps2.xml><?xml version="1.0" encoding="utf-8"?>
<ds:datastoreItem xmlns:ds="http://schemas.openxmlformats.org/officeDocument/2006/customXml" ds:itemID="{3B899F9E-F6AD-4564-9F00-7F56DE3A78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386cec-7123-4b9f-b667-0e22a9c9d26c"/>
    <ds:schemaRef ds:uri="0b7775d8-7b99-4446-bc72-bb9e2902a7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74EFC95-01DB-4E55-A1A6-CE21664B4EB1}">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8a386cec-7123-4b9f-b667-0e22a9c9d26c"/>
    <ds:schemaRef ds:uri="http://purl.org/dc/elements/1.1/"/>
    <ds:schemaRef ds:uri="0b7775d8-7b99-4446-bc72-bb9e2902a75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4515</TotalTime>
  <Words>277</Words>
  <Application>Microsoft Office PowerPoint</Application>
  <PresentationFormat>Diavoorstelling (4:3)</PresentationFormat>
  <Paragraphs>57</Paragraphs>
  <Slides>8</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Corbel</vt:lpstr>
      <vt:lpstr>Wingdings</vt:lpstr>
      <vt:lpstr>Kantoorthema</vt:lpstr>
      <vt:lpstr>PowerPoint-presentatie</vt:lpstr>
      <vt:lpstr>     Inhoud</vt:lpstr>
      <vt:lpstr>Lesdoelen</vt:lpstr>
      <vt:lpstr>Cognitieve ontwikkeling</vt:lpstr>
      <vt:lpstr>Cognitieve ontwikkeling</vt:lpstr>
      <vt:lpstr>Cognitieve ontwikkeling </vt:lpstr>
      <vt:lpstr>Stimuleren van taalontwikkeling</vt:lpstr>
      <vt:lpstr>Afsluiting les.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 Vinci College</dc:title>
  <dc:creator>www.de-presentatie-architect.nl</dc:creator>
  <cp:lastModifiedBy>Marjolein Knijnenburg</cp:lastModifiedBy>
  <cp:revision>123</cp:revision>
  <dcterms:created xsi:type="dcterms:W3CDTF">2013-07-30T14:35:54Z</dcterms:created>
  <dcterms:modified xsi:type="dcterms:W3CDTF">2020-07-06T11:13:19Z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0x01010025C825F91837374FAE8AB05EF3AF42DC</vt:lpwstr>
  </property>
</Properties>
</file>