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17"/>
  </p:notesMasterIdLst>
  <p:handoutMasterIdLst>
    <p:handoutMasterId r:id="rId18"/>
  </p:handoutMasterIdLst>
  <p:sldIdLst>
    <p:sldId id="332" r:id="rId5"/>
    <p:sldId id="334" r:id="rId6"/>
    <p:sldId id="335" r:id="rId7"/>
    <p:sldId id="336" r:id="rId8"/>
    <p:sldId id="323" r:id="rId9"/>
    <p:sldId id="324" r:id="rId10"/>
    <p:sldId id="326" r:id="rId11"/>
    <p:sldId id="327" r:id="rId12"/>
    <p:sldId id="328" r:id="rId13"/>
    <p:sldId id="329" r:id="rId14"/>
    <p:sldId id="331" r:id="rId15"/>
    <p:sldId id="337" r:id="rId16"/>
  </p:sldIdLst>
  <p:sldSz cx="12192000" cy="6858000"/>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ijl, gemiddeld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81204" autoAdjust="0"/>
  </p:normalViewPr>
  <p:slideViewPr>
    <p:cSldViewPr snapToGrid="0">
      <p:cViewPr varScale="1">
        <p:scale>
          <a:sx n="71" d="100"/>
          <a:sy n="71" d="100"/>
        </p:scale>
        <p:origin x="99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FC80AC8-A63B-4AA8-9380-49301AFD775B}" type="datetimeFigureOut">
              <a:rPr lang="nl-NL" smtClean="0"/>
              <a:t>6-7-2020</a:t>
            </a:fld>
            <a:endParaRPr lang="nl-NL" dirty="0"/>
          </a:p>
        </p:txBody>
      </p:sp>
      <p:sp>
        <p:nvSpPr>
          <p:cNvPr id="4" name="Tijdelijke aanduiding voor voetteks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FB1ADA8-FF8C-43E0-BA7E-964499F3EB9A}" type="slidenum">
              <a:rPr lang="nl-NL" smtClean="0"/>
              <a:t>‹nr.›</a:t>
            </a:fld>
            <a:endParaRPr lang="nl-NL" dirty="0"/>
          </a:p>
        </p:txBody>
      </p:sp>
    </p:spTree>
    <p:extLst>
      <p:ext uri="{BB962C8B-B14F-4D97-AF65-F5344CB8AC3E}">
        <p14:creationId xmlns:p14="http://schemas.microsoft.com/office/powerpoint/2010/main" val="3079447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B595EA7-7B40-4193-98D5-97EADF42D88C}" type="datetimeFigureOut">
              <a:rPr lang="nl-NL" smtClean="0"/>
              <a:t>6-7-2020</a:t>
            </a:fld>
            <a:endParaRPr lang="nl-NL" dirty="0"/>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20BD55CD-6D1D-41B1-90A8-45C5DA68439B}" type="slidenum">
              <a:rPr lang="nl-NL" smtClean="0"/>
              <a:t>‹nr.›</a:t>
            </a:fld>
            <a:endParaRPr lang="nl-NL" dirty="0"/>
          </a:p>
        </p:txBody>
      </p:sp>
    </p:spTree>
    <p:extLst>
      <p:ext uri="{BB962C8B-B14F-4D97-AF65-F5344CB8AC3E}">
        <p14:creationId xmlns:p14="http://schemas.microsoft.com/office/powerpoint/2010/main" val="4197472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1E8187B-26B1-47E6-834B-595B7CEAA4A0}" type="slidenum">
              <a:rPr lang="nl-NL" smtClean="0"/>
              <a:t>2</a:t>
            </a:fld>
            <a:endParaRPr lang="nl-NL"/>
          </a:p>
        </p:txBody>
      </p:sp>
    </p:spTree>
    <p:extLst>
      <p:ext uri="{BB962C8B-B14F-4D97-AF65-F5344CB8AC3E}">
        <p14:creationId xmlns:p14="http://schemas.microsoft.com/office/powerpoint/2010/main" val="2706314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1E8187B-26B1-47E6-834B-595B7CEAA4A0}" type="slidenum">
              <a:rPr lang="nl-NL" smtClean="0"/>
              <a:t>3</a:t>
            </a:fld>
            <a:endParaRPr lang="nl-NL"/>
          </a:p>
        </p:txBody>
      </p:sp>
    </p:spTree>
    <p:extLst>
      <p:ext uri="{BB962C8B-B14F-4D97-AF65-F5344CB8AC3E}">
        <p14:creationId xmlns:p14="http://schemas.microsoft.com/office/powerpoint/2010/main" val="4104751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20BD55CD-6D1D-41B1-90A8-45C5DA68439B}" type="slidenum">
              <a:rPr lang="nl-NL" smtClean="0"/>
              <a:t>5</a:t>
            </a:fld>
            <a:endParaRPr lang="nl-NL" dirty="0"/>
          </a:p>
        </p:txBody>
      </p:sp>
    </p:spTree>
    <p:extLst>
      <p:ext uri="{BB962C8B-B14F-4D97-AF65-F5344CB8AC3E}">
        <p14:creationId xmlns:p14="http://schemas.microsoft.com/office/powerpoint/2010/main" val="35169480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Logo animatie">
    <p:spTree>
      <p:nvGrpSpPr>
        <p:cNvPr id="1" name=""/>
        <p:cNvGrpSpPr/>
        <p:nvPr/>
      </p:nvGrpSpPr>
      <p:grpSpPr>
        <a:xfrm>
          <a:off x="0" y="0"/>
          <a:ext cx="0" cy="0"/>
          <a:chOff x="0" y="0"/>
          <a:chExt cx="0" cy="0"/>
        </a:xfrm>
      </p:grpSpPr>
      <p:sp>
        <p:nvSpPr>
          <p:cNvPr id="6" name="Oval 8"/>
          <p:cNvSpPr>
            <a:spLocks noChangeArrowheads="1"/>
          </p:cNvSpPr>
          <p:nvPr/>
        </p:nvSpPr>
        <p:spPr bwMode="auto">
          <a:xfrm>
            <a:off x="3856567" y="2108201"/>
            <a:ext cx="3604683"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7" name="Oval 8"/>
          <p:cNvSpPr>
            <a:spLocks noChangeArrowheads="1"/>
          </p:cNvSpPr>
          <p:nvPr/>
        </p:nvSpPr>
        <p:spPr bwMode="auto">
          <a:xfrm>
            <a:off x="4706408" y="1903414"/>
            <a:ext cx="3604683" cy="2703513"/>
          </a:xfrm>
          <a:prstGeom prst="ellipse">
            <a:avLst/>
          </a:prstGeom>
          <a:solidFill>
            <a:srgbClr val="95D4EA">
              <a:alpha val="80000"/>
            </a:srgbClr>
          </a:solidFill>
          <a:ln>
            <a:noFill/>
          </a:ln>
        </p:spPr>
        <p:txBody>
          <a:bodyPr vert="horz" wrap="square" lIns="91440" tIns="45720" rIns="91440" bIns="45720" numCol="1" anchor="t" anchorCtr="0" compatLnSpc="1">
            <a:prstTxWarp prst="textNoShape">
              <a:avLst/>
            </a:prstTxWarp>
          </a:bodyPr>
          <a:lstStyle/>
          <a:p>
            <a:endParaRPr lang="nl-NL" sz="1800"/>
          </a:p>
        </p:txBody>
      </p:sp>
      <p:sp>
        <p:nvSpPr>
          <p:cNvPr id="8" name="Oval 8"/>
          <p:cNvSpPr>
            <a:spLocks noChangeArrowheads="1"/>
          </p:cNvSpPr>
          <p:nvPr/>
        </p:nvSpPr>
        <p:spPr bwMode="auto">
          <a:xfrm>
            <a:off x="4352924" y="2166145"/>
            <a:ext cx="3604683" cy="2703513"/>
          </a:xfrm>
          <a:prstGeom prst="ellipse">
            <a:avLst/>
          </a:prstGeom>
          <a:solidFill>
            <a:srgbClr val="95D4EA">
              <a:alpha val="89804"/>
            </a:srgbClr>
          </a:solidFill>
          <a:ln>
            <a:noFill/>
          </a:ln>
        </p:spPr>
        <p:txBody>
          <a:bodyPr vert="horz" wrap="square" lIns="91440" tIns="45720" rIns="91440" bIns="45720" numCol="1" anchor="t" anchorCtr="0" compatLnSpc="1">
            <a:prstTxWarp prst="textNoShape">
              <a:avLst/>
            </a:prstTxWarp>
          </a:bodyPr>
          <a:lstStyle/>
          <a:p>
            <a:endParaRPr lang="nl-NL" sz="1800"/>
          </a:p>
        </p:txBody>
      </p:sp>
      <p:grpSp>
        <p:nvGrpSpPr>
          <p:cNvPr id="9" name="Groep 8"/>
          <p:cNvGrpSpPr/>
          <p:nvPr/>
        </p:nvGrpSpPr>
        <p:grpSpPr>
          <a:xfrm>
            <a:off x="3856569" y="1908175"/>
            <a:ext cx="4453465"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gr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5273" y="5085185"/>
            <a:ext cx="4157585" cy="379947"/>
          </a:xfrm>
          <a:prstGeom prst="rect">
            <a:avLst/>
          </a:prstGeom>
        </p:spPr>
      </p:pic>
    </p:spTree>
    <p:extLst>
      <p:ext uri="{BB962C8B-B14F-4D97-AF65-F5344CB8AC3E}">
        <p14:creationId xmlns:p14="http://schemas.microsoft.com/office/powerpoint/2010/main" val="1737723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Logo">
    <p:spTree>
      <p:nvGrpSpPr>
        <p:cNvPr id="1" name=""/>
        <p:cNvGrpSpPr/>
        <p:nvPr/>
      </p:nvGrpSpPr>
      <p:grpSpPr>
        <a:xfrm>
          <a:off x="0" y="0"/>
          <a:ext cx="0" cy="0"/>
          <a:chOff x="0" y="0"/>
          <a:chExt cx="0" cy="0"/>
        </a:xfrm>
      </p:grpSpPr>
      <p:grpSp>
        <p:nvGrpSpPr>
          <p:cNvPr id="3" name="Groep 2"/>
          <p:cNvGrpSpPr/>
          <p:nvPr/>
        </p:nvGrpSpPr>
        <p:grpSpPr>
          <a:xfrm>
            <a:off x="4506064" y="2144291"/>
            <a:ext cx="3199539" cy="2555452"/>
            <a:chOff x="2892426" y="1908175"/>
            <a:chExt cx="3340099" cy="3556956"/>
          </a:xfrm>
        </p:grpSpPr>
        <p:grpSp>
          <p:nvGrpSpPr>
            <p:cNvPr id="9" name="Groep 8"/>
            <p:cNvGrpSpPr/>
            <p:nvPr/>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1800"/>
              </a:p>
            </p:txBody>
          </p:sp>
        </p:gr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609600" y="548680"/>
            <a:ext cx="10972800" cy="1143000"/>
          </a:xfrm>
        </p:spPr>
        <p:txBody>
          <a:bodyPr>
            <a:normAutofit/>
          </a:bodyPr>
          <a:lstStyle>
            <a:lvl1pPr algn="ctr">
              <a:defRPr sz="2800" b="1"/>
            </a:lvl1pPr>
          </a:lstStyle>
          <a:p>
            <a:r>
              <a:rPr lang="nl-NL" smtClean="0"/>
              <a:t>Klik om de stijl te bewerken</a:t>
            </a:r>
            <a:endParaRPr lang="nl-NL"/>
          </a:p>
        </p:txBody>
      </p:sp>
    </p:spTree>
    <p:extLst>
      <p:ext uri="{BB962C8B-B14F-4D97-AF65-F5344CB8AC3E}">
        <p14:creationId xmlns:p14="http://schemas.microsoft.com/office/powerpoint/2010/main" val="965044236"/>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sdia wit met cirkels">
    <p:spTree>
      <p:nvGrpSpPr>
        <p:cNvPr id="1" name=""/>
        <p:cNvGrpSpPr/>
        <p:nvPr/>
      </p:nvGrpSpPr>
      <p:grpSpPr>
        <a:xfrm>
          <a:off x="0" y="0"/>
          <a:ext cx="0" cy="0"/>
          <a:chOff x="0" y="0"/>
          <a:chExt cx="0" cy="0"/>
        </a:xfrm>
      </p:grpSpPr>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a:xfrm>
            <a:off x="2241781" y="230975"/>
            <a:ext cx="9326827" cy="864096"/>
          </a:xfrm>
        </p:spPr>
        <p:txBody>
          <a:bodyPr anchor="b">
            <a:noAutofit/>
          </a:bodyPr>
          <a:lstStyle>
            <a:lvl1pPr algn="l">
              <a:defRPr sz="2800" b="1">
                <a:solidFill>
                  <a:schemeClr val="accent1"/>
                </a:solidFill>
              </a:defRPr>
            </a:lvl1pPr>
          </a:lstStyle>
          <a:p>
            <a:r>
              <a:rPr lang="nl-NL" smtClean="0"/>
              <a:t>Klik om de stijl te bewerken</a:t>
            </a:r>
            <a:endParaRPr lang="nl-NL" dirty="0"/>
          </a:p>
        </p:txBody>
      </p:sp>
      <p:sp>
        <p:nvSpPr>
          <p:cNvPr id="3" name="Tijdelijke aanduiding voor inhoud 2"/>
          <p:cNvSpPr>
            <a:spLocks noGrp="1"/>
          </p:cNvSpPr>
          <p:nvPr>
            <p:ph idx="1"/>
          </p:nvPr>
        </p:nvSpPr>
        <p:spPr>
          <a:xfrm>
            <a:off x="1295467" y="1556793"/>
            <a:ext cx="10286933" cy="4569371"/>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fld id="{6FB25BD7-B553-4F2F-8B3A-AE0CDCEFC830}" type="datetimeFigureOut">
              <a:rPr lang="nl-NL" smtClean="0"/>
              <a:t>6-7-2020</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C5B3DDF7-91A6-45BC-9485-75FA0837A443}" type="slidenum">
              <a:rPr lang="nl-NL" smtClean="0"/>
              <a:t>‹nr.›</a:t>
            </a:fld>
            <a:endParaRPr lang="nl-NL" dirty="0"/>
          </a:p>
        </p:txBody>
      </p:sp>
    </p:spTree>
    <p:extLst>
      <p:ext uri="{BB962C8B-B14F-4D97-AF65-F5344CB8AC3E}">
        <p14:creationId xmlns:p14="http://schemas.microsoft.com/office/powerpoint/2010/main" val="32638328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dirty="0"/>
              <a:t>Klik om de stijl te bewerken</a:t>
            </a:r>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B25BD7-B553-4F2F-8B3A-AE0CDCEFC830}" type="datetimeFigureOut">
              <a:rPr lang="nl-NL" smtClean="0"/>
              <a:t>6-7-2020</a:t>
            </a:fld>
            <a:endParaRPr lang="nl-NL" dirty="0"/>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3DDF7-91A6-45BC-9485-75FA0837A443}" type="slidenum">
              <a:rPr lang="nl-NL" smtClean="0"/>
              <a:t>‹nr.›</a:t>
            </a:fld>
            <a:endParaRPr lang="nl-NL" dirty="0"/>
          </a:p>
        </p:txBody>
      </p:sp>
    </p:spTree>
    <p:extLst>
      <p:ext uri="{BB962C8B-B14F-4D97-AF65-F5344CB8AC3E}">
        <p14:creationId xmlns:p14="http://schemas.microsoft.com/office/powerpoint/2010/main" val="158655021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Lst>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177800" indent="-1778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3364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Emotionele ontwikkeling </a:t>
            </a:r>
            <a:endParaRPr lang="nl-NL" dirty="0"/>
          </a:p>
        </p:txBody>
      </p:sp>
      <p:sp>
        <p:nvSpPr>
          <p:cNvPr id="3" name="Tijdelijke aanduiding voor tekst 2"/>
          <p:cNvSpPr>
            <a:spLocks noGrp="1"/>
          </p:cNvSpPr>
          <p:nvPr>
            <p:ph idx="1"/>
          </p:nvPr>
        </p:nvSpPr>
        <p:spPr/>
        <p:txBody>
          <a:bodyPr>
            <a:normAutofit lnSpcReduction="10000"/>
          </a:bodyPr>
          <a:lstStyle/>
          <a:p>
            <a:r>
              <a:rPr lang="nl-NL" dirty="0">
                <a:latin typeface="Arial" panose="020B0604020202020204" pitchFamily="34" charset="0"/>
                <a:cs typeface="Arial" panose="020B0604020202020204" pitchFamily="34" charset="0"/>
              </a:rPr>
              <a:t>Er zijn 3 belangrijke voorwaarden om tot een veilige hechting te komen:</a:t>
            </a:r>
          </a:p>
          <a:p>
            <a:endParaRPr lang="nl-NL" dirty="0">
              <a:latin typeface="Arial" panose="020B0604020202020204" pitchFamily="34" charset="0"/>
              <a:cs typeface="Arial" panose="020B0604020202020204" pitchFamily="34" charset="0"/>
            </a:endParaRPr>
          </a:p>
          <a:p>
            <a:pPr>
              <a:buAutoNum type="arabicPeriod"/>
            </a:pPr>
            <a:r>
              <a:rPr lang="nl-NL" b="1" dirty="0" smtClean="0">
                <a:latin typeface="Arial" panose="020B0604020202020204" pitchFamily="34" charset="0"/>
                <a:cs typeface="Arial" panose="020B0604020202020204" pitchFamily="34" charset="0"/>
              </a:rPr>
              <a:t> Een paar mensen die het kind opvoeden: </a:t>
            </a:r>
            <a:br>
              <a:rPr lang="nl-NL" b="1" dirty="0" smtClean="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rPr>
              <a:t>Het gaat hierbij vooral om een veilige thuisbasis. Wanneer opvoeders steeds wisselen, dan kan het kind zich niet goed hechten.</a:t>
            </a:r>
            <a:br>
              <a:rPr lang="nl-NL" dirty="0" smtClean="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pPr>
              <a:buAutoNum type="arabicPeriod"/>
            </a:pPr>
            <a:r>
              <a:rPr lang="nl-NL" b="1" dirty="0" smtClean="0">
                <a:latin typeface="Arial" panose="020B0604020202020204" pitchFamily="34" charset="0"/>
                <a:cs typeface="Arial" panose="020B0604020202020204" pitchFamily="34" charset="0"/>
              </a:rPr>
              <a:t> Er </a:t>
            </a:r>
            <a:r>
              <a:rPr lang="nl-NL" b="1" dirty="0">
                <a:latin typeface="Arial" panose="020B0604020202020204" pitchFamily="34" charset="0"/>
                <a:cs typeface="Arial" panose="020B0604020202020204" pitchFamily="34" charset="0"/>
              </a:rPr>
              <a:t>moet sprake zijn van responsief gedrag bij de vaste </a:t>
            </a:r>
            <a:r>
              <a:rPr lang="nl-NL" b="1" dirty="0" smtClean="0">
                <a:latin typeface="Arial" panose="020B0604020202020204" pitchFamily="34" charset="0"/>
                <a:cs typeface="Arial" panose="020B0604020202020204" pitchFamily="34" charset="0"/>
              </a:rPr>
              <a:t>ouders: </a:t>
            </a:r>
            <a:r>
              <a:rPr lang="nl-NL" dirty="0" smtClean="0">
                <a:latin typeface="Arial" panose="020B0604020202020204" pitchFamily="34" charset="0"/>
                <a:cs typeface="Arial" panose="020B0604020202020204" pitchFamily="34" charset="0"/>
              </a:rPr>
              <a:t>Ouders  </a:t>
            </a:r>
            <a:r>
              <a:rPr lang="nl-NL" dirty="0">
                <a:latin typeface="Arial" panose="020B0604020202020204" pitchFamily="34" charset="0"/>
                <a:cs typeface="Arial" panose="020B0604020202020204" pitchFamily="34" charset="0"/>
              </a:rPr>
              <a:t>reageren </a:t>
            </a:r>
            <a:r>
              <a:rPr lang="nl-NL" dirty="0" smtClean="0">
                <a:latin typeface="Arial" panose="020B0604020202020204" pitchFamily="34" charset="0"/>
                <a:cs typeface="Arial" panose="020B0604020202020204" pitchFamily="34" charset="0"/>
              </a:rPr>
              <a:t>op </a:t>
            </a:r>
            <a:r>
              <a:rPr lang="nl-NL" dirty="0">
                <a:latin typeface="Arial" panose="020B0604020202020204" pitchFamily="34" charset="0"/>
                <a:cs typeface="Arial" panose="020B0604020202020204" pitchFamily="34" charset="0"/>
              </a:rPr>
              <a:t>een empathische </a:t>
            </a:r>
            <a:r>
              <a:rPr lang="nl-NL" dirty="0" smtClean="0">
                <a:latin typeface="Arial" panose="020B0604020202020204" pitchFamily="34" charset="0"/>
                <a:cs typeface="Arial" panose="020B0604020202020204" pitchFamily="34" charset="0"/>
              </a:rPr>
              <a:t>manier </a:t>
            </a:r>
            <a:r>
              <a:rPr lang="nl-NL" dirty="0">
                <a:latin typeface="Arial" panose="020B0604020202020204" pitchFamily="34" charset="0"/>
                <a:cs typeface="Arial" panose="020B0604020202020204" pitchFamily="34" charset="0"/>
              </a:rPr>
              <a:t>op het gedrag van hun </a:t>
            </a:r>
            <a:r>
              <a:rPr lang="nl-NL" dirty="0" smtClean="0">
                <a:latin typeface="Arial" panose="020B0604020202020204" pitchFamily="34" charset="0"/>
                <a:cs typeface="Arial" panose="020B0604020202020204" pitchFamily="34" charset="0"/>
              </a:rPr>
              <a:t>kind</a:t>
            </a:r>
            <a:r>
              <a:rPr lang="nl-NL" dirty="0">
                <a:latin typeface="Arial" panose="020B0604020202020204" pitchFamily="34" charset="0"/>
                <a:cs typeface="Arial" panose="020B0604020202020204" pitchFamily="34" charset="0"/>
              </a:rPr>
              <a:t> </a:t>
            </a:r>
            <a:r>
              <a:rPr lang="nl-NL" dirty="0" smtClean="0">
                <a:latin typeface="Arial" panose="020B0604020202020204" pitchFamily="34" charset="0"/>
                <a:cs typeface="Arial" panose="020B0604020202020204" pitchFamily="34" charset="0"/>
              </a:rPr>
              <a:t/>
            </a:r>
            <a:br>
              <a:rPr lang="nl-NL" dirty="0" smtClean="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sym typeface="Wingdings" panose="05000000000000000000" pitchFamily="2" charset="2"/>
              </a:rPr>
              <a:t>Een </a:t>
            </a:r>
            <a:r>
              <a:rPr lang="nl-NL" dirty="0">
                <a:latin typeface="Arial" panose="020B0604020202020204" pitchFamily="34" charset="0"/>
                <a:cs typeface="Arial" panose="020B0604020202020204" pitchFamily="34" charset="0"/>
                <a:sym typeface="Wingdings" panose="05000000000000000000" pitchFamily="2" charset="2"/>
              </a:rPr>
              <a:t>kind heeft lichamelijke behoeften, maar ook behoefte aan aandacht en l</a:t>
            </a:r>
            <a:r>
              <a:rPr lang="nl-NL" dirty="0" smtClean="0">
                <a:latin typeface="Arial" panose="020B0604020202020204" pitchFamily="34" charset="0"/>
                <a:cs typeface="Arial" panose="020B0604020202020204" pitchFamily="34" charset="0"/>
                <a:sym typeface="Wingdings" panose="05000000000000000000" pitchFamily="2" charset="2"/>
              </a:rPr>
              <a:t>iefde.</a:t>
            </a:r>
            <a:br>
              <a:rPr lang="nl-NL" dirty="0" smtClean="0">
                <a:latin typeface="Arial" panose="020B0604020202020204" pitchFamily="34" charset="0"/>
                <a:cs typeface="Arial" panose="020B0604020202020204" pitchFamily="34" charset="0"/>
                <a:sym typeface="Wingdings" panose="05000000000000000000" pitchFamily="2" charset="2"/>
              </a:rPr>
            </a:br>
            <a:r>
              <a:rPr lang="nl-NL" dirty="0" smtClean="0">
                <a:latin typeface="Arial" panose="020B0604020202020204" pitchFamily="34" charset="0"/>
                <a:cs typeface="Arial" panose="020B0604020202020204" pitchFamily="34" charset="0"/>
                <a:sym typeface="Wingdings" panose="05000000000000000000" pitchFamily="2" charset="2"/>
              </a:rPr>
              <a:t> </a:t>
            </a:r>
            <a:endParaRPr lang="nl-NL" dirty="0">
              <a:latin typeface="Arial" panose="020B0604020202020204" pitchFamily="34" charset="0"/>
              <a:cs typeface="Arial" panose="020B0604020202020204" pitchFamily="34" charset="0"/>
              <a:sym typeface="Wingdings" panose="05000000000000000000" pitchFamily="2" charset="2"/>
            </a:endParaRPr>
          </a:p>
          <a:p>
            <a:pPr>
              <a:buAutoNum type="arabicPeriod"/>
            </a:pPr>
            <a:r>
              <a:rPr lang="nl-NL" b="1" dirty="0" smtClean="0">
                <a:latin typeface="Arial" panose="020B0604020202020204" pitchFamily="34" charset="0"/>
                <a:cs typeface="Arial" panose="020B0604020202020204" pitchFamily="34" charset="0"/>
                <a:sym typeface="Wingdings" panose="05000000000000000000" pitchFamily="2" charset="2"/>
              </a:rPr>
              <a:t> Opvoeders </a:t>
            </a:r>
            <a:r>
              <a:rPr lang="nl-NL" b="1" dirty="0">
                <a:latin typeface="Arial" panose="020B0604020202020204" pitchFamily="34" charset="0"/>
                <a:cs typeface="Arial" panose="020B0604020202020204" pitchFamily="34" charset="0"/>
                <a:sym typeface="Wingdings" panose="05000000000000000000" pitchFamily="2" charset="2"/>
              </a:rPr>
              <a:t>moeten voorspelbaar reageren: </a:t>
            </a:r>
            <a:r>
              <a:rPr lang="nl-NL" b="1" dirty="0" smtClean="0">
                <a:latin typeface="Arial" panose="020B0604020202020204" pitchFamily="34" charset="0"/>
                <a:cs typeface="Arial" panose="020B0604020202020204" pitchFamily="34" charset="0"/>
                <a:sym typeface="Wingdings" panose="05000000000000000000" pitchFamily="2" charset="2"/>
              </a:rPr>
              <a:t/>
            </a:r>
            <a:br>
              <a:rPr lang="nl-NL" b="1" dirty="0" smtClean="0">
                <a:latin typeface="Arial" panose="020B0604020202020204" pitchFamily="34" charset="0"/>
                <a:cs typeface="Arial" panose="020B0604020202020204" pitchFamily="34" charset="0"/>
                <a:sym typeface="Wingdings" panose="05000000000000000000" pitchFamily="2" charset="2"/>
              </a:rPr>
            </a:br>
            <a:r>
              <a:rPr lang="nl-NL" dirty="0">
                <a:latin typeface="Arial" panose="020B0604020202020204" pitchFamily="34" charset="0"/>
                <a:cs typeface="Arial" panose="020B0604020202020204" pitchFamily="34" charset="0"/>
                <a:sym typeface="Wingdings" panose="05000000000000000000" pitchFamily="2" charset="2"/>
              </a:rPr>
              <a:t>E</a:t>
            </a:r>
            <a:r>
              <a:rPr lang="nl-NL" dirty="0" smtClean="0">
                <a:latin typeface="Arial" panose="020B0604020202020204" pitchFamily="34" charset="0"/>
                <a:cs typeface="Arial" panose="020B0604020202020204" pitchFamily="34" charset="0"/>
                <a:sym typeface="Wingdings" panose="05000000000000000000" pitchFamily="2" charset="2"/>
              </a:rPr>
              <a:t>en </a:t>
            </a:r>
            <a:r>
              <a:rPr lang="nl-NL" dirty="0">
                <a:latin typeface="Arial" panose="020B0604020202020204" pitchFamily="34" charset="0"/>
                <a:cs typeface="Arial" panose="020B0604020202020204" pitchFamily="34" charset="0"/>
                <a:sym typeface="Wingdings" panose="05000000000000000000" pitchFamily="2" charset="2"/>
              </a:rPr>
              <a:t>kind kan geen gevoel van vertrouwen ontwikkelen wanneer zijn ouders hem de ene keer troosten wanneer hij huilt en de andere keer afwijzen (of erger). Het kind ontwikkelt dan het gevoel dat hij altijd op moet letten. </a:t>
            </a:r>
            <a:endParaRPr lang="nl-NL" b="1" dirty="0">
              <a:latin typeface="Arial" panose="020B0604020202020204" pitchFamily="34" charset="0"/>
              <a:cs typeface="Arial" panose="020B0604020202020204" pitchFamily="34" charset="0"/>
            </a:endParaRPr>
          </a:p>
          <a:p>
            <a:endParaRPr lang="nl-NL" dirty="0"/>
          </a:p>
        </p:txBody>
      </p:sp>
    </p:spTree>
    <p:extLst>
      <p:ext uri="{BB962C8B-B14F-4D97-AF65-F5344CB8AC3E}">
        <p14:creationId xmlns:p14="http://schemas.microsoft.com/office/powerpoint/2010/main" val="4729527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Seksuele ontwikkeling</a:t>
            </a:r>
            <a:endParaRPr lang="nl-NL" dirty="0"/>
          </a:p>
        </p:txBody>
      </p:sp>
      <p:sp>
        <p:nvSpPr>
          <p:cNvPr id="3" name="Tijdelijke aanduiding voor tekst 2"/>
          <p:cNvSpPr>
            <a:spLocks noGrp="1"/>
          </p:cNvSpPr>
          <p:nvPr>
            <p:ph idx="1"/>
          </p:nvPr>
        </p:nvSpPr>
        <p:spPr/>
        <p:txBody>
          <a:bodyPr/>
          <a:lstStyle/>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De basis van het lichamelijk genieten wordt gelegd in de babytijd. Een baby maakt contact met de wereld door te voelen en door aangeraakt te worden</a:t>
            </a:r>
            <a:r>
              <a:rPr lang="nl-NL" dirty="0" smtClean="0">
                <a:latin typeface="Arial" panose="020B0604020202020204" pitchFamily="34" charset="0"/>
                <a:cs typeface="Arial" panose="020B0604020202020204" pitchFamily="34" charset="0"/>
              </a:rPr>
              <a:t>.</a:t>
            </a:r>
            <a:br>
              <a:rPr lang="nl-NL" dirty="0" smtClean="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Huid – op – huid contact is voor een baby erg belangrijk. </a:t>
            </a:r>
            <a:r>
              <a:rPr lang="nl-NL" dirty="0" smtClean="0">
                <a:latin typeface="Arial" panose="020B0604020202020204" pitchFamily="34" charset="0"/>
                <a:cs typeface="Arial" panose="020B0604020202020204" pitchFamily="34" charset="0"/>
              </a:rPr>
              <a:t/>
            </a:r>
            <a:br>
              <a:rPr lang="nl-NL" dirty="0" smtClean="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rPr>
              <a:t>Wanneer </a:t>
            </a:r>
            <a:r>
              <a:rPr lang="nl-NL" dirty="0">
                <a:latin typeface="Arial" panose="020B0604020202020204" pitchFamily="34" charset="0"/>
                <a:cs typeface="Arial" panose="020B0604020202020204" pitchFamily="34" charset="0"/>
              </a:rPr>
              <a:t>een baby ouder wordt zal hij dit steeds meer zelf aangeven (bijvoorbeeld door zijn armpjes om je nek te slaan</a:t>
            </a:r>
            <a:r>
              <a:rPr lang="nl-NL" dirty="0" smtClean="0">
                <a:latin typeface="Arial" panose="020B0604020202020204" pitchFamily="34" charset="0"/>
                <a:cs typeface="Arial" panose="020B0604020202020204" pitchFamily="34" charset="0"/>
              </a:rPr>
              <a:t>).</a:t>
            </a:r>
            <a:br>
              <a:rPr lang="nl-NL" dirty="0" smtClean="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Zuigbehoefte: een baby voelt zich prettig wanneer hij kan zuigen </a:t>
            </a:r>
            <a:r>
              <a:rPr lang="nl-NL" dirty="0" smtClean="0">
                <a:latin typeface="Arial" panose="020B0604020202020204" pitchFamily="34" charset="0"/>
                <a:cs typeface="Arial" panose="020B0604020202020204" pitchFamily="34" charset="0"/>
              </a:rPr>
              <a:t/>
            </a:r>
            <a:br>
              <a:rPr lang="nl-NL" dirty="0" smtClean="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sym typeface="Wingdings" panose="05000000000000000000" pitchFamily="2" charset="2"/>
              </a:rPr>
              <a:t>De </a:t>
            </a:r>
            <a:r>
              <a:rPr lang="nl-NL" dirty="0">
                <a:latin typeface="Arial" panose="020B0604020202020204" pitchFamily="34" charset="0"/>
                <a:cs typeface="Arial" panose="020B0604020202020204" pitchFamily="34" charset="0"/>
                <a:sym typeface="Wingdings" panose="05000000000000000000" pitchFamily="2" charset="2"/>
              </a:rPr>
              <a:t>mond neemt een belangrijke plaats in bij zowel het ontdekken als bij het </a:t>
            </a:r>
            <a:r>
              <a:rPr lang="nl-NL" dirty="0" smtClean="0">
                <a:latin typeface="Arial" panose="020B0604020202020204" pitchFamily="34" charset="0"/>
                <a:cs typeface="Arial" panose="020B0604020202020204" pitchFamily="34" charset="0"/>
                <a:sym typeface="Wingdings" panose="05000000000000000000" pitchFamily="2" charset="2"/>
              </a:rPr>
              <a:t>rustig </a:t>
            </a:r>
            <a:r>
              <a:rPr lang="nl-NL" dirty="0">
                <a:latin typeface="Arial" panose="020B0604020202020204" pitchFamily="34" charset="0"/>
                <a:cs typeface="Arial" panose="020B0604020202020204" pitchFamily="34" charset="0"/>
                <a:sym typeface="Wingdings" panose="05000000000000000000" pitchFamily="2" charset="2"/>
              </a:rPr>
              <a:t>worden. </a:t>
            </a:r>
            <a:endParaRPr lang="nl-NL" dirty="0">
              <a:latin typeface="Arial" panose="020B0604020202020204" pitchFamily="34" charset="0"/>
              <a:cs typeface="Arial" panose="020B0604020202020204" pitchFamily="34" charset="0"/>
            </a:endParaRPr>
          </a:p>
          <a:p>
            <a:endParaRPr lang="nl-NL" dirty="0"/>
          </a:p>
        </p:txBody>
      </p:sp>
    </p:spTree>
    <p:extLst>
      <p:ext uri="{BB962C8B-B14F-4D97-AF65-F5344CB8AC3E}">
        <p14:creationId xmlns:p14="http://schemas.microsoft.com/office/powerpoint/2010/main" val="4939468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Afsluiting les. </a:t>
            </a:r>
          </a:p>
        </p:txBody>
      </p:sp>
      <p:sp>
        <p:nvSpPr>
          <p:cNvPr id="3" name="Tijdelijke aanduiding voor inhoud 2"/>
          <p:cNvSpPr>
            <a:spLocks noGrp="1"/>
          </p:cNvSpPr>
          <p:nvPr>
            <p:ph idx="1"/>
          </p:nvPr>
        </p:nvSpPr>
        <p:spPr/>
        <p:txBody>
          <a:bodyPr>
            <a:normAutofit/>
          </a:bodyPr>
          <a:lstStyle/>
          <a:p>
            <a:r>
              <a:rPr lang="nl-NL" dirty="0">
                <a:latin typeface="Arial" panose="020B0604020202020204" pitchFamily="34" charset="0"/>
                <a:cs typeface="Arial" panose="020B0604020202020204" pitchFamily="34" charset="0"/>
              </a:rPr>
              <a:t>Aantekeningen opslaan.</a:t>
            </a:r>
          </a:p>
          <a:p>
            <a:endParaRPr lang="nl-NL" dirty="0">
              <a:latin typeface="Arial" panose="020B0604020202020204" pitchFamily="34" charset="0"/>
              <a:cs typeface="Arial" panose="020B0604020202020204" pitchFamily="34" charset="0"/>
            </a:endParaRPr>
          </a:p>
          <a:p>
            <a:endParaRPr lang="nl-NL" b="1" dirty="0" smtClean="0">
              <a:latin typeface="Arial" panose="020B0604020202020204" pitchFamily="34" charset="0"/>
              <a:cs typeface="Arial" panose="020B0604020202020204" pitchFamily="34" charset="0"/>
            </a:endParaRPr>
          </a:p>
          <a:p>
            <a:r>
              <a:rPr lang="nl-NL" b="1" dirty="0" smtClean="0">
                <a:latin typeface="Arial" panose="020B0604020202020204" pitchFamily="34" charset="0"/>
                <a:cs typeface="Arial" panose="020B0604020202020204" pitchFamily="34" charset="0"/>
              </a:rPr>
              <a:t>Behaald </a:t>
            </a:r>
            <a:r>
              <a:rPr lang="nl-NL" b="1" dirty="0">
                <a:latin typeface="Arial" panose="020B0604020202020204" pitchFamily="34" charset="0"/>
                <a:cs typeface="Arial" panose="020B0604020202020204" pitchFamily="34" charset="0"/>
              </a:rPr>
              <a:t>doel</a:t>
            </a:r>
            <a:r>
              <a:rPr lang="nl-NL" b="1" dirty="0" smtClean="0">
                <a:latin typeface="Arial" panose="020B0604020202020204" pitchFamily="34" charset="0"/>
                <a:cs typeface="Arial" panose="020B0604020202020204" pitchFamily="34" charset="0"/>
              </a:rPr>
              <a:t>:</a:t>
            </a:r>
            <a:endParaRPr lang="nl-NL"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nl-NL" dirty="0" smtClean="0">
                <a:latin typeface="Arial" panose="020B0604020202020204" pitchFamily="34" charset="0"/>
                <a:cs typeface="Arial" panose="020B0604020202020204" pitchFamily="34" charset="0"/>
              </a:rPr>
              <a:t>De </a:t>
            </a:r>
            <a:r>
              <a:rPr lang="nl-NL" dirty="0">
                <a:latin typeface="Arial" panose="020B0604020202020204" pitchFamily="34" charset="0"/>
                <a:cs typeface="Arial" panose="020B0604020202020204" pitchFamily="34" charset="0"/>
              </a:rPr>
              <a:t>student weet wat de emotionele ontwikkeling van de baby is. </a:t>
            </a:r>
          </a:p>
          <a:p>
            <a:pPr marL="342900" indent="-342900">
              <a:buFont typeface="Arial" panose="020B0604020202020204" pitchFamily="34" charset="0"/>
              <a:buChar char="•"/>
            </a:pPr>
            <a:r>
              <a:rPr lang="nl-NL" dirty="0" smtClean="0">
                <a:latin typeface="Arial" panose="020B0604020202020204" pitchFamily="34" charset="0"/>
                <a:cs typeface="Arial" panose="020B0604020202020204" pitchFamily="34" charset="0"/>
              </a:rPr>
              <a:t>De </a:t>
            </a:r>
            <a:r>
              <a:rPr lang="nl-NL" dirty="0">
                <a:latin typeface="Arial" panose="020B0604020202020204" pitchFamily="34" charset="0"/>
                <a:cs typeface="Arial" panose="020B0604020202020204" pitchFamily="34" charset="0"/>
              </a:rPr>
              <a:t>student weet wat de seksuele ontwikkeling van de baby is.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endParaRPr lang="nl-NL" dirty="0"/>
          </a:p>
        </p:txBody>
      </p:sp>
    </p:spTree>
    <p:extLst>
      <p:ext uri="{BB962C8B-B14F-4D97-AF65-F5344CB8AC3E}">
        <p14:creationId xmlns:p14="http://schemas.microsoft.com/office/powerpoint/2010/main" val="575732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a:t>
            </a:r>
            <a:r>
              <a:rPr lang="nl-NL" dirty="0" smtClean="0"/>
              <a:t>Wat gaan we deze les doen?</a:t>
            </a:r>
            <a:endParaRPr lang="nl-NL" dirty="0"/>
          </a:p>
        </p:txBody>
      </p:sp>
      <p:sp>
        <p:nvSpPr>
          <p:cNvPr id="3" name="Tijdelijke aanduiding voor inhoud 2"/>
          <p:cNvSpPr>
            <a:spLocks noGrp="1"/>
          </p:cNvSpPr>
          <p:nvPr>
            <p:ph idx="1"/>
          </p:nvPr>
        </p:nvSpPr>
        <p:spPr>
          <a:xfrm>
            <a:off x="2504336" y="1095071"/>
            <a:ext cx="7715200" cy="5301208"/>
          </a:xfrm>
        </p:spPr>
        <p:txBody>
          <a:bodyPr>
            <a:normAutofit/>
          </a:bodyPr>
          <a:lstStyle/>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latin typeface="Arial" panose="020B0604020202020204" pitchFamily="34" charset="0"/>
                <a:cs typeface="Arial" panose="020B0604020202020204" pitchFamily="34" charset="0"/>
              </a:rPr>
              <a:t>Herhaling vorige le</a:t>
            </a:r>
            <a:r>
              <a:rPr lang="nl-NL" dirty="0">
                <a:latin typeface="Arial" panose="020B0604020202020204" pitchFamily="34" charset="0"/>
                <a:cs typeface="Arial" panose="020B0604020202020204" pitchFamily="34" charset="0"/>
              </a:rPr>
              <a:t>s</a:t>
            </a:r>
            <a:r>
              <a:rPr lang="nl-NL" dirty="0" smtClean="0">
                <a:latin typeface="Arial" panose="020B0604020202020204" pitchFamily="34" charset="0"/>
                <a:cs typeface="Arial" panose="020B0604020202020204" pitchFamily="34" charset="0"/>
              </a:rPr>
              <a:t> </a:t>
            </a:r>
            <a:endParaRPr lang="nl-NL"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nl-NL" dirty="0" smtClean="0">
                <a:latin typeface="Arial" panose="020B0604020202020204" pitchFamily="34" charset="0"/>
                <a:cs typeface="Arial" panose="020B0604020202020204" pitchFamily="34" charset="0"/>
              </a:rPr>
              <a:t>Lesdoelen </a:t>
            </a:r>
          </a:p>
          <a:p>
            <a:pPr marL="342900" indent="-342900">
              <a:buFont typeface="Arial" panose="020B0604020202020204" pitchFamily="34" charset="0"/>
              <a:buChar char="•"/>
            </a:pPr>
            <a:endParaRPr lang="nl-NL"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nl-NL" dirty="0" smtClean="0">
                <a:latin typeface="Arial" panose="020B0604020202020204" pitchFamily="34" charset="0"/>
                <a:cs typeface="Arial" panose="020B0604020202020204" pitchFamily="34" charset="0"/>
              </a:rPr>
              <a:t>Emotionele ontwikkeling </a:t>
            </a:r>
          </a:p>
          <a:p>
            <a:pPr marL="342900" indent="-342900">
              <a:buFont typeface="Arial" panose="020B0604020202020204" pitchFamily="34" charset="0"/>
              <a:buChar char="•"/>
            </a:pPr>
            <a:r>
              <a:rPr lang="nl-NL" dirty="0" smtClean="0">
                <a:latin typeface="Arial" panose="020B0604020202020204" pitchFamily="34" charset="0"/>
                <a:cs typeface="Arial" panose="020B0604020202020204" pitchFamily="34" charset="0"/>
              </a:rPr>
              <a:t>Seksuele ontwikkeling  </a:t>
            </a:r>
          </a:p>
          <a:p>
            <a:pPr marL="342900" indent="-342900">
              <a:buFont typeface="Arial" panose="020B0604020202020204" pitchFamily="34" charset="0"/>
              <a:buChar char="•"/>
            </a:pPr>
            <a:endParaRPr lang="nl-NL"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nl-NL" dirty="0" smtClean="0">
                <a:latin typeface="Arial" panose="020B0604020202020204" pitchFamily="34" charset="0"/>
                <a:cs typeface="Arial" panose="020B0604020202020204" pitchFamily="34" charset="0"/>
              </a:rPr>
              <a:t>Afsluiting </a:t>
            </a:r>
            <a:endParaRPr lang="nl-NL"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endParaRPr lang="nl-NL" dirty="0"/>
          </a:p>
        </p:txBody>
      </p:sp>
    </p:spTree>
    <p:extLst>
      <p:ext uri="{BB962C8B-B14F-4D97-AF65-F5344CB8AC3E}">
        <p14:creationId xmlns:p14="http://schemas.microsoft.com/office/powerpoint/2010/main" val="31512245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a:t>
            </a:r>
            <a:r>
              <a:rPr lang="nl-NL" dirty="0" smtClean="0"/>
              <a:t>Herhaling van de vorige les</a:t>
            </a:r>
            <a:endParaRPr lang="nl-NL" dirty="0"/>
          </a:p>
        </p:txBody>
      </p:sp>
      <p:sp>
        <p:nvSpPr>
          <p:cNvPr id="3" name="Tijdelijke aanduiding voor inhoud 2"/>
          <p:cNvSpPr>
            <a:spLocks noGrp="1"/>
          </p:cNvSpPr>
          <p:nvPr>
            <p:ph idx="1"/>
          </p:nvPr>
        </p:nvSpPr>
        <p:spPr>
          <a:xfrm>
            <a:off x="2504336" y="1095071"/>
            <a:ext cx="7715200" cy="5301208"/>
          </a:xfrm>
        </p:spPr>
        <p:txBody>
          <a:bodyPr>
            <a:normAutofit/>
          </a:bodyPr>
          <a:lstStyle/>
          <a:p>
            <a:pPr marL="342900" indent="-342900">
              <a:buFont typeface="Arial" panose="020B0604020202020204" pitchFamily="34" charset="0"/>
              <a:buChar char="•"/>
            </a:pPr>
            <a:endParaRPr lang="nl-NL" dirty="0"/>
          </a:p>
          <a:p>
            <a:pPr marL="342900" indent="-342900">
              <a:buFont typeface="Arial" panose="020B0604020202020204" pitchFamily="34" charset="0"/>
              <a:buChar char="•"/>
            </a:pPr>
            <a:endParaRPr lang="nl-NL"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nl-NL" dirty="0" smtClean="0">
                <a:latin typeface="Arial" panose="020B0604020202020204" pitchFamily="34" charset="0"/>
                <a:cs typeface="Arial" panose="020B0604020202020204" pitchFamily="34" charset="0"/>
              </a:rPr>
              <a:t>Sociale ontwikkeling </a:t>
            </a:r>
          </a:p>
          <a:p>
            <a:pPr marL="342900" indent="-342900">
              <a:buFont typeface="Arial" panose="020B0604020202020204" pitchFamily="34" charset="0"/>
              <a:buChar char="•"/>
            </a:pPr>
            <a:endParaRPr lang="nl-NL"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nl-NL" dirty="0" smtClean="0">
                <a:latin typeface="Arial" panose="020B0604020202020204" pitchFamily="34" charset="0"/>
                <a:cs typeface="Arial" panose="020B0604020202020204" pitchFamily="34" charset="0"/>
              </a:rPr>
              <a:t>Persoonlijkheidsontwikkeling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endParaRPr lang="nl-NL" dirty="0"/>
          </a:p>
        </p:txBody>
      </p:sp>
    </p:spTree>
    <p:extLst>
      <p:ext uri="{BB962C8B-B14F-4D97-AF65-F5344CB8AC3E}">
        <p14:creationId xmlns:p14="http://schemas.microsoft.com/office/powerpoint/2010/main" val="3312864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Lesdoelen </a:t>
            </a:r>
            <a:endParaRPr lang="nl-NL" dirty="0"/>
          </a:p>
        </p:txBody>
      </p:sp>
      <p:sp>
        <p:nvSpPr>
          <p:cNvPr id="3" name="Tijdelijke aanduiding voor inhoud 2"/>
          <p:cNvSpPr>
            <a:spLocks noGrp="1"/>
          </p:cNvSpPr>
          <p:nvPr>
            <p:ph idx="1"/>
          </p:nvPr>
        </p:nvSpPr>
        <p:spPr/>
        <p:txBody>
          <a:bodyPr/>
          <a:lstStyle/>
          <a:p>
            <a:endParaRPr lang="nl-NL" dirty="0" smtClean="0"/>
          </a:p>
          <a:p>
            <a:pPr marL="342900" indent="-342900">
              <a:buFont typeface="Arial" panose="020B0604020202020204" pitchFamily="34" charset="0"/>
              <a:buChar char="•"/>
            </a:pPr>
            <a:endParaRPr lang="nl-NL"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nl-NL" dirty="0" smtClean="0">
                <a:latin typeface="Arial" panose="020B0604020202020204" pitchFamily="34" charset="0"/>
                <a:cs typeface="Arial" panose="020B0604020202020204" pitchFamily="34" charset="0"/>
              </a:rPr>
              <a:t>De student weet wat de emotionele ontwikkeling van de baby is. </a:t>
            </a:r>
          </a:p>
          <a:p>
            <a:pPr marL="342900" indent="-342900">
              <a:buFont typeface="Arial" panose="020B0604020202020204" pitchFamily="34" charset="0"/>
              <a:buChar char="•"/>
            </a:pPr>
            <a:endParaRPr lang="nl-NL"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nl-NL" dirty="0" smtClean="0">
                <a:latin typeface="Arial" panose="020B0604020202020204" pitchFamily="34" charset="0"/>
                <a:cs typeface="Arial" panose="020B0604020202020204" pitchFamily="34" charset="0"/>
              </a:rPr>
              <a:t>De student weet wat de seksuele ontwikkeling van de baby is. </a:t>
            </a:r>
          </a:p>
          <a:p>
            <a:endParaRPr lang="nl-NL" dirty="0"/>
          </a:p>
          <a:p>
            <a:endParaRPr lang="nl-NL" dirty="0" smtClean="0"/>
          </a:p>
        </p:txBody>
      </p:sp>
    </p:spTree>
    <p:extLst>
      <p:ext uri="{BB962C8B-B14F-4D97-AF65-F5344CB8AC3E}">
        <p14:creationId xmlns:p14="http://schemas.microsoft.com/office/powerpoint/2010/main" val="3263844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Emotionele ontwikkeling</a:t>
            </a:r>
            <a:endParaRPr lang="nl-NL" dirty="0"/>
          </a:p>
        </p:txBody>
      </p:sp>
      <p:sp>
        <p:nvSpPr>
          <p:cNvPr id="3" name="Tijdelijke aanduiding voor tekst 2"/>
          <p:cNvSpPr>
            <a:spLocks noGrp="1"/>
          </p:cNvSpPr>
          <p:nvPr>
            <p:ph idx="1"/>
          </p:nvPr>
        </p:nvSpPr>
        <p:spPr/>
        <p:txBody>
          <a:bodyPr>
            <a:normAutofit lnSpcReduction="10000"/>
          </a:bodyPr>
          <a:lstStyle/>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Een goede emotionele ontwikkeling in de babytijd is een belangrijke basis </a:t>
            </a:r>
            <a:r>
              <a:rPr lang="nl-NL" dirty="0" smtClean="0">
                <a:latin typeface="Arial" panose="020B0604020202020204" pitchFamily="34" charset="0"/>
                <a:cs typeface="Arial" panose="020B0604020202020204" pitchFamily="34" charset="0"/>
              </a:rPr>
              <a:t>voor de rest van het leven. </a:t>
            </a:r>
            <a:br>
              <a:rPr lang="nl-NL" dirty="0" smtClean="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Vanaf de geboorte doet een baby </a:t>
            </a:r>
            <a:r>
              <a:rPr lang="nl-NL" dirty="0" smtClean="0">
                <a:latin typeface="Arial" panose="020B0604020202020204" pitchFamily="34" charset="0"/>
                <a:cs typeface="Arial" panose="020B0604020202020204" pitchFamily="34" charset="0"/>
              </a:rPr>
              <a:t>veel ervaringen </a:t>
            </a:r>
            <a:r>
              <a:rPr lang="nl-NL" dirty="0">
                <a:latin typeface="Arial" panose="020B0604020202020204" pitchFamily="34" charset="0"/>
                <a:cs typeface="Arial" panose="020B0604020202020204" pitchFamily="34" charset="0"/>
              </a:rPr>
              <a:t>op en leert hij of hij </a:t>
            </a:r>
            <a:r>
              <a:rPr lang="nl-NL" dirty="0" smtClean="0">
                <a:latin typeface="Arial" panose="020B0604020202020204" pitchFamily="34" charset="0"/>
                <a:cs typeface="Arial" panose="020B0604020202020204" pitchFamily="34" charset="0"/>
              </a:rPr>
              <a:t>mensen </a:t>
            </a:r>
            <a:r>
              <a:rPr lang="nl-NL" dirty="0">
                <a:latin typeface="Arial" panose="020B0604020202020204" pitchFamily="34" charset="0"/>
                <a:cs typeface="Arial" panose="020B0604020202020204" pitchFamily="34" charset="0"/>
              </a:rPr>
              <a:t>kan </a:t>
            </a:r>
            <a:r>
              <a:rPr lang="nl-NL" dirty="0" smtClean="0">
                <a:latin typeface="Arial" panose="020B0604020202020204" pitchFamily="34" charset="0"/>
                <a:cs typeface="Arial" panose="020B0604020202020204" pitchFamily="34" charset="0"/>
              </a:rPr>
              <a:t>vertrouwen. </a:t>
            </a:r>
            <a:br>
              <a:rPr lang="nl-NL" dirty="0" smtClean="0">
                <a:latin typeface="Arial" panose="020B0604020202020204" pitchFamily="34" charset="0"/>
                <a:cs typeface="Arial" panose="020B0604020202020204" pitchFamily="34" charset="0"/>
              </a:rPr>
            </a:br>
            <a:endParaRPr lang="nl-NL"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dirty="0" smtClean="0">
                <a:latin typeface="Arial" panose="020B0604020202020204" pitchFamily="34" charset="0"/>
                <a:cs typeface="Arial" panose="020B0604020202020204" pitchFamily="34" charset="0"/>
              </a:rPr>
              <a:t>Een baby kan nog </a:t>
            </a:r>
            <a:r>
              <a:rPr lang="nl-NL" dirty="0">
                <a:latin typeface="Arial" panose="020B0604020202020204" pitchFamily="34" charset="0"/>
                <a:cs typeface="Arial" panose="020B0604020202020204" pitchFamily="34" charset="0"/>
              </a:rPr>
              <a:t>niet </a:t>
            </a:r>
            <a:r>
              <a:rPr lang="nl-NL" dirty="0" smtClean="0">
                <a:latin typeface="Arial" panose="020B0604020202020204" pitchFamily="34" charset="0"/>
                <a:cs typeface="Arial" panose="020B0604020202020204" pitchFamily="34" charset="0"/>
              </a:rPr>
              <a:t>over </a:t>
            </a:r>
            <a:r>
              <a:rPr lang="nl-NL" dirty="0">
                <a:latin typeface="Arial" panose="020B0604020202020204" pitchFamily="34" charset="0"/>
                <a:cs typeface="Arial" panose="020B0604020202020204" pitchFamily="34" charset="0"/>
              </a:rPr>
              <a:t>zichzelf en anderen na </a:t>
            </a:r>
            <a:r>
              <a:rPr lang="nl-NL" dirty="0" smtClean="0">
                <a:latin typeface="Arial" panose="020B0604020202020204" pitchFamily="34" charset="0"/>
                <a:cs typeface="Arial" panose="020B0604020202020204" pitchFamily="34" charset="0"/>
              </a:rPr>
              <a:t>denken. Hij voelt alleen of iets prettig is of niet.</a:t>
            </a:r>
            <a:br>
              <a:rPr lang="nl-NL" dirty="0" smtClean="0">
                <a:latin typeface="Arial" panose="020B0604020202020204" pitchFamily="34" charset="0"/>
                <a:cs typeface="Arial" panose="020B0604020202020204" pitchFamily="34" charset="0"/>
              </a:rPr>
            </a:br>
            <a:endParaRPr lang="nl-NL"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dirty="0" smtClean="0">
                <a:latin typeface="Arial" panose="020B0604020202020204" pitchFamily="34" charset="0"/>
                <a:cs typeface="Arial" panose="020B0604020202020204" pitchFamily="34" charset="0"/>
                <a:sym typeface="Wingdings" panose="05000000000000000000" pitchFamily="2" charset="2"/>
              </a:rPr>
              <a:t>‘</a:t>
            </a:r>
            <a:r>
              <a:rPr lang="nl-NL" dirty="0">
                <a:latin typeface="Arial" panose="020B0604020202020204" pitchFamily="34" charset="0"/>
                <a:cs typeface="Arial" panose="020B0604020202020204" pitchFamily="34" charset="0"/>
                <a:sym typeface="Wingdings" panose="05000000000000000000" pitchFamily="2" charset="2"/>
              </a:rPr>
              <a:t>Honger’ is </a:t>
            </a:r>
            <a:r>
              <a:rPr lang="nl-NL" dirty="0" smtClean="0">
                <a:latin typeface="Arial" panose="020B0604020202020204" pitchFamily="34" charset="0"/>
                <a:cs typeface="Arial" panose="020B0604020202020204" pitchFamily="34" charset="0"/>
                <a:sym typeface="Wingdings" panose="05000000000000000000" pitchFamily="2" charset="2"/>
              </a:rPr>
              <a:t>een </a:t>
            </a:r>
            <a:r>
              <a:rPr lang="nl-NL" dirty="0">
                <a:latin typeface="Arial" panose="020B0604020202020204" pitchFamily="34" charset="0"/>
                <a:cs typeface="Arial" panose="020B0604020202020204" pitchFamily="34" charset="0"/>
                <a:sym typeface="Wingdings" panose="05000000000000000000" pitchFamily="2" charset="2"/>
              </a:rPr>
              <a:t>onaangenaam </a:t>
            </a:r>
            <a:r>
              <a:rPr lang="nl-NL" dirty="0" smtClean="0">
                <a:latin typeface="Arial" panose="020B0604020202020204" pitchFamily="34" charset="0"/>
                <a:cs typeface="Arial" panose="020B0604020202020204" pitchFamily="34" charset="0"/>
                <a:sym typeface="Wingdings" panose="05000000000000000000" pitchFamily="2" charset="2"/>
              </a:rPr>
              <a:t>gevoel. Hij </a:t>
            </a:r>
            <a:r>
              <a:rPr lang="nl-NL" dirty="0">
                <a:latin typeface="Arial" panose="020B0604020202020204" pitchFamily="34" charset="0"/>
                <a:cs typeface="Arial" panose="020B0604020202020204" pitchFamily="34" charset="0"/>
                <a:sym typeface="Wingdings" panose="05000000000000000000" pitchFamily="2" charset="2"/>
              </a:rPr>
              <a:t>merkt </a:t>
            </a:r>
            <a:r>
              <a:rPr lang="nl-NL" dirty="0" smtClean="0">
                <a:latin typeface="Arial" panose="020B0604020202020204" pitchFamily="34" charset="0"/>
                <a:cs typeface="Arial" panose="020B0604020202020204" pitchFamily="34" charset="0"/>
                <a:sym typeface="Wingdings" panose="05000000000000000000" pitchFamily="2" charset="2"/>
              </a:rPr>
              <a:t>als er iets aan gedaan wordt. </a:t>
            </a:r>
            <a:br>
              <a:rPr lang="nl-NL" dirty="0" smtClean="0">
                <a:latin typeface="Arial" panose="020B0604020202020204" pitchFamily="34" charset="0"/>
                <a:cs typeface="Arial" panose="020B0604020202020204" pitchFamily="34" charset="0"/>
                <a:sym typeface="Wingdings" panose="05000000000000000000" pitchFamily="2" charset="2"/>
              </a:rPr>
            </a:br>
            <a:endParaRPr lang="nl-NL" dirty="0">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sym typeface="Wingdings" panose="05000000000000000000" pitchFamily="2" charset="2"/>
              </a:rPr>
              <a:t>Een baby kan niet doen ‘alsof’. </a:t>
            </a:r>
            <a:r>
              <a:rPr lang="nl-NL" dirty="0" smtClean="0">
                <a:latin typeface="Arial" panose="020B0604020202020204" pitchFamily="34" charset="0"/>
                <a:cs typeface="Arial" panose="020B0604020202020204" pitchFamily="34" charset="0"/>
                <a:sym typeface="Wingdings" panose="05000000000000000000" pitchFamily="2" charset="2"/>
              </a:rPr>
              <a:t/>
            </a:r>
            <a:br>
              <a:rPr lang="nl-NL" dirty="0" smtClean="0">
                <a:latin typeface="Arial" panose="020B0604020202020204" pitchFamily="34" charset="0"/>
                <a:cs typeface="Arial" panose="020B0604020202020204" pitchFamily="34" charset="0"/>
                <a:sym typeface="Wingdings" panose="05000000000000000000" pitchFamily="2" charset="2"/>
              </a:rPr>
            </a:br>
            <a:endParaRPr lang="nl-NL" dirty="0" smtClean="0">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nl-NL" dirty="0" smtClean="0">
                <a:latin typeface="Arial" panose="020B0604020202020204" pitchFamily="34" charset="0"/>
                <a:cs typeface="Arial" panose="020B0604020202020204" pitchFamily="34" charset="0"/>
                <a:sym typeface="Wingdings" panose="05000000000000000000" pitchFamily="2" charset="2"/>
              </a:rPr>
              <a:t>Een </a:t>
            </a:r>
            <a:r>
              <a:rPr lang="nl-NL" dirty="0">
                <a:latin typeface="Arial" panose="020B0604020202020204" pitchFamily="34" charset="0"/>
                <a:cs typeface="Arial" panose="020B0604020202020204" pitchFamily="34" charset="0"/>
                <a:sym typeface="Wingdings" panose="05000000000000000000" pitchFamily="2" charset="2"/>
              </a:rPr>
              <a:t>baby voelt zich prettig als ouders en opvoeders zijn behoeften voldoende bevredigen. </a:t>
            </a:r>
            <a:endParaRPr lang="nl-NL"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l-NL" dirty="0"/>
          </a:p>
        </p:txBody>
      </p:sp>
    </p:spTree>
    <p:extLst>
      <p:ext uri="{BB962C8B-B14F-4D97-AF65-F5344CB8AC3E}">
        <p14:creationId xmlns:p14="http://schemas.microsoft.com/office/powerpoint/2010/main" val="265902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Emotionele ontwikkeling </a:t>
            </a:r>
            <a:endParaRPr lang="nl-NL" dirty="0"/>
          </a:p>
        </p:txBody>
      </p:sp>
      <p:sp>
        <p:nvSpPr>
          <p:cNvPr id="3" name="Tijdelijke aanduiding voor tekst 2"/>
          <p:cNvSpPr>
            <a:spLocks noGrp="1"/>
          </p:cNvSpPr>
          <p:nvPr>
            <p:ph idx="1"/>
          </p:nvPr>
        </p:nvSpPr>
        <p:spPr/>
        <p:txBody>
          <a:bodyPr/>
          <a:lstStyle/>
          <a:p>
            <a:r>
              <a:rPr lang="nl-NL" b="1" dirty="0" smtClean="0">
                <a:latin typeface="Arial" panose="020B0604020202020204" pitchFamily="34" charset="0"/>
                <a:cs typeface="Arial" panose="020B0604020202020204" pitchFamily="34" charset="0"/>
              </a:rPr>
              <a:t>Hechting</a:t>
            </a:r>
          </a:p>
          <a:p>
            <a:pPr marL="285750" indent="-285750">
              <a:buFont typeface="Arial" panose="020B0604020202020204" pitchFamily="34" charset="0"/>
              <a:buChar char="•"/>
            </a:pPr>
            <a:endParaRPr lang="nl-NL"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dirty="0" smtClean="0">
                <a:latin typeface="Arial" panose="020B0604020202020204" pitchFamily="34" charset="0"/>
                <a:cs typeface="Arial" panose="020B0604020202020204" pitchFamily="34" charset="0"/>
              </a:rPr>
              <a:t>Bij geboorte nog niet gehecht aan ouders. </a:t>
            </a:r>
            <a:br>
              <a:rPr lang="nl-NL" dirty="0" smtClean="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rPr>
              <a:t>Ouders zijn (vaak) wel gehecht aan de baby. </a:t>
            </a:r>
            <a:br>
              <a:rPr lang="nl-NL" dirty="0" smtClean="0">
                <a:latin typeface="Arial" panose="020B0604020202020204" pitchFamily="34" charset="0"/>
                <a:cs typeface="Arial" panose="020B0604020202020204" pitchFamily="34" charset="0"/>
              </a:rPr>
            </a:br>
            <a:endParaRPr lang="nl-NL"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dirty="0" smtClean="0">
                <a:latin typeface="Arial" panose="020B0604020202020204" pitchFamily="34" charset="0"/>
                <a:cs typeface="Arial" panose="020B0604020202020204" pitchFamily="34" charset="0"/>
              </a:rPr>
              <a:t>Het </a:t>
            </a:r>
            <a:r>
              <a:rPr lang="nl-NL" dirty="0">
                <a:latin typeface="Arial" panose="020B0604020202020204" pitchFamily="34" charset="0"/>
                <a:cs typeface="Arial" panose="020B0604020202020204" pitchFamily="34" charset="0"/>
              </a:rPr>
              <a:t>hechtingsproces moet bij een baby op gang komen</a:t>
            </a:r>
            <a:r>
              <a:rPr lang="nl-NL" dirty="0" smtClean="0">
                <a:latin typeface="Arial" panose="020B0604020202020204" pitchFamily="34" charset="0"/>
                <a:cs typeface="Arial" panose="020B0604020202020204" pitchFamily="34" charset="0"/>
              </a:rPr>
              <a:t>.</a:t>
            </a:r>
            <a:br>
              <a:rPr lang="nl-NL" dirty="0" smtClean="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b="1" dirty="0">
                <a:latin typeface="Arial" panose="020B0604020202020204" pitchFamily="34" charset="0"/>
                <a:cs typeface="Arial" panose="020B0604020202020204" pitchFamily="34" charset="0"/>
              </a:rPr>
              <a:t>Hechtingsproces</a:t>
            </a:r>
            <a:r>
              <a:rPr lang="nl-NL" dirty="0">
                <a:latin typeface="Arial" panose="020B0604020202020204" pitchFamily="34" charset="0"/>
                <a:cs typeface="Arial" panose="020B0604020202020204" pitchFamily="34" charset="0"/>
              </a:rPr>
              <a:t> </a:t>
            </a:r>
            <a:r>
              <a:rPr lang="nl-NL" dirty="0" smtClean="0">
                <a:latin typeface="Arial" panose="020B0604020202020204" pitchFamily="34" charset="0"/>
                <a:cs typeface="Arial" panose="020B0604020202020204" pitchFamily="34" charset="0"/>
              </a:rPr>
              <a:t>is </a:t>
            </a:r>
            <a:r>
              <a:rPr lang="nl-NL" dirty="0">
                <a:latin typeface="Arial" panose="020B0604020202020204" pitchFamily="34" charset="0"/>
                <a:cs typeface="Arial" panose="020B0604020202020204" pitchFamily="34" charset="0"/>
              </a:rPr>
              <a:t>de periode waarin een </a:t>
            </a:r>
            <a:r>
              <a:rPr lang="nl-NL" dirty="0" smtClean="0">
                <a:latin typeface="Arial" panose="020B0604020202020204" pitchFamily="34" charset="0"/>
                <a:cs typeface="Arial" panose="020B0604020202020204" pitchFamily="34" charset="0"/>
              </a:rPr>
              <a:t>band </a:t>
            </a:r>
            <a:r>
              <a:rPr lang="nl-NL" dirty="0">
                <a:latin typeface="Arial" panose="020B0604020202020204" pitchFamily="34" charset="0"/>
                <a:cs typeface="Arial" panose="020B0604020202020204" pitchFamily="34" charset="0"/>
              </a:rPr>
              <a:t>tussen een kind en één of meer vertrouwde opvoeders </a:t>
            </a:r>
            <a:r>
              <a:rPr lang="nl-NL" dirty="0" smtClean="0">
                <a:latin typeface="Arial" panose="020B0604020202020204" pitchFamily="34" charset="0"/>
                <a:cs typeface="Arial" panose="020B0604020202020204" pitchFamily="34" charset="0"/>
              </a:rPr>
              <a:t>ontstaat. </a:t>
            </a:r>
            <a:br>
              <a:rPr lang="nl-NL" dirty="0" smtClean="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sym typeface="Wingdings" panose="05000000000000000000" pitchFamily="2" charset="2"/>
              </a:rPr>
              <a:t>Het </a:t>
            </a:r>
            <a:r>
              <a:rPr lang="nl-NL" dirty="0">
                <a:latin typeface="Arial" panose="020B0604020202020204" pitchFamily="34" charset="0"/>
                <a:cs typeface="Arial" panose="020B0604020202020204" pitchFamily="34" charset="0"/>
                <a:sym typeface="Wingdings" panose="05000000000000000000" pitchFamily="2" charset="2"/>
              </a:rPr>
              <a:t>kind hecht zich ook aan andere belangrijke opvoeders. </a:t>
            </a:r>
          </a:p>
        </p:txBody>
      </p:sp>
    </p:spTree>
    <p:extLst>
      <p:ext uri="{BB962C8B-B14F-4D97-AF65-F5344CB8AC3E}">
        <p14:creationId xmlns:p14="http://schemas.microsoft.com/office/powerpoint/2010/main" val="2274194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Emotionele ontwikkeling </a:t>
            </a:r>
            <a:endParaRPr lang="nl-NL" dirty="0"/>
          </a:p>
        </p:txBody>
      </p:sp>
      <p:sp>
        <p:nvSpPr>
          <p:cNvPr id="3" name="Tijdelijke aanduiding voor tekst 2"/>
          <p:cNvSpPr>
            <a:spLocks noGrp="1"/>
          </p:cNvSpPr>
          <p:nvPr>
            <p:ph idx="1"/>
          </p:nvPr>
        </p:nvSpPr>
        <p:spPr/>
        <p:txBody>
          <a:bodyPr>
            <a:normAutofit/>
          </a:bodyPr>
          <a:lstStyle/>
          <a:p>
            <a:endParaRPr lang="nl-NL" dirty="0" smtClean="0">
              <a:cs typeface="Arial" panose="020B0604020202020204" pitchFamily="34" charset="0"/>
            </a:endParaRPr>
          </a:p>
          <a:p>
            <a:r>
              <a:rPr lang="nl-NL" dirty="0" smtClean="0">
                <a:latin typeface="Arial" panose="020B0604020202020204" pitchFamily="34" charset="0"/>
                <a:cs typeface="Arial" panose="020B0604020202020204" pitchFamily="34" charset="0"/>
              </a:rPr>
              <a:t>Hoe </a:t>
            </a:r>
            <a:r>
              <a:rPr lang="nl-NL" dirty="0">
                <a:latin typeface="Arial" panose="020B0604020202020204" pitchFamily="34" charset="0"/>
                <a:cs typeface="Arial" panose="020B0604020202020204" pitchFamily="34" charset="0"/>
              </a:rPr>
              <a:t>een kind zich aan de ouders hecht, hangt af van de reactie van de ouders/opvoeders. </a:t>
            </a:r>
            <a:r>
              <a:rPr lang="nl-NL" dirty="0" smtClean="0">
                <a:latin typeface="Arial" panose="020B0604020202020204" pitchFamily="34" charset="0"/>
                <a:cs typeface="Arial" panose="020B0604020202020204" pitchFamily="34" charset="0"/>
              </a:rPr>
              <a:t/>
            </a:r>
            <a:br>
              <a:rPr lang="nl-NL" dirty="0" smtClean="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r>
              <a:rPr lang="nl-NL" dirty="0" smtClean="0">
                <a:latin typeface="Arial" panose="020B0604020202020204" pitchFamily="34" charset="0"/>
                <a:cs typeface="Arial" panose="020B0604020202020204" pitchFamily="34" charset="0"/>
              </a:rPr>
              <a:t>1. </a:t>
            </a:r>
            <a:r>
              <a:rPr lang="nl-NL" b="1" dirty="0" smtClean="0">
                <a:latin typeface="Arial" panose="020B0604020202020204" pitchFamily="34" charset="0"/>
                <a:cs typeface="Arial" panose="020B0604020202020204" pitchFamily="34" charset="0"/>
              </a:rPr>
              <a:t>Veilige hechting</a:t>
            </a:r>
            <a:r>
              <a:rPr lang="nl-NL" dirty="0">
                <a:latin typeface="Arial" panose="020B0604020202020204" pitchFamily="34" charset="0"/>
                <a:cs typeface="Arial" panose="020B0604020202020204" pitchFamily="34" charset="0"/>
              </a:rPr>
              <a:t/>
            </a:r>
            <a:br>
              <a:rPr lang="nl-NL" dirty="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rPr>
              <a:t>ontstaat </a:t>
            </a:r>
            <a:r>
              <a:rPr lang="nl-NL" dirty="0">
                <a:latin typeface="Arial" panose="020B0604020202020204" pitchFamily="34" charset="0"/>
                <a:cs typeface="Arial" panose="020B0604020202020204" pitchFamily="34" charset="0"/>
              </a:rPr>
              <a:t>bij een vaste en liefdevolle relatie tussen het kind en de </a:t>
            </a:r>
            <a:r>
              <a:rPr lang="nl-NL" dirty="0" smtClean="0">
                <a:latin typeface="Arial" panose="020B0604020202020204" pitchFamily="34" charset="0"/>
                <a:cs typeface="Arial" panose="020B0604020202020204" pitchFamily="34" charset="0"/>
              </a:rPr>
              <a:t>ouders.</a:t>
            </a:r>
            <a:br>
              <a:rPr lang="nl-NL" dirty="0" smtClean="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sym typeface="Wingdings" panose="05000000000000000000" pitchFamily="2" charset="2"/>
              </a:rPr>
              <a:t>Het </a:t>
            </a:r>
            <a:r>
              <a:rPr lang="nl-NL" dirty="0">
                <a:latin typeface="Arial" panose="020B0604020202020204" pitchFamily="34" charset="0"/>
                <a:cs typeface="Arial" panose="020B0604020202020204" pitchFamily="34" charset="0"/>
                <a:sym typeface="Wingdings" panose="05000000000000000000" pitchFamily="2" charset="2"/>
              </a:rPr>
              <a:t>kind voelt zich veilig en geborgen.</a:t>
            </a:r>
          </a:p>
          <a:p>
            <a:endParaRPr lang="nl-NL" dirty="0">
              <a:latin typeface="Arial" panose="020B0604020202020204" pitchFamily="34" charset="0"/>
              <a:cs typeface="Arial" panose="020B0604020202020204" pitchFamily="34" charset="0"/>
              <a:sym typeface="Wingdings" panose="05000000000000000000" pitchFamily="2" charset="2"/>
            </a:endParaRPr>
          </a:p>
          <a:p>
            <a:r>
              <a:rPr lang="nl-NL" dirty="0" smtClean="0">
                <a:latin typeface="Arial" panose="020B0604020202020204" pitchFamily="34" charset="0"/>
                <a:cs typeface="Arial" panose="020B0604020202020204" pitchFamily="34" charset="0"/>
                <a:sym typeface="Wingdings" panose="05000000000000000000" pitchFamily="2" charset="2"/>
              </a:rPr>
              <a:t>2. </a:t>
            </a:r>
            <a:r>
              <a:rPr lang="nl-NL" b="1" dirty="0" smtClean="0">
                <a:latin typeface="Arial" panose="020B0604020202020204" pitchFamily="34" charset="0"/>
                <a:cs typeface="Arial" panose="020B0604020202020204" pitchFamily="34" charset="0"/>
                <a:sym typeface="Wingdings" panose="05000000000000000000" pitchFamily="2" charset="2"/>
              </a:rPr>
              <a:t>Onveilige hechting</a:t>
            </a:r>
            <a:endParaRPr lang="nl-NL" dirty="0" smtClean="0">
              <a:latin typeface="Arial" panose="020B0604020202020204" pitchFamily="34" charset="0"/>
              <a:cs typeface="Arial" panose="020B0604020202020204" pitchFamily="34" charset="0"/>
              <a:sym typeface="Wingdings" panose="05000000000000000000" pitchFamily="2" charset="2"/>
            </a:endParaRPr>
          </a:p>
          <a:p>
            <a:r>
              <a:rPr lang="nl-NL" dirty="0" smtClean="0">
                <a:latin typeface="Arial" panose="020B0604020202020204" pitchFamily="34" charset="0"/>
                <a:cs typeface="Arial" panose="020B0604020202020204" pitchFamily="34" charset="0"/>
                <a:sym typeface="Wingdings" panose="05000000000000000000" pitchFamily="2" charset="2"/>
              </a:rPr>
              <a:t>Ontstaat </a:t>
            </a:r>
            <a:r>
              <a:rPr lang="nl-NL" dirty="0">
                <a:latin typeface="Arial" panose="020B0604020202020204" pitchFamily="34" charset="0"/>
                <a:cs typeface="Arial" panose="020B0604020202020204" pitchFamily="34" charset="0"/>
                <a:sym typeface="Wingdings" panose="05000000000000000000" pitchFamily="2" charset="2"/>
              </a:rPr>
              <a:t>als de relatie tussen </a:t>
            </a:r>
            <a:r>
              <a:rPr lang="nl-NL" dirty="0" smtClean="0">
                <a:latin typeface="Arial" panose="020B0604020202020204" pitchFamily="34" charset="0"/>
                <a:cs typeface="Arial" panose="020B0604020202020204" pitchFamily="34" charset="0"/>
                <a:sym typeface="Wingdings" panose="05000000000000000000" pitchFamily="2" charset="2"/>
              </a:rPr>
              <a:t>ouders </a:t>
            </a:r>
            <a:r>
              <a:rPr lang="nl-NL" dirty="0">
                <a:latin typeface="Arial" panose="020B0604020202020204" pitchFamily="34" charset="0"/>
                <a:cs typeface="Arial" panose="020B0604020202020204" pitchFamily="34" charset="0"/>
                <a:sym typeface="Wingdings" panose="05000000000000000000" pitchFamily="2" charset="2"/>
              </a:rPr>
              <a:t>en het kind niet vast en/of liefdevol </a:t>
            </a:r>
            <a:r>
              <a:rPr lang="nl-NL" dirty="0" smtClean="0">
                <a:latin typeface="Arial" panose="020B0604020202020204" pitchFamily="34" charset="0"/>
                <a:cs typeface="Arial" panose="020B0604020202020204" pitchFamily="34" charset="0"/>
                <a:sym typeface="Wingdings" panose="05000000000000000000" pitchFamily="2" charset="2"/>
              </a:rPr>
              <a:t>is. </a:t>
            </a:r>
            <a:br>
              <a:rPr lang="nl-NL" dirty="0" smtClean="0">
                <a:latin typeface="Arial" panose="020B0604020202020204" pitchFamily="34" charset="0"/>
                <a:cs typeface="Arial" panose="020B0604020202020204" pitchFamily="34" charset="0"/>
                <a:sym typeface="Wingdings" panose="05000000000000000000" pitchFamily="2" charset="2"/>
              </a:rPr>
            </a:br>
            <a:r>
              <a:rPr lang="nl-NL" dirty="0" smtClean="0">
                <a:latin typeface="Arial" panose="020B0604020202020204" pitchFamily="34" charset="0"/>
                <a:cs typeface="Arial" panose="020B0604020202020204" pitchFamily="34" charset="0"/>
                <a:sym typeface="Wingdings" panose="05000000000000000000" pitchFamily="2" charset="2"/>
              </a:rPr>
              <a:t>Het </a:t>
            </a:r>
            <a:r>
              <a:rPr lang="nl-NL" dirty="0">
                <a:latin typeface="Arial" panose="020B0604020202020204" pitchFamily="34" charset="0"/>
                <a:cs typeface="Arial" panose="020B0604020202020204" pitchFamily="34" charset="0"/>
                <a:sym typeface="Wingdings" panose="05000000000000000000" pitchFamily="2" charset="2"/>
              </a:rPr>
              <a:t>kind voelt zich niet veilig en geborgen bij zijn ouders/opvoeders. </a:t>
            </a:r>
          </a:p>
          <a:p>
            <a:endParaRPr lang="nl-NL" dirty="0">
              <a:latin typeface="Arial" panose="020B0604020202020204" pitchFamily="34" charset="0"/>
              <a:cs typeface="Arial" panose="020B0604020202020204" pitchFamily="34" charset="0"/>
              <a:sym typeface="Wingdings" panose="05000000000000000000" pitchFamily="2" charset="2"/>
            </a:endParaRPr>
          </a:p>
          <a:p>
            <a:r>
              <a:rPr lang="nl-NL" u="sng" dirty="0">
                <a:latin typeface="Arial" panose="020B0604020202020204" pitchFamily="34" charset="0"/>
                <a:cs typeface="Arial" panose="020B0604020202020204" pitchFamily="34" charset="0"/>
                <a:sym typeface="Wingdings" panose="05000000000000000000" pitchFamily="2" charset="2"/>
              </a:rPr>
              <a:t>Veilige hechting is belangrijk voor een gezonde ontwikkeling</a:t>
            </a:r>
            <a:r>
              <a:rPr lang="nl-NL" u="sng" dirty="0" smtClean="0">
                <a:latin typeface="Arial" panose="020B0604020202020204" pitchFamily="34" charset="0"/>
                <a:cs typeface="Arial" panose="020B0604020202020204" pitchFamily="34" charset="0"/>
                <a:sym typeface="Wingdings" panose="05000000000000000000" pitchFamily="2" charset="2"/>
              </a:rPr>
              <a:t>!</a:t>
            </a:r>
            <a:endParaRPr lang="nl-NL" u="sng" dirty="0">
              <a:latin typeface="Arial" panose="020B0604020202020204" pitchFamily="34" charset="0"/>
              <a:cs typeface="Arial" panose="020B0604020202020204" pitchFamily="34" charset="0"/>
            </a:endParaRPr>
          </a:p>
          <a:p>
            <a:endParaRPr lang="nl-NL" dirty="0"/>
          </a:p>
        </p:txBody>
      </p:sp>
    </p:spTree>
    <p:extLst>
      <p:ext uri="{BB962C8B-B14F-4D97-AF65-F5344CB8AC3E}">
        <p14:creationId xmlns:p14="http://schemas.microsoft.com/office/powerpoint/2010/main" val="2821206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Emotionele ontwikkeling </a:t>
            </a:r>
            <a:endParaRPr lang="nl-NL" dirty="0"/>
          </a:p>
        </p:txBody>
      </p:sp>
      <p:sp>
        <p:nvSpPr>
          <p:cNvPr id="3" name="Tijdelijke aanduiding voor tekst 2"/>
          <p:cNvSpPr>
            <a:spLocks noGrp="1"/>
          </p:cNvSpPr>
          <p:nvPr>
            <p:ph idx="1"/>
          </p:nvPr>
        </p:nvSpPr>
        <p:spPr/>
        <p:txBody>
          <a:bodyPr>
            <a:normAutofit/>
          </a:bodyPr>
          <a:lstStyle/>
          <a:p>
            <a:r>
              <a:rPr lang="nl-NL" b="1" dirty="0" smtClean="0">
                <a:latin typeface="Arial" panose="020B0604020202020204" pitchFamily="34" charset="0"/>
                <a:cs typeface="Arial" panose="020B0604020202020204" pitchFamily="34" charset="0"/>
                <a:sym typeface="Wingdings" panose="05000000000000000000" pitchFamily="2" charset="2"/>
              </a:rPr>
              <a:t>Gedrag bij een veilige hechting</a:t>
            </a:r>
          </a:p>
          <a:p>
            <a:pPr marL="285750" indent="-285750">
              <a:buFont typeface="Arial" panose="020B0604020202020204" pitchFamily="34" charset="0"/>
              <a:buChar char="•"/>
            </a:pPr>
            <a:endParaRPr lang="nl-NL" dirty="0">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nl-NL" dirty="0" smtClean="0">
                <a:latin typeface="Arial" panose="020B0604020202020204" pitchFamily="34" charset="0"/>
                <a:cs typeface="Arial" panose="020B0604020202020204" pitchFamily="34" charset="0"/>
                <a:sym typeface="Wingdings" panose="05000000000000000000" pitchFamily="2" charset="2"/>
              </a:rPr>
              <a:t>Na </a:t>
            </a:r>
            <a:r>
              <a:rPr lang="nl-NL" dirty="0">
                <a:latin typeface="Arial" panose="020B0604020202020204" pitchFamily="34" charset="0"/>
                <a:cs typeface="Arial" panose="020B0604020202020204" pitchFamily="34" charset="0"/>
                <a:sym typeface="Wingdings" panose="05000000000000000000" pitchFamily="2" charset="2"/>
              </a:rPr>
              <a:t>een periode van scheiding zoeken veilig gehechte kinderen (lichamelijk) contact met de hechtingsfiguur. </a:t>
            </a:r>
            <a:r>
              <a:rPr lang="nl-NL" dirty="0" smtClean="0">
                <a:latin typeface="Arial" panose="020B0604020202020204" pitchFamily="34" charset="0"/>
                <a:cs typeface="Arial" panose="020B0604020202020204" pitchFamily="34" charset="0"/>
                <a:sym typeface="Wingdings" panose="05000000000000000000" pitchFamily="2" charset="2"/>
              </a:rPr>
              <a:t/>
            </a:r>
            <a:br>
              <a:rPr lang="nl-NL" dirty="0" smtClean="0">
                <a:latin typeface="Arial" panose="020B0604020202020204" pitchFamily="34" charset="0"/>
                <a:cs typeface="Arial" panose="020B0604020202020204" pitchFamily="34" charset="0"/>
                <a:sym typeface="Wingdings" panose="05000000000000000000" pitchFamily="2" charset="2"/>
              </a:rPr>
            </a:br>
            <a:endParaRPr lang="nl-NL" dirty="0" smtClean="0">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nl-NL" dirty="0" smtClean="0">
                <a:latin typeface="Arial" panose="020B0604020202020204" pitchFamily="34" charset="0"/>
                <a:cs typeface="Arial" panose="020B0604020202020204" pitchFamily="34" charset="0"/>
                <a:sym typeface="Wingdings" panose="05000000000000000000" pitchFamily="2" charset="2"/>
              </a:rPr>
              <a:t>Kind heeft een gevoel van basisveiligheid. Durft de wereld te ontdekken. </a:t>
            </a:r>
          </a:p>
          <a:p>
            <a:pPr marL="285750" indent="-285750">
              <a:buFont typeface="Arial" panose="020B0604020202020204" pitchFamily="34" charset="0"/>
              <a:buChar char="•"/>
            </a:pPr>
            <a:endParaRPr lang="nl-NL" dirty="0">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nl-NL" dirty="0" smtClean="0">
                <a:latin typeface="Arial" panose="020B0604020202020204" pitchFamily="34" charset="0"/>
                <a:cs typeface="Arial" panose="020B0604020202020204" pitchFamily="34" charset="0"/>
                <a:sym typeface="Wingdings" panose="05000000000000000000" pitchFamily="2" charset="2"/>
              </a:rPr>
              <a:t>Een </a:t>
            </a:r>
            <a:r>
              <a:rPr lang="nl-NL" dirty="0">
                <a:latin typeface="Arial" panose="020B0604020202020204" pitchFamily="34" charset="0"/>
                <a:cs typeface="Arial" panose="020B0604020202020204" pitchFamily="34" charset="0"/>
                <a:sym typeface="Wingdings" panose="05000000000000000000" pitchFamily="2" charset="2"/>
              </a:rPr>
              <a:t>veilig gehecht kind durft zich te ontwikkelen en is niet bang dat zijn ouders hem laten vallen als hij een fout maakt. </a:t>
            </a:r>
          </a:p>
          <a:p>
            <a:endParaRPr lang="nl-NL" dirty="0"/>
          </a:p>
        </p:txBody>
      </p:sp>
    </p:spTree>
    <p:extLst>
      <p:ext uri="{BB962C8B-B14F-4D97-AF65-F5344CB8AC3E}">
        <p14:creationId xmlns:p14="http://schemas.microsoft.com/office/powerpoint/2010/main" val="17132344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Emotionele ontwikkeling </a:t>
            </a:r>
            <a:endParaRPr lang="nl-NL" dirty="0"/>
          </a:p>
        </p:txBody>
      </p:sp>
      <p:sp>
        <p:nvSpPr>
          <p:cNvPr id="3" name="Tijdelijke aanduiding voor tekst 2"/>
          <p:cNvSpPr>
            <a:spLocks noGrp="1"/>
          </p:cNvSpPr>
          <p:nvPr>
            <p:ph idx="1"/>
          </p:nvPr>
        </p:nvSpPr>
        <p:spPr/>
        <p:txBody>
          <a:bodyPr>
            <a:normAutofit fontScale="85000" lnSpcReduction="10000"/>
          </a:bodyPr>
          <a:lstStyle/>
          <a:p>
            <a:r>
              <a:rPr lang="nl-NL" b="1" dirty="0" smtClean="0">
                <a:latin typeface="Arial" panose="020B0604020202020204" pitchFamily="34" charset="0"/>
                <a:cs typeface="Arial" panose="020B0604020202020204" pitchFamily="34" charset="0"/>
                <a:sym typeface="Wingdings" panose="05000000000000000000" pitchFamily="2" charset="2"/>
              </a:rPr>
              <a:t>Gedrag bij een onveilige hechting </a:t>
            </a:r>
          </a:p>
          <a:p>
            <a:pPr marL="285750" indent="-285750">
              <a:buFont typeface="Arial" panose="020B0604020202020204" pitchFamily="34" charset="0"/>
              <a:buChar char="•"/>
            </a:pPr>
            <a:endParaRPr lang="nl-NL" dirty="0">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nl-NL" dirty="0" smtClean="0">
                <a:latin typeface="Arial" panose="020B0604020202020204" pitchFamily="34" charset="0"/>
                <a:cs typeface="Arial" panose="020B0604020202020204" pitchFamily="34" charset="0"/>
                <a:sym typeface="Wingdings" panose="05000000000000000000" pitchFamily="2" charset="2"/>
              </a:rPr>
              <a:t>Als ouder en kind een tijdje uit elkaar zijn geweest, zoekt het kind niet de ouder op. </a:t>
            </a:r>
            <a:br>
              <a:rPr lang="nl-NL" dirty="0" smtClean="0">
                <a:latin typeface="Arial" panose="020B0604020202020204" pitchFamily="34" charset="0"/>
                <a:cs typeface="Arial" panose="020B0604020202020204" pitchFamily="34" charset="0"/>
                <a:sym typeface="Wingdings" panose="05000000000000000000" pitchFamily="2" charset="2"/>
              </a:rPr>
            </a:br>
            <a:r>
              <a:rPr lang="nl-NL" i="1" dirty="0" smtClean="0">
                <a:latin typeface="Arial" panose="020B0604020202020204" pitchFamily="34" charset="0"/>
                <a:cs typeface="Arial" panose="020B0604020202020204" pitchFamily="34" charset="0"/>
                <a:sym typeface="Wingdings" panose="05000000000000000000" pitchFamily="2" charset="2"/>
              </a:rPr>
              <a:t>Voorbeeld: wegkruipen of </a:t>
            </a:r>
            <a:r>
              <a:rPr lang="nl-NL" i="1" dirty="0">
                <a:latin typeface="Arial" panose="020B0604020202020204" pitchFamily="34" charset="0"/>
                <a:cs typeface="Arial" panose="020B0604020202020204" pitchFamily="34" charset="0"/>
                <a:sym typeface="Wingdings" panose="05000000000000000000" pitchFamily="2" charset="2"/>
              </a:rPr>
              <a:t>met de rug naar de hechtingsfiguur toe gaan zitten. </a:t>
            </a:r>
            <a:r>
              <a:rPr lang="nl-NL" i="1" dirty="0" smtClean="0">
                <a:latin typeface="Arial" panose="020B0604020202020204" pitchFamily="34" charset="0"/>
                <a:cs typeface="Arial" panose="020B0604020202020204" pitchFamily="34" charset="0"/>
                <a:sym typeface="Wingdings" panose="05000000000000000000" pitchFamily="2" charset="2"/>
              </a:rPr>
              <a:t/>
            </a:r>
            <a:br>
              <a:rPr lang="nl-NL" i="1" dirty="0" smtClean="0">
                <a:latin typeface="Arial" panose="020B0604020202020204" pitchFamily="34" charset="0"/>
                <a:cs typeface="Arial" panose="020B0604020202020204" pitchFamily="34" charset="0"/>
                <a:sym typeface="Wingdings" panose="05000000000000000000" pitchFamily="2" charset="2"/>
              </a:rPr>
            </a:br>
            <a:endParaRPr lang="nl-NL" i="1" dirty="0" smtClean="0">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nl-NL" dirty="0" smtClean="0">
                <a:latin typeface="Arial" panose="020B0604020202020204" pitchFamily="34" charset="0"/>
                <a:cs typeface="Arial" panose="020B0604020202020204" pitchFamily="34" charset="0"/>
                <a:sym typeface="Wingdings" panose="05000000000000000000" pitchFamily="2" charset="2"/>
              </a:rPr>
              <a:t>Daarnaast </a:t>
            </a:r>
            <a:r>
              <a:rPr lang="nl-NL" dirty="0">
                <a:latin typeface="Arial" panose="020B0604020202020204" pitchFamily="34" charset="0"/>
                <a:cs typeface="Arial" panose="020B0604020202020204" pitchFamily="34" charset="0"/>
                <a:sym typeface="Wingdings" panose="05000000000000000000" pitchFamily="2" charset="2"/>
              </a:rPr>
              <a:t>kan het ook zijn dat het kind erg overstuur is als de hechtingsfiguur verdwijnt, maar ook ontroostbaar is als de hechtingsfiguur terugkeert</a:t>
            </a:r>
            <a:r>
              <a:rPr lang="nl-NL" dirty="0" smtClean="0">
                <a:latin typeface="Arial" panose="020B0604020202020204" pitchFamily="34" charset="0"/>
                <a:cs typeface="Arial" panose="020B0604020202020204" pitchFamily="34" charset="0"/>
                <a:sym typeface="Wingdings" panose="05000000000000000000" pitchFamily="2" charset="2"/>
              </a:rPr>
              <a:t>.</a:t>
            </a:r>
            <a:br>
              <a:rPr lang="nl-NL" dirty="0" smtClean="0">
                <a:latin typeface="Arial" panose="020B0604020202020204" pitchFamily="34" charset="0"/>
                <a:cs typeface="Arial" panose="020B0604020202020204" pitchFamily="34" charset="0"/>
                <a:sym typeface="Wingdings" panose="05000000000000000000" pitchFamily="2" charset="2"/>
              </a:rPr>
            </a:br>
            <a:endParaRPr lang="nl-NL" dirty="0">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sym typeface="Wingdings" panose="05000000000000000000" pitchFamily="2" charset="2"/>
              </a:rPr>
              <a:t>Een onveilig gehecht kind kan soms ook heel zelfstandig handelen  Het kind </a:t>
            </a:r>
            <a:r>
              <a:rPr lang="nl-NL" dirty="0" smtClean="0">
                <a:latin typeface="Arial" panose="020B0604020202020204" pitchFamily="34" charset="0"/>
                <a:cs typeface="Arial" panose="020B0604020202020204" pitchFamily="34" charset="0"/>
                <a:sym typeface="Wingdings" panose="05000000000000000000" pitchFamily="2" charset="2"/>
              </a:rPr>
              <a:t>heeft </a:t>
            </a:r>
            <a:r>
              <a:rPr lang="nl-NL" dirty="0">
                <a:latin typeface="Arial" panose="020B0604020202020204" pitchFamily="34" charset="0"/>
                <a:cs typeface="Arial" panose="020B0604020202020204" pitchFamily="34" charset="0"/>
                <a:sym typeface="Wingdings" panose="05000000000000000000" pitchFamily="2" charset="2"/>
              </a:rPr>
              <a:t>hem ‘niet nodig</a:t>
            </a:r>
            <a:r>
              <a:rPr lang="nl-NL" dirty="0" smtClean="0">
                <a:latin typeface="Arial" panose="020B0604020202020204" pitchFamily="34" charset="0"/>
                <a:cs typeface="Arial" panose="020B0604020202020204" pitchFamily="34" charset="0"/>
                <a:sym typeface="Wingdings" panose="05000000000000000000" pitchFamily="2" charset="2"/>
              </a:rPr>
              <a:t>’.</a:t>
            </a:r>
            <a:br>
              <a:rPr lang="nl-NL" dirty="0" smtClean="0">
                <a:latin typeface="Arial" panose="020B0604020202020204" pitchFamily="34" charset="0"/>
                <a:cs typeface="Arial" panose="020B0604020202020204" pitchFamily="34" charset="0"/>
                <a:sym typeface="Wingdings" panose="05000000000000000000" pitchFamily="2" charset="2"/>
              </a:rPr>
            </a:br>
            <a:endParaRPr lang="nl-NL" dirty="0">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sym typeface="Wingdings" panose="05000000000000000000" pitchFamily="2" charset="2"/>
              </a:rPr>
              <a:t>Soms lijkt een kind veilig gehecht, maar vertoont hij hetzelfde gedrag bij een totaal vreemd persoon. </a:t>
            </a:r>
            <a:r>
              <a:rPr lang="nl-NL" dirty="0" smtClean="0">
                <a:latin typeface="Arial" panose="020B0604020202020204" pitchFamily="34" charset="0"/>
                <a:cs typeface="Arial" panose="020B0604020202020204" pitchFamily="34" charset="0"/>
                <a:sym typeface="Wingdings" panose="05000000000000000000" pitchFamily="2" charset="2"/>
              </a:rPr>
              <a:t/>
            </a:r>
            <a:br>
              <a:rPr lang="nl-NL" dirty="0" smtClean="0">
                <a:latin typeface="Arial" panose="020B0604020202020204" pitchFamily="34" charset="0"/>
                <a:cs typeface="Arial" panose="020B0604020202020204" pitchFamily="34" charset="0"/>
                <a:sym typeface="Wingdings" panose="05000000000000000000" pitchFamily="2" charset="2"/>
              </a:rPr>
            </a:br>
            <a:r>
              <a:rPr lang="nl-NL" i="1" dirty="0" smtClean="0">
                <a:latin typeface="Arial" panose="020B0604020202020204" pitchFamily="34" charset="0"/>
                <a:cs typeface="Arial" panose="020B0604020202020204" pitchFamily="34" charset="0"/>
                <a:sym typeface="Wingdings" panose="05000000000000000000" pitchFamily="2" charset="2"/>
              </a:rPr>
              <a:t>Voorbeeld: Deze </a:t>
            </a:r>
            <a:r>
              <a:rPr lang="nl-NL" i="1" dirty="0">
                <a:latin typeface="Arial" panose="020B0604020202020204" pitchFamily="34" charset="0"/>
                <a:cs typeface="Arial" panose="020B0604020202020204" pitchFamily="34" charset="0"/>
                <a:sym typeface="Wingdings" panose="05000000000000000000" pitchFamily="2" charset="2"/>
              </a:rPr>
              <a:t>kinderen gaan rustig mee met een </a:t>
            </a:r>
            <a:r>
              <a:rPr lang="nl-NL" i="1" dirty="0" smtClean="0">
                <a:latin typeface="Arial" panose="020B0604020202020204" pitchFamily="34" charset="0"/>
                <a:cs typeface="Arial" panose="020B0604020202020204" pitchFamily="34" charset="0"/>
                <a:sym typeface="Wingdings" panose="05000000000000000000" pitchFamily="2" charset="2"/>
              </a:rPr>
              <a:t>wildvreemde</a:t>
            </a:r>
            <a:r>
              <a:rPr lang="nl-NL" i="1" dirty="0">
                <a:latin typeface="Arial" panose="020B0604020202020204" pitchFamily="34" charset="0"/>
                <a:cs typeface="Arial" panose="020B0604020202020204" pitchFamily="34" charset="0"/>
                <a:sym typeface="Wingdings" panose="05000000000000000000" pitchFamily="2" charset="2"/>
              </a:rPr>
              <a:t> </a:t>
            </a:r>
            <a:r>
              <a:rPr lang="nl-NL" i="1" dirty="0" smtClean="0">
                <a:latin typeface="Arial" panose="020B0604020202020204" pitchFamily="34" charset="0"/>
                <a:cs typeface="Arial" panose="020B0604020202020204" pitchFamily="34" charset="0"/>
                <a:sym typeface="Wingdings" panose="05000000000000000000" pitchFamily="2" charset="2"/>
              </a:rPr>
              <a:t>of gaan op schoot zitten bij onbekenden op verjaardagen. </a:t>
            </a:r>
            <a:br>
              <a:rPr lang="nl-NL" i="1" dirty="0" smtClean="0">
                <a:latin typeface="Arial" panose="020B0604020202020204" pitchFamily="34" charset="0"/>
                <a:cs typeface="Arial" panose="020B0604020202020204" pitchFamily="34" charset="0"/>
                <a:sym typeface="Wingdings" panose="05000000000000000000" pitchFamily="2" charset="2"/>
              </a:rPr>
            </a:br>
            <a:endParaRPr lang="nl-NL" i="1" dirty="0">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sym typeface="Wingdings" panose="05000000000000000000" pitchFamily="2" charset="2"/>
              </a:rPr>
              <a:t>Een onveilig gehecht kind zal andere mensen en zijn omgeving met wantrouwen tegemoet treden. </a:t>
            </a:r>
          </a:p>
          <a:p>
            <a:endParaRPr lang="nl-NL" dirty="0"/>
          </a:p>
        </p:txBody>
      </p:sp>
    </p:spTree>
    <p:extLst>
      <p:ext uri="{BB962C8B-B14F-4D97-AF65-F5344CB8AC3E}">
        <p14:creationId xmlns:p14="http://schemas.microsoft.com/office/powerpoint/2010/main" val="87195552"/>
      </p:ext>
    </p:extLst>
  </p:cSld>
  <p:clrMapOvr>
    <a:masterClrMapping/>
  </p:clrMapOvr>
  <p:timing>
    <p:tnLst>
      <p:par>
        <p:cTn id="1" dur="indefinite" restart="never" nodeType="tmRoot"/>
      </p:par>
    </p:tnLst>
  </p:timing>
</p:sld>
</file>

<file path=ppt/theme/theme1.xml><?xml version="1.0" encoding="utf-8"?>
<a:theme xmlns:a="http://schemas.openxmlformats.org/drawingml/2006/main" name="DVC">
  <a:themeElements>
    <a:clrScheme name="daVinci">
      <a:dk1>
        <a:sysClr val="windowText" lastClr="000000"/>
      </a:dk1>
      <a:lt1>
        <a:sysClr val="window" lastClr="FFFFFF"/>
      </a:lt1>
      <a:dk2>
        <a:srgbClr val="8FCEA5"/>
      </a:dk2>
      <a:lt2>
        <a:srgbClr val="39BBA0"/>
      </a:lt2>
      <a:accent1>
        <a:srgbClr val="00B29C"/>
      </a:accent1>
      <a:accent2>
        <a:srgbClr val="00BFE0"/>
      </a:accent2>
      <a:accent3>
        <a:srgbClr val="7CD3EB"/>
      </a:accent3>
      <a:accent4>
        <a:srgbClr val="39BBA0"/>
      </a:accent4>
      <a:accent5>
        <a:srgbClr val="39BBA0"/>
      </a:accent5>
      <a:accent6>
        <a:srgbClr val="00B29C"/>
      </a:accent6>
      <a:hlink>
        <a:srgbClr val="000000"/>
      </a:hlink>
      <a:folHlink>
        <a:srgbClr val="000000"/>
      </a:folHlink>
    </a:clrScheme>
    <a:fontScheme name="daVinci">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VC" id="{7DA0B442-E59C-4078-A21C-1C119FA3DADA}" vid="{F7F2D54B-04D1-4AA7-BC21-306D7C41F28E}"/>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C825F91837374FAE8AB05EF3AF42DC" ma:contentTypeVersion="10" ma:contentTypeDescription="Een nieuw document maken." ma:contentTypeScope="" ma:versionID="be7541e7d3868759efca6d25d558302d">
  <xsd:schema xmlns:xsd="http://www.w3.org/2001/XMLSchema" xmlns:xs="http://www.w3.org/2001/XMLSchema" xmlns:p="http://schemas.microsoft.com/office/2006/metadata/properties" xmlns:ns2="8a386cec-7123-4b9f-b667-0e22a9c9d26c" xmlns:ns3="0b7775d8-7b99-4446-bc72-bb9e2902a75e" targetNamespace="http://schemas.microsoft.com/office/2006/metadata/properties" ma:root="true" ma:fieldsID="441965704eb7448eec70661820995691" ns2:_="" ns3:_="">
    <xsd:import namespace="8a386cec-7123-4b9f-b667-0e22a9c9d26c"/>
    <xsd:import namespace="0b7775d8-7b99-4446-bc72-bb9e2902a75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386cec-7123-4b9f-b667-0e22a9c9d2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7775d8-7b99-4446-bc72-bb9e2902a75e"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72B94D-A515-4CAF-9A60-7208AA7392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386cec-7123-4b9f-b667-0e22a9c9d26c"/>
    <ds:schemaRef ds:uri="0b7775d8-7b99-4446-bc72-bb9e2902a7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06E622-F528-4B64-8D45-31808C11206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8a386cec-7123-4b9f-b667-0e22a9c9d26c"/>
    <ds:schemaRef ds:uri="http://purl.org/dc/elements/1.1/"/>
    <ds:schemaRef ds:uri="http://schemas.microsoft.com/office/2006/metadata/properties"/>
    <ds:schemaRef ds:uri="0b7775d8-7b99-4446-bc72-bb9e2902a75e"/>
    <ds:schemaRef ds:uri="http://www.w3.org/XML/1998/namespace"/>
    <ds:schemaRef ds:uri="http://purl.org/dc/dcmitype/"/>
  </ds:schemaRefs>
</ds:datastoreItem>
</file>

<file path=customXml/itemProps3.xml><?xml version="1.0" encoding="utf-8"?>
<ds:datastoreItem xmlns:ds="http://schemas.openxmlformats.org/officeDocument/2006/customXml" ds:itemID="{192B3215-1BBD-434B-B481-D182E1161FD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DVC</Template>
  <TotalTime>1866</TotalTime>
  <Words>787</Words>
  <Application>Microsoft Office PowerPoint</Application>
  <PresentationFormat>Breedbeeld</PresentationFormat>
  <Paragraphs>81</Paragraphs>
  <Slides>12</Slides>
  <Notes>3</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Calibri</vt:lpstr>
      <vt:lpstr>Corbel</vt:lpstr>
      <vt:lpstr>Wingdings</vt:lpstr>
      <vt:lpstr>DVC</vt:lpstr>
      <vt:lpstr>PowerPoint-presentatie</vt:lpstr>
      <vt:lpstr> Wat gaan we deze les doen?</vt:lpstr>
      <vt:lpstr> Herhaling van de vorige les</vt:lpstr>
      <vt:lpstr>Lesdoelen </vt:lpstr>
      <vt:lpstr>Emotionele ontwikkeling</vt:lpstr>
      <vt:lpstr>Emotionele ontwikkeling </vt:lpstr>
      <vt:lpstr>Emotionele ontwikkeling </vt:lpstr>
      <vt:lpstr>Emotionele ontwikkeling </vt:lpstr>
      <vt:lpstr>Emotionele ontwikkeling </vt:lpstr>
      <vt:lpstr>Emotionele ontwikkeling </vt:lpstr>
      <vt:lpstr>Seksuele ontwikkeling</vt:lpstr>
      <vt:lpstr>Afsluiting les.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Roos van Leary</dc:title>
  <dc:creator>sharon de jong</dc:creator>
  <cp:lastModifiedBy>Marjolein Knijnenburg</cp:lastModifiedBy>
  <cp:revision>121</cp:revision>
  <cp:lastPrinted>2018-11-14T07:56:10Z</cp:lastPrinted>
  <dcterms:created xsi:type="dcterms:W3CDTF">2018-11-11T10:10:40Z</dcterms:created>
  <dcterms:modified xsi:type="dcterms:W3CDTF">2020-07-06T11:11:28Z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0x01010025C825F91837374FAE8AB05EF3AF42DC</vt:lpwstr>
  </property>
</Properties>
</file>