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7"/>
  </p:notesMasterIdLst>
  <p:handoutMasterIdLst>
    <p:handoutMasterId r:id="rId18"/>
  </p:handoutMasterIdLst>
  <p:sldIdLst>
    <p:sldId id="325" r:id="rId5"/>
    <p:sldId id="327" r:id="rId6"/>
    <p:sldId id="329" r:id="rId7"/>
    <p:sldId id="328" r:id="rId8"/>
    <p:sldId id="314" r:id="rId9"/>
    <p:sldId id="321" r:id="rId10"/>
    <p:sldId id="313" r:id="rId11"/>
    <p:sldId id="312" r:id="rId12"/>
    <p:sldId id="318" r:id="rId13"/>
    <p:sldId id="323" r:id="rId14"/>
    <p:sldId id="320" r:id="rId15"/>
    <p:sldId id="330" r:id="rId16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8" autoAdjust="0"/>
    <p:restoredTop sz="88329" autoAdjust="0"/>
  </p:normalViewPr>
  <p:slideViewPr>
    <p:cSldViewPr snapToGrid="0">
      <p:cViewPr varScale="1">
        <p:scale>
          <a:sx n="77" d="100"/>
          <a:sy n="77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80AC8-A63B-4AA8-9380-49301AFD775B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1ADA8-FF8C-43E0-BA7E-964499F3EB9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944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95EA7-7B40-4193-98D5-97EADF42D88C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D55CD-6D1D-41B1-90A8-45C5DA68439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747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52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Zwnagerschap</a:t>
            </a:r>
            <a:r>
              <a:rPr lang="nl-NL" dirty="0" smtClean="0"/>
              <a:t>:</a:t>
            </a:r>
            <a:r>
              <a:rPr lang="nl-NL" baseline="0" dirty="0" smtClean="0"/>
              <a:t> 9 maanden, 40 weken, </a:t>
            </a:r>
          </a:p>
          <a:p>
            <a:r>
              <a:rPr lang="nl-NL" baseline="0" dirty="0" smtClean="0"/>
              <a:t>Vroeggeboorte: </a:t>
            </a:r>
          </a:p>
          <a:p>
            <a:endParaRPr lang="nl-NL" baseline="0" dirty="0" smtClean="0"/>
          </a:p>
          <a:p>
            <a:r>
              <a:rPr lang="nl-NL" baseline="0" dirty="0" smtClean="0"/>
              <a:t>Embryo : 2-8 weken </a:t>
            </a:r>
          </a:p>
          <a:p>
            <a:r>
              <a:rPr lang="nl-NL" baseline="0" dirty="0" err="1" smtClean="0"/>
              <a:t>Foutus</a:t>
            </a:r>
            <a:r>
              <a:rPr lang="nl-NL" baseline="0" dirty="0" smtClean="0"/>
              <a:t>: 8 weken tot geboorte </a:t>
            </a:r>
          </a:p>
          <a:p>
            <a:r>
              <a:rPr lang="nl-NL" baseline="0" dirty="0" smtClean="0"/>
              <a:t>Prenatale fase: van bevruchting tot geboorte </a:t>
            </a:r>
          </a:p>
          <a:p>
            <a:r>
              <a:rPr lang="nl-NL" baseline="0" dirty="0" smtClean="0"/>
              <a:t>Miskraam: 15-20% vooral in de eerste 12 weken. </a:t>
            </a:r>
            <a:br>
              <a:rPr lang="nl-NL" baseline="0" dirty="0" smtClean="0"/>
            </a:br>
            <a:r>
              <a:rPr lang="nl-NL" baseline="0" dirty="0" smtClean="0"/>
              <a:t>Placenta: Beschermd de baby tegen schadelijke stoffen </a:t>
            </a:r>
          </a:p>
          <a:p>
            <a:r>
              <a:rPr lang="nl-NL" dirty="0" smtClean="0"/>
              <a:t>Couveuse:</a:t>
            </a:r>
            <a:r>
              <a:rPr lang="nl-NL" baseline="0" dirty="0" smtClean="0"/>
              <a:t> </a:t>
            </a:r>
            <a:br>
              <a:rPr lang="nl-NL" baseline="0" dirty="0" smtClean="0"/>
            </a:br>
            <a:r>
              <a:rPr lang="nl-NL" baseline="0" dirty="0" err="1" smtClean="0"/>
              <a:t>Apgar</a:t>
            </a:r>
            <a:r>
              <a:rPr lang="nl-NL" baseline="0" dirty="0" smtClean="0"/>
              <a:t> score: Huidskleur, ademhaling, hartslag, spierspanning en reactie op prikkels.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5CD-6D1D-41B1-90A8-45C5DA68439B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6356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 een baby van 6 maanden geldt: weg = weg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nl-N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Bijv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wanneer je speelgoed verstopt zal de baby dit niet gaan zoeken, maar verder spelen met iets anders.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Zodra een baby ​</a:t>
            </a:r>
          </a:p>
          <a:p>
            <a:pPr rtl="0" fontAlgn="base"/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heeft ontwikkeld, gaat hij er wél naar op zoek  Hij weet dat het speelgoed niet helemaal weg kan zijn, omdat hij er een voorstelling van heeft in zijn geheugen.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Rond de leeftijd van 12 maanden gaat een baby zelfs zonder zijn speelgoed eerst gezien te hebben op zoek. Hij beseft dan namelijk dat het ergens moet zijn.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55CD-6D1D-41B1-90A8-45C5DA68439B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512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856567" y="2108201"/>
            <a:ext cx="3604683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706408" y="1903414"/>
            <a:ext cx="3604683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352924" y="2166145"/>
            <a:ext cx="3604683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grpSp>
        <p:nvGrpSpPr>
          <p:cNvPr id="9" name="Groep 8"/>
          <p:cNvGrpSpPr/>
          <p:nvPr/>
        </p:nvGrpSpPr>
        <p:grpSpPr>
          <a:xfrm>
            <a:off x="3856569" y="1908175"/>
            <a:ext cx="4453465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73" y="5085185"/>
            <a:ext cx="4157585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4506064" y="2144291"/>
            <a:ext cx="3199539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646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5BD7-B553-4F2F-8B3A-AE0CDCEFC830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DDF7-91A6-45BC-9485-75FA0837A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11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5BD7-B553-4F2F-8B3A-AE0CDCEFC830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DDF7-91A6-45BC-9485-75FA0837A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23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5BD7-B553-4F2F-8B3A-AE0CDCEFC830}" type="datetimeFigureOut">
              <a:rPr lang="nl-NL" smtClean="0"/>
              <a:t>6-7-2020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DDF7-91A6-45BC-9485-75FA0837A4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16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3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6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Scheidingsangst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Verband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tussen objectpermanentie en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scheidingsangst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Scheidingsangst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= de angst bij mensen om verlaten te worden. Bij kinderen uit deze angst zich in het gaan huilen als de vertrouwde opvoeder weg gaat.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Zodra de baby objectpermanentie heeft ontwikkeld mist hij zijn vertrouwde opvoeder. De baby denkt dat zijn vader/moeder voor altijd weg zijn en nooit meer terugkomen.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Doordat de baby ervaart dat zijn ouders toch telkens weer terugkomen, neemt zijn scheidingsangst af.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8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cs typeface="Arial" panose="020B0604020202020204" pitchFamily="34" charset="0"/>
                <a:sym typeface="Wingdings" panose="05000000000000000000" pitchFamily="2" charset="2"/>
              </a:rPr>
              <a:t>Ervaringsleren</a:t>
            </a:r>
            <a:r>
              <a:rPr lang="nl-NL" dirty="0">
                <a:cs typeface="Arial" panose="020B0604020202020204" pitchFamily="34" charset="0"/>
                <a:sym typeface="Wingdings" panose="05000000000000000000" pitchFamily="2" charset="2"/>
              </a:rPr>
              <a:t>: de baby leert dingen door ze zelf te doen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cs typeface="Arial" panose="020B0604020202020204" pitchFamily="34" charset="0"/>
                <a:sym typeface="Wingdings" panose="05000000000000000000" pitchFamily="2" charset="2"/>
              </a:rPr>
              <a:t>Herhalingsleren</a:t>
            </a:r>
            <a:r>
              <a:rPr lang="nl-NL" dirty="0">
                <a:cs typeface="Arial" panose="020B0604020202020204" pitchFamily="34" charset="0"/>
                <a:sym typeface="Wingdings" panose="05000000000000000000" pitchFamily="2" charset="2"/>
              </a:rPr>
              <a:t>: de baby leert de dingen door ze steeds weer te oefenen/herhalen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cs typeface="Arial" panose="020B0604020202020204" pitchFamily="34" charset="0"/>
                <a:sym typeface="Wingdings" panose="05000000000000000000" pitchFamily="2" charset="2"/>
              </a:rPr>
              <a:t>Imiterend leren</a:t>
            </a:r>
            <a:r>
              <a:rPr lang="nl-NL" dirty="0">
                <a:cs typeface="Arial" panose="020B0604020202020204" pitchFamily="34" charset="0"/>
                <a:sym typeface="Wingdings" panose="05000000000000000000" pitchFamily="2" charset="2"/>
              </a:rPr>
              <a:t>: de baby leert de dingen doordat anderen ze, bewust/onbewust, voordoen</a:t>
            </a:r>
            <a:r>
              <a:rPr lang="nl-NL" dirty="0" smtClean="0"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br>
              <a:rPr lang="nl-NL" dirty="0" smtClean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l-NL" dirty="0" smtClean="0"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l-NL" dirty="0" smtClean="0"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i="1" dirty="0">
                <a:cs typeface="Arial" panose="020B0604020202020204" pitchFamily="34" charset="0"/>
                <a:sym typeface="Wingdings" panose="05000000000000000000" pitchFamily="2" charset="2"/>
              </a:rPr>
              <a:t> Baby’s zijn zeer gevoelig voor de reactie van anderen: enthousiasme spoort ze aan om dingen nog eens te proberen.</a:t>
            </a:r>
            <a:endParaRPr lang="nl-NL" i="1" dirty="0"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1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 les.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Aantekeningen opslaan.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Behaald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doel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Lesdoel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1: De student weet wat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objecte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permanentie is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Lesdoel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2: De student weet wat cognitief inhoudt bij baby’s.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Lesdoel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3: De student weet wat taalontwikkeling bij baby’s inhoudt.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51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r>
              <a:rPr lang="nl-NL" dirty="0" smtClean="0"/>
              <a:t>Wat gaan we deze les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04336" y="1095071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Herhaling vorige le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Lesdoelen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Taalontwikkeling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Objectpermanentie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Scheidingsangst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aanleren van vaardigheden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Afsluiting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1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vorige week behandeld?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Lichamelijke groei 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Motorische ontwikkeling </a:t>
            </a: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Zintuiglijke ontwikkeling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student weet wat objectpermanentie is.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student weet wat cognitief inhoudt bij baby’s.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student weet wat taalontwikkeling bij baby’s inhoudt.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 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Taalontwikkeling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direct na de geboorte imiteert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(=nadoen) een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kind de mondbewegingen van zijn moeder.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Vanaf ongeveer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 maanden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er sprake van echt ‘brabbelen’ (meer bewust).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Brabbelen =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een manier waardoor de baby klanken oefent zonder dat hij betekenis.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Vanaf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ongeveer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8 maanden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probeert de baby actief woorden en klanken na te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doen.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>
                <a:solidFill>
                  <a:schemeClr val="tx1"/>
                </a:solidFill>
              </a:rPr>
              <a:t>Cognitieve ontwikkeling </a:t>
            </a:r>
            <a:endParaRPr lang="nl-NL" sz="32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Taalontwikkeling 1 jaar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Rond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hun eerste verjaardag gaan kinderen zelf woordjes gebruiken.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 woord staat dan soms voor een hele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Bijv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‘eten!’ kan zowel betekenen dat het kind wil eten, als dat hij iemand anders ziet eten.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is belangrijk dat men goed naar het kind kijkt en luistert om te begrijpen wat hij bedoelt.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4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br>
              <a:rPr lang="nl-NL" dirty="0" smtClean="0"/>
            </a:b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Baby 0-6 maanden</a:t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Bijvoorbeeld wanneer je speelgoed verstopt zal de baby dit niet gaan zoeken, maar verder spelen met iets anders.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Weg = weg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0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5573" y="443918"/>
            <a:ext cx="9326827" cy="864096"/>
          </a:xfrm>
        </p:spPr>
        <p:txBody>
          <a:bodyPr/>
          <a:lstStyle/>
          <a:p>
            <a:r>
              <a:rPr lang="nl-NL" dirty="0" smtClean="0"/>
              <a:t>Cognitieve ontwikkeling </a:t>
            </a:r>
            <a:endParaRPr lang="nl-NL" sz="32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Baby 6-12 maanden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Tussen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 6 en 12 maanden ontwikkelt een baby het vermogen om een beeld in zijn geheugen vast te houden, zonder het te zien.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noemen we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objectpermanentie.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46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Objectpermanentie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het besef dat mensen en dingen blijven bestaan, ook als ze niet zichtbaar zijn.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VC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VC" id="{7DA0B442-E59C-4078-A21C-1C119FA3DADA}" vid="{F7F2D54B-04D1-4AA7-BC21-306D7C41F28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045F02-98E2-45C2-B3F7-FCBA798FB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06E622-F528-4B64-8D45-31808C11206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386cec-7123-4b9f-b667-0e22a9c9d26c"/>
    <ds:schemaRef ds:uri="http://purl.org/dc/elements/1.1/"/>
    <ds:schemaRef ds:uri="0b7775d8-7b99-4446-bc72-bb9e2902a7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2B3215-1BBD-434B-B481-D182E1161F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DVC</Template>
  <TotalTime>1778</TotalTime>
  <Words>645</Words>
  <Application>Microsoft Office PowerPoint</Application>
  <PresentationFormat>Breedbeeld</PresentationFormat>
  <Paragraphs>90</Paragraphs>
  <Slides>12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DVC</vt:lpstr>
      <vt:lpstr>PowerPoint-presentatie</vt:lpstr>
      <vt:lpstr> Wat gaan we deze les doen?</vt:lpstr>
      <vt:lpstr>Wat hebben we vorige week behandeld? </vt:lpstr>
      <vt:lpstr>Lesdoelen </vt:lpstr>
      <vt:lpstr>Cognitieve ontwikkeling   </vt:lpstr>
      <vt:lpstr>Cognitieve ontwikkeling </vt:lpstr>
      <vt:lpstr>Cognitieve ontwikkeling  </vt:lpstr>
      <vt:lpstr>Cognitieve ontwikkeling </vt:lpstr>
      <vt:lpstr>Objectpermanentie </vt:lpstr>
      <vt:lpstr>Cognitieve ontwikkeling </vt:lpstr>
      <vt:lpstr>Cognitieve ontwikkeling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 van Leary</dc:title>
  <dc:creator>sharon de jong</dc:creator>
  <cp:lastModifiedBy>Marjolein Knijnenburg</cp:lastModifiedBy>
  <cp:revision>111</cp:revision>
  <cp:lastPrinted>2018-11-14T07:56:10Z</cp:lastPrinted>
  <dcterms:created xsi:type="dcterms:W3CDTF">2018-11-11T10:10:40Z</dcterms:created>
  <dcterms:modified xsi:type="dcterms:W3CDTF">2020-07-06T11:09:46Z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