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74323D-B2A5-45E1-809F-676718575CEE}" type="datetimeFigureOut">
              <a:rPr lang="nl-NL" smtClean="0"/>
              <a:pPr/>
              <a:t>6-7-2020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02DF3E-311C-46EE-9017-80871B72192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215106" cy="2868168"/>
          </a:xfrm>
        </p:spPr>
        <p:txBody>
          <a:bodyPr/>
          <a:lstStyle/>
          <a:p>
            <a:r>
              <a:rPr lang="nl-NL" sz="3200" dirty="0" smtClean="0"/>
              <a:t>Ontwikkelingspsychologie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575276" cy="1101248"/>
          </a:xfrm>
        </p:spPr>
        <p:txBody>
          <a:bodyPr>
            <a:normAutofit/>
          </a:bodyPr>
          <a:lstStyle/>
          <a:p>
            <a:r>
              <a:rPr lang="nl-NL" sz="4800" dirty="0" smtClean="0"/>
              <a:t>De ouderdom</a:t>
            </a:r>
            <a:endParaRPr lang="nl-NL" sz="4800" dirty="0"/>
          </a:p>
        </p:txBody>
      </p:sp>
      <p:pic>
        <p:nvPicPr>
          <p:cNvPr id="4" name="Afbeelding 3" descr="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2671759" cy="4048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58072" cy="1143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sz="3100" dirty="0" smtClean="0"/>
              <a:t>De ouderdom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err="1" smtClean="0"/>
              <a:t>sociaal-affectieve</a:t>
            </a:r>
            <a:r>
              <a:rPr lang="nl-NL" sz="3600" dirty="0" smtClean="0"/>
              <a:t> ontwikkeling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0232" y="1571612"/>
            <a:ext cx="6043626" cy="528638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Sociaal netwerk wordt kleiner</a:t>
            </a:r>
          </a:p>
          <a:p>
            <a:pPr lvl="1"/>
            <a:r>
              <a:rPr lang="nl-NL" dirty="0" smtClean="0"/>
              <a:t>Minder sociale contacten, </a:t>
            </a:r>
            <a:br>
              <a:rPr lang="nl-NL" dirty="0" smtClean="0"/>
            </a:br>
            <a:r>
              <a:rPr lang="nl-NL" dirty="0" smtClean="0"/>
              <a:t>meer eenzaam</a:t>
            </a:r>
          </a:p>
          <a:p>
            <a:pPr lvl="1"/>
            <a:r>
              <a:rPr lang="nl-NL" dirty="0" smtClean="0"/>
              <a:t>Enkele oorzaken: pensioen, </a:t>
            </a:r>
            <a:br>
              <a:rPr lang="nl-NL" dirty="0" smtClean="0"/>
            </a:br>
            <a:r>
              <a:rPr lang="nl-NL" dirty="0" smtClean="0"/>
              <a:t>overlijden, ver weg wonen, </a:t>
            </a:r>
            <a:br>
              <a:rPr lang="nl-NL" dirty="0" smtClean="0"/>
            </a:br>
            <a:r>
              <a:rPr lang="nl-NL" dirty="0" smtClean="0"/>
              <a:t>verhuizen naar verzorgingshuis, </a:t>
            </a:r>
            <a:br>
              <a:rPr lang="nl-NL" dirty="0" smtClean="0"/>
            </a:br>
            <a:r>
              <a:rPr lang="nl-NL" dirty="0" smtClean="0"/>
              <a:t>kleinere families. </a:t>
            </a:r>
          </a:p>
          <a:p>
            <a:pPr lvl="1"/>
            <a:endParaRPr lang="nl-NL" dirty="0" smtClean="0"/>
          </a:p>
          <a:p>
            <a:r>
              <a:rPr lang="nl-NL" b="1" dirty="0" smtClean="0"/>
              <a:t>Actief blijven </a:t>
            </a:r>
            <a:r>
              <a:rPr lang="nl-NL" dirty="0" smtClean="0"/>
              <a:t>is belangrijk om eenzaamheid te voorkomen. </a:t>
            </a:r>
          </a:p>
          <a:p>
            <a:pPr lvl="1"/>
            <a:r>
              <a:rPr lang="nl-NL" dirty="0" smtClean="0"/>
              <a:t>Meedoen aan sociale aangelegenheden (vb. cursus)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Nieuwe rollen vervullen</a:t>
            </a:r>
          </a:p>
          <a:p>
            <a:pPr lvl="1"/>
            <a:r>
              <a:rPr lang="nl-NL" dirty="0" smtClean="0"/>
              <a:t>Nu opa/oma/vrijwilliger/cursist </a:t>
            </a:r>
            <a:br>
              <a:rPr lang="nl-NL" dirty="0" smtClean="0"/>
            </a:br>
            <a:r>
              <a:rPr lang="nl-NL" dirty="0" smtClean="0"/>
              <a:t>i.p.v. </a:t>
            </a:r>
            <a:br>
              <a:rPr lang="nl-NL" dirty="0" smtClean="0"/>
            </a:br>
            <a:r>
              <a:rPr lang="nl-NL" dirty="0" smtClean="0"/>
              <a:t>werknemer/sporter/vader/moeder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500034" y="3143248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bin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6058"/>
            <a:ext cx="1992540" cy="1326446"/>
          </a:xfrm>
          <a:prstGeom prst="rect">
            <a:avLst/>
          </a:prstGeom>
        </p:spPr>
      </p:pic>
      <p:pic>
        <p:nvPicPr>
          <p:cNvPr id="6" name="Afbeelding 5" descr="computercurs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4071942"/>
            <a:ext cx="1515604" cy="1281114"/>
          </a:xfrm>
          <a:prstGeom prst="rect">
            <a:avLst/>
          </a:prstGeom>
        </p:spPr>
      </p:pic>
      <p:pic>
        <p:nvPicPr>
          <p:cNvPr id="7" name="Afbeelding 6" descr="eenzaamhe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1643050"/>
            <a:ext cx="1619248" cy="1619248"/>
          </a:xfrm>
          <a:prstGeom prst="rect">
            <a:avLst/>
          </a:prstGeom>
        </p:spPr>
      </p:pic>
      <p:sp>
        <p:nvSpPr>
          <p:cNvPr id="8" name="PIJL-OMLAAG 7"/>
          <p:cNvSpPr/>
          <p:nvPr/>
        </p:nvSpPr>
        <p:spPr>
          <a:xfrm>
            <a:off x="5143504" y="3429000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sz="3100" dirty="0" smtClean="0"/>
              <a:t>De ouderdom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err="1" smtClean="0"/>
              <a:t>sociaal-affectieve</a:t>
            </a:r>
            <a:r>
              <a:rPr lang="nl-NL" sz="3600" dirty="0" smtClean="0"/>
              <a:t> ontwikkeling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6972320" cy="48463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ouderen</a:t>
            </a:r>
            <a:r>
              <a:rPr lang="en-US" dirty="0" smtClean="0"/>
              <a:t> </a:t>
            </a:r>
            <a:r>
              <a:rPr lang="en-US" dirty="0" err="1" smtClean="0"/>
              <a:t>wonen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zelfstandig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65-75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jaar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2 %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woont</a:t>
            </a:r>
            <a:r>
              <a:rPr lang="en-US" sz="180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niet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meer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zelfstandig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/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&gt; 75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jaar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 20 %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woont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niet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meer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zelfstandig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Grote en </a:t>
            </a:r>
            <a:r>
              <a:rPr lang="en-US" dirty="0" err="1" smtClean="0"/>
              <a:t>groeiende</a:t>
            </a:r>
            <a:r>
              <a:rPr lang="en-US" dirty="0" smtClean="0"/>
              <a:t> </a:t>
            </a:r>
            <a:r>
              <a:rPr lang="en-US" dirty="0" err="1" smtClean="0"/>
              <a:t>groep</a:t>
            </a:r>
            <a:r>
              <a:rPr lang="en-US" dirty="0" smtClean="0"/>
              <a:t> ‘</a:t>
            </a:r>
            <a:r>
              <a:rPr lang="en-US" i="1" dirty="0" err="1" smtClean="0"/>
              <a:t>kwetsbare</a:t>
            </a:r>
            <a:r>
              <a:rPr lang="en-US" i="1" dirty="0" smtClean="0"/>
              <a:t> </a:t>
            </a:r>
            <a:r>
              <a:rPr lang="en-US" i="1" dirty="0" err="1" smtClean="0"/>
              <a:t>ouderen</a:t>
            </a:r>
            <a:r>
              <a:rPr lang="en-US" dirty="0" smtClean="0"/>
              <a:t>’ (=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kunnen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niet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voldoende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voor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zichzelf</a:t>
            </a:r>
            <a:r>
              <a:rPr lang="en-US" sz="1900" dirty="0" smtClean="0">
                <a:sym typeface="Wingdings" pitchFamily="2" charset="2"/>
              </a:rPr>
              <a:t> </a:t>
            </a:r>
            <a:r>
              <a:rPr lang="en-US" sz="1900" dirty="0" err="1" smtClean="0">
                <a:sym typeface="Wingdings" pitchFamily="2" charset="2"/>
              </a:rPr>
              <a:t>zorgen</a:t>
            </a:r>
            <a:r>
              <a:rPr lang="en-US" sz="1900" dirty="0" smtClean="0">
                <a:sym typeface="Wingdings" pitchFamily="2" charset="2"/>
              </a:rPr>
              <a:t> en </a:t>
            </a:r>
            <a:r>
              <a:rPr lang="en-US" sz="1900" dirty="0" err="1" smtClean="0">
                <a:sym typeface="Wingdings" pitchFamily="2" charset="2"/>
              </a:rPr>
              <a:t>opkomen</a:t>
            </a:r>
            <a:r>
              <a:rPr lang="en-US" sz="1900" dirty="0" smtClean="0">
                <a:sym typeface="Wingdings" pitchFamily="2" charset="2"/>
              </a:rPr>
              <a:t>) </a:t>
            </a:r>
          </a:p>
          <a:p>
            <a:pPr lvl="1"/>
            <a:r>
              <a:rPr lang="en-US" b="1" dirty="0" err="1" smtClean="0"/>
              <a:t>Sterk</a:t>
            </a:r>
            <a:r>
              <a:rPr lang="en-US" b="1" dirty="0" smtClean="0"/>
              <a:t> </a:t>
            </a:r>
            <a:r>
              <a:rPr lang="en-US" b="1" dirty="0" err="1" smtClean="0"/>
              <a:t>afhankelijke</a:t>
            </a:r>
            <a:r>
              <a:rPr lang="en-US" b="1" dirty="0" smtClean="0"/>
              <a:t> </a:t>
            </a:r>
            <a:r>
              <a:rPr lang="en-US" b="1" dirty="0" err="1" smtClean="0"/>
              <a:t>ouderen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lichamelijke</a:t>
            </a:r>
            <a:r>
              <a:rPr lang="en-US" dirty="0" smtClean="0">
                <a:sym typeface="Wingdings" pitchFamily="2" charset="2"/>
              </a:rPr>
              <a:t> en/of </a:t>
            </a:r>
            <a:r>
              <a:rPr lang="en-US" dirty="0" err="1" smtClean="0">
                <a:sym typeface="Wingdings" pitchFamily="2" charset="2"/>
              </a:rPr>
              <a:t>psychisch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gebreken</a:t>
            </a:r>
            <a:endParaRPr lang="en-US" dirty="0" smtClean="0"/>
          </a:p>
          <a:p>
            <a:pPr lvl="1"/>
            <a:r>
              <a:rPr lang="en-US" b="1" dirty="0" err="1" smtClean="0"/>
              <a:t>Allochtone</a:t>
            </a:r>
            <a:r>
              <a:rPr lang="en-US" b="1" dirty="0" smtClean="0"/>
              <a:t> </a:t>
            </a:r>
            <a:r>
              <a:rPr lang="en-US" b="1" dirty="0" err="1" smtClean="0"/>
              <a:t>ouderen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vaak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specifieke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problemen</a:t>
            </a:r>
            <a:r>
              <a:rPr lang="en-US" dirty="0" smtClean="0">
                <a:sym typeface="Wingdings" pitchFamily="2" charset="2"/>
              </a:rPr>
              <a:t> die </a:t>
            </a:r>
            <a:r>
              <a:rPr lang="en-US" dirty="0" err="1" smtClean="0">
                <a:sym typeface="Wingdings" pitchFamily="2" charset="2"/>
              </a:rPr>
              <a:t>gekoppeld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zijn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cultuur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sociaal-economische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situatie</a:t>
            </a:r>
            <a:endParaRPr lang="en-US" dirty="0" smtClean="0"/>
          </a:p>
          <a:p>
            <a:pPr lvl="1"/>
            <a:r>
              <a:rPr lang="en-US" b="1" dirty="0" err="1" smtClean="0"/>
              <a:t>Zorgmijdende</a:t>
            </a:r>
            <a:r>
              <a:rPr lang="en-US" b="1" dirty="0" smtClean="0"/>
              <a:t> </a:t>
            </a:r>
            <a:r>
              <a:rPr lang="en-US" b="1" dirty="0" err="1" smtClean="0"/>
              <a:t>ouderen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hebben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zorg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nodig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accepteren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zorg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Afbeelding 3" descr="allochtone oud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8984" y="4214818"/>
            <a:ext cx="2005016" cy="1350811"/>
          </a:xfrm>
          <a:prstGeom prst="rect">
            <a:avLst/>
          </a:prstGeom>
        </p:spPr>
      </p:pic>
      <p:pic>
        <p:nvPicPr>
          <p:cNvPr id="5" name="Afbeelding 4" descr="imagesCAOZWP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1643050"/>
            <a:ext cx="1571636" cy="1178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err="1" smtClean="0"/>
              <a:t>Zijn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nog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vragen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pic>
        <p:nvPicPr>
          <p:cNvPr id="6" name="Afbeelding 5" descr="oud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214554"/>
            <a:ext cx="5254295" cy="3379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143000"/>
          </a:xfr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Herhaling </a:t>
            </a:r>
            <a:br>
              <a:rPr lang="nl-NL" dirty="0" smtClean="0"/>
            </a:br>
            <a:r>
              <a:rPr lang="nl-NL" sz="4900" dirty="0" smtClean="0"/>
              <a:t>Jongvolwassene</a:t>
            </a:r>
            <a:endParaRPr lang="nl-NL" sz="4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Krachtig en fit voelen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Eerste lichamelijk verval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o.a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grijzer haar, vetophoping, verlies spiermassa)</a:t>
            </a:r>
          </a:p>
          <a:p>
            <a:r>
              <a:rPr lang="nl-NL" dirty="0" smtClean="0">
                <a:solidFill>
                  <a:schemeClr val="accent2"/>
                </a:solidFill>
              </a:rPr>
              <a:t>Cognitieve ontwikkeling voltooid - perfectioneren</a:t>
            </a:r>
          </a:p>
          <a:p>
            <a:r>
              <a:rPr lang="nl-NL" dirty="0" smtClean="0">
                <a:solidFill>
                  <a:schemeClr val="accent2"/>
                </a:solidFill>
              </a:rPr>
              <a:t>Intellectuele topprestaties</a:t>
            </a:r>
          </a:p>
          <a:p>
            <a:r>
              <a:rPr lang="nl-NL" dirty="0" smtClean="0">
                <a:solidFill>
                  <a:schemeClr val="accent2"/>
                </a:solidFill>
              </a:rPr>
              <a:t>Cursus/training/opleiding volgen</a:t>
            </a:r>
            <a:endParaRPr lang="nl-NL" dirty="0" smtClean="0"/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Vaste relatie – huwelijk/scheiding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Kinderen krijgen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Vaste baan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Spitsuur (stress – </a:t>
            </a:r>
            <a:r>
              <a:rPr lang="nl-NL" dirty="0" err="1" smtClean="0">
                <a:solidFill>
                  <a:schemeClr val="accent6">
                    <a:lumMod val="75000"/>
                  </a:schemeClr>
                </a:solidFill>
              </a:rPr>
              <a:t>burn-out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9552" y="2852936"/>
            <a:ext cx="71438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39552" y="4725144"/>
            <a:ext cx="71438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gez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5013176"/>
            <a:ext cx="1584741" cy="1556568"/>
          </a:xfrm>
          <a:prstGeom prst="rect">
            <a:avLst/>
          </a:prstGeom>
        </p:spPr>
      </p:pic>
      <p:pic>
        <p:nvPicPr>
          <p:cNvPr id="10" name="Afbeelding 9" descr="oplei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140968"/>
            <a:ext cx="1379984" cy="1379984"/>
          </a:xfrm>
          <a:prstGeom prst="rect">
            <a:avLst/>
          </a:prstGeom>
        </p:spPr>
      </p:pic>
      <p:pic>
        <p:nvPicPr>
          <p:cNvPr id="11" name="Afbeelding 10" descr="haarve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1196752"/>
            <a:ext cx="98558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Herhaling </a:t>
            </a:r>
            <a:br>
              <a:rPr lang="nl-NL" dirty="0" smtClean="0"/>
            </a:br>
            <a:r>
              <a:rPr lang="nl-NL" sz="4900" dirty="0" smtClean="0"/>
              <a:t>middelbare leeftijd</a:t>
            </a:r>
            <a:endParaRPr lang="nl-NL" sz="4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Lichamelijke achteruitgang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Eerste gezondheidsproblemen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Vrouw: overgang / menopauze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Man: penopauze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Eerste levensevaluatie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Midlifecrisis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Periode van relatieve rust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00034" y="4214818"/>
            <a:ext cx="71438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 descr="mid-life-cri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857760"/>
            <a:ext cx="1833560" cy="1501589"/>
          </a:xfrm>
          <a:prstGeom prst="rect">
            <a:avLst/>
          </a:prstGeom>
        </p:spPr>
      </p:pic>
      <p:pic>
        <p:nvPicPr>
          <p:cNvPr id="7" name="Afbeelding 6" descr="opvlieg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857364"/>
            <a:ext cx="2286016" cy="159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Herhaling </a:t>
            </a:r>
            <a:br>
              <a:rPr lang="nl-NL" dirty="0" smtClean="0"/>
            </a:br>
            <a:r>
              <a:rPr lang="nl-NL" sz="4900" dirty="0" smtClean="0"/>
              <a:t>vroege ouderdom</a:t>
            </a:r>
            <a:endParaRPr lang="nl-NL" sz="4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Verdere lichamelijke aftakeling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Reactiesnelheid en kracht nemen af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Gezichtsvermogen neemt af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Artrose</a:t>
            </a:r>
          </a:p>
          <a:p>
            <a:endParaRPr lang="nl-NL" dirty="0" smtClean="0"/>
          </a:p>
          <a:p>
            <a:r>
              <a:rPr lang="nl-NL" dirty="0" err="1" smtClean="0">
                <a:solidFill>
                  <a:schemeClr val="accent6">
                    <a:lumMod val="75000"/>
                  </a:schemeClr>
                </a:solidFill>
              </a:rPr>
              <a:t>Lege-nestsyndroom</a:t>
            </a: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Tweede levensevaluatie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Pensionering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Toename probleemdrinkers</a:t>
            </a: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Komst kleinkinderen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00034" y="3857628"/>
            <a:ext cx="71438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 descr="pensio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5357826"/>
            <a:ext cx="1666870" cy="1231261"/>
          </a:xfrm>
          <a:prstGeom prst="rect">
            <a:avLst/>
          </a:prstGeom>
        </p:spPr>
      </p:pic>
      <p:pic>
        <p:nvPicPr>
          <p:cNvPr id="9" name="Afbeelding 8" descr="lege-nestsydro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786058"/>
            <a:ext cx="2071702" cy="2374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ou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000372"/>
            <a:ext cx="731514" cy="10332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nl-NL" dirty="0" smtClean="0"/>
              <a:t>De ouderdom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Vanaf </a:t>
            </a:r>
            <a:r>
              <a:rPr lang="nl-NL" b="1" i="1" dirty="0" smtClean="0"/>
              <a:t>65 jaar </a:t>
            </a:r>
            <a:r>
              <a:rPr lang="nl-NL" dirty="0" smtClean="0"/>
              <a:t>tot aan </a:t>
            </a:r>
            <a:r>
              <a:rPr lang="nl-NL" b="1" i="1" dirty="0" smtClean="0"/>
              <a:t>overlijden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sz="1700" i="1" dirty="0" smtClean="0"/>
              <a:t>(gemiddelde leeftijdsverwachting blijft toe nemen, </a:t>
            </a:r>
            <a:br>
              <a:rPr lang="nl-NL" sz="1700" i="1" dirty="0" smtClean="0"/>
            </a:br>
            <a:r>
              <a:rPr lang="nl-NL" sz="1700" i="1" dirty="0" smtClean="0"/>
              <a:t>vrouwen worden ouder dan mannen)</a:t>
            </a:r>
          </a:p>
          <a:p>
            <a:r>
              <a:rPr lang="nl-NL" b="1" i="1" dirty="0" smtClean="0"/>
              <a:t>Heterogene</a:t>
            </a:r>
            <a:r>
              <a:rPr lang="nl-NL" dirty="0" smtClean="0"/>
              <a:t> groep = veel verschil tussen alle mensen in de groep </a:t>
            </a:r>
            <a:br>
              <a:rPr lang="nl-NL" dirty="0" smtClean="0"/>
            </a:br>
            <a:r>
              <a:rPr lang="nl-NL" sz="2000" dirty="0" smtClean="0">
                <a:sym typeface="Wingdings" pitchFamily="2" charset="2"/>
              </a:rPr>
              <a:t> stokoude 70-jarigen, 	topfitte 80-jarigen</a:t>
            </a:r>
            <a:endParaRPr lang="nl-NL" dirty="0" smtClean="0">
              <a:sym typeface="Wingdings" pitchFamily="2" charset="2"/>
            </a:endParaRPr>
          </a:p>
          <a:p>
            <a:endParaRPr lang="nl-NL" dirty="0" smtClean="0">
              <a:sym typeface="Wingdings" pitchFamily="2" charset="2"/>
            </a:endParaRPr>
          </a:p>
          <a:p>
            <a:endParaRPr lang="nl-NL" b="1" dirty="0" smtClean="0">
              <a:solidFill>
                <a:schemeClr val="tx2"/>
              </a:solidFill>
              <a:sym typeface="Wingdings" pitchFamily="2" charset="2"/>
            </a:endParaRPr>
          </a:p>
          <a:p>
            <a:r>
              <a:rPr lang="nl-NL" b="1" dirty="0" smtClean="0">
                <a:solidFill>
                  <a:schemeClr val="tx2"/>
                </a:solidFill>
                <a:sym typeface="Wingdings" pitchFamily="2" charset="2"/>
              </a:rPr>
              <a:t>Wat is oud?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  <a:sym typeface="Wingdings" pitchFamily="2" charset="2"/>
              </a:rPr>
              <a:t>Kalenderleeftijd?</a:t>
            </a:r>
            <a:r>
              <a:rPr lang="nl-NL" b="1" dirty="0" smtClean="0">
                <a:sym typeface="Wingdings" pitchFamily="2" charset="2"/>
              </a:rPr>
              <a:t> (vanaf 65 jaar)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  <a:sym typeface="Wingdings" pitchFamily="2" charset="2"/>
              </a:rPr>
              <a:t>Psychologische leeftijd? </a:t>
            </a:r>
            <a:r>
              <a:rPr lang="nl-NL" b="1" dirty="0" smtClean="0">
                <a:sym typeface="Wingdings" pitchFamily="2" charset="2"/>
              </a:rPr>
              <a:t>(zo oud als je </a:t>
            </a:r>
            <a:r>
              <a:rPr lang="nl-NL" b="1" dirty="0" err="1" smtClean="0">
                <a:sym typeface="Wingdings" pitchFamily="2" charset="2"/>
              </a:rPr>
              <a:t>je</a:t>
            </a:r>
            <a:r>
              <a:rPr lang="nl-NL" b="1" dirty="0" smtClean="0">
                <a:sym typeface="Wingdings" pitchFamily="2" charset="2"/>
              </a:rPr>
              <a:t> voelt)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  <a:sym typeface="Wingdings" pitchFamily="2" charset="2"/>
              </a:rPr>
              <a:t>Sociologische leeftijd? </a:t>
            </a:r>
            <a:r>
              <a:rPr lang="nl-NL" b="1" dirty="0" smtClean="0">
                <a:sym typeface="Wingdings" pitchFamily="2" charset="2"/>
              </a:rPr>
              <a:t>(als de maatschappij je oud doet voelen </a:t>
            </a:r>
            <a:r>
              <a:rPr lang="nl-NL" sz="1700" b="1" dirty="0" smtClean="0">
                <a:sym typeface="Wingdings" pitchFamily="2" charset="2"/>
              </a:rPr>
              <a:t> onze maatschappij ziet oud als negatief</a:t>
            </a:r>
            <a:r>
              <a:rPr lang="nl-NL" b="1" dirty="0" smtClean="0">
                <a:sym typeface="Wingdings" pitchFamily="2" charset="2"/>
              </a:rPr>
              <a:t>)</a:t>
            </a:r>
          </a:p>
          <a:p>
            <a:endParaRPr lang="nl-NL" b="1" dirty="0"/>
          </a:p>
        </p:txBody>
      </p:sp>
      <p:pic>
        <p:nvPicPr>
          <p:cNvPr id="5" name="Afbeelding 4" descr="vitaal ou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000372"/>
            <a:ext cx="12700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nl-NL" dirty="0" smtClean="0"/>
              <a:t>De ouderdom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3543296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 smtClean="0"/>
              <a:t>Enkele begrippen</a:t>
            </a:r>
          </a:p>
          <a:p>
            <a:pPr>
              <a:buNone/>
            </a:pPr>
            <a:r>
              <a:rPr lang="nl-NL" b="1" dirty="0" smtClean="0"/>
              <a:t>rondom oud worden:</a:t>
            </a:r>
          </a:p>
          <a:p>
            <a:r>
              <a:rPr lang="nl-NL" sz="2400" b="1" dirty="0" smtClean="0"/>
              <a:t>Vergrijzing</a:t>
            </a:r>
            <a:r>
              <a:rPr lang="nl-NL" sz="2400" dirty="0" smtClean="0"/>
              <a:t> = als het percentage ouderen toeneemt</a:t>
            </a:r>
          </a:p>
          <a:p>
            <a:r>
              <a:rPr lang="nl-NL" sz="2400" b="1" dirty="0" smtClean="0"/>
              <a:t>Dubbele vergrijzing </a:t>
            </a:r>
            <a:r>
              <a:rPr lang="nl-NL" sz="2400" dirty="0" smtClean="0"/>
              <a:t>= als het percentage ouderen van 80 jaar en ouder toeneemt</a:t>
            </a:r>
          </a:p>
          <a:p>
            <a:r>
              <a:rPr lang="nl-NL" sz="2400" b="1" dirty="0" smtClean="0"/>
              <a:t>Ontgroening</a:t>
            </a:r>
            <a:r>
              <a:rPr lang="nl-NL" sz="2400" dirty="0" smtClean="0"/>
              <a:t> = als het percentage jongeren van 19 jaar en jonger afneemt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pic>
        <p:nvPicPr>
          <p:cNvPr id="4" name="Afbeelding 3" descr="vergrijz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562079"/>
            <a:ext cx="3971941" cy="5295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De ouderdom</a:t>
            </a:r>
            <a:br>
              <a:rPr lang="nl-NL" dirty="0" smtClean="0"/>
            </a:br>
            <a:r>
              <a:rPr lang="nl-NL" sz="4400" dirty="0" smtClean="0"/>
              <a:t>lichamelijke ontwikkeling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5900750" cy="484632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Verdere lichamelijke aftakeling </a:t>
            </a:r>
            <a:br>
              <a:rPr lang="nl-NL" dirty="0" smtClean="0"/>
            </a:br>
            <a:r>
              <a:rPr lang="nl-NL" sz="1800" dirty="0" smtClean="0"/>
              <a:t>(vooral na 75 jaar gaat dit snel)</a:t>
            </a:r>
          </a:p>
          <a:p>
            <a:pPr lvl="1"/>
            <a:r>
              <a:rPr lang="nl-NL" dirty="0" smtClean="0"/>
              <a:t>Minder hart- en spierkracht</a:t>
            </a:r>
          </a:p>
          <a:p>
            <a:pPr lvl="1"/>
            <a:r>
              <a:rPr lang="nl-NL" dirty="0" smtClean="0"/>
              <a:t>Stijvere spieren, brozere botten</a:t>
            </a:r>
          </a:p>
          <a:p>
            <a:pPr lvl="1"/>
            <a:r>
              <a:rPr lang="nl-NL" dirty="0" smtClean="0"/>
              <a:t>Tip: in beweging blijven </a:t>
            </a:r>
            <a:r>
              <a:rPr lang="nl-NL" dirty="0" smtClean="0">
                <a:sym typeface="Wingdings" pitchFamily="2" charset="2"/>
              </a:rPr>
              <a:t> goed voor gezondheid en zelfstandigheid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Moeite hebben met uitvoeren </a:t>
            </a:r>
            <a:br>
              <a:rPr lang="nl-NL" dirty="0" smtClean="0"/>
            </a:br>
            <a:r>
              <a:rPr lang="nl-NL" dirty="0" smtClean="0"/>
              <a:t>van complexe handelingen</a:t>
            </a:r>
          </a:p>
          <a:p>
            <a:pPr lvl="1"/>
            <a:r>
              <a:rPr lang="nl-NL" dirty="0" smtClean="0"/>
              <a:t>Vb. twee dingen tegelijk doen, </a:t>
            </a:r>
            <a:br>
              <a:rPr lang="nl-NL" dirty="0" smtClean="0"/>
            </a:br>
            <a:r>
              <a:rPr lang="nl-NL" dirty="0" smtClean="0"/>
              <a:t>zoals lopen en praten</a:t>
            </a:r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Afname gehoor- en gezichtsvermogen</a:t>
            </a:r>
          </a:p>
          <a:p>
            <a:pPr lvl="1"/>
            <a:endParaRPr lang="nl-NL" dirty="0"/>
          </a:p>
        </p:txBody>
      </p:sp>
      <p:pic>
        <p:nvPicPr>
          <p:cNvPr id="4" name="Afbeelding 3" descr="ouderen bewe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571744"/>
            <a:ext cx="2286016" cy="1527059"/>
          </a:xfrm>
          <a:prstGeom prst="rect">
            <a:avLst/>
          </a:prstGeom>
        </p:spPr>
      </p:pic>
      <p:pic>
        <p:nvPicPr>
          <p:cNvPr id="5" name="Afbeelding 4" descr="gehoor en zic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786322"/>
            <a:ext cx="2071702" cy="1887551"/>
          </a:xfrm>
          <a:prstGeom prst="rect">
            <a:avLst/>
          </a:prstGeom>
        </p:spPr>
      </p:pic>
      <p:pic>
        <p:nvPicPr>
          <p:cNvPr id="6" name="Afbeelding 5" descr="broos b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1714488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De ouderdom</a:t>
            </a:r>
            <a:br>
              <a:rPr lang="nl-NL" dirty="0" smtClean="0"/>
            </a:br>
            <a:r>
              <a:rPr lang="nl-NL" sz="4400" dirty="0" smtClean="0"/>
              <a:t>Cognitieve ontwikkeling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58072" cy="484632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Cognitieve achteruitgang = achteruitgaan van denken</a:t>
            </a:r>
          </a:p>
          <a:p>
            <a:pPr lvl="1"/>
            <a:r>
              <a:rPr lang="nl-NL" dirty="0" smtClean="0"/>
              <a:t>minder snel denken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het verwerken van informatie duurt langer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Het leren van nieuwe dingen (vb. vaardigheden) is moeilijker, kost meer tijd.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Achteruitgaan van waarneming 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Minder goed zien, horen, proeven, ruiken, voelen 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Oorzaak: minder gevoelig voor prikkels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dirty="0" smtClean="0"/>
              <a:t>De ouderdom</a:t>
            </a:r>
            <a:br>
              <a:rPr lang="nl-NL" dirty="0" smtClean="0"/>
            </a:br>
            <a:r>
              <a:rPr lang="nl-NL" sz="4400" dirty="0" smtClean="0"/>
              <a:t>Cognitieve ontwikkeling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58072" cy="484632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Geheugen wordt slechter</a:t>
            </a:r>
          </a:p>
          <a:p>
            <a:pPr lvl="1"/>
            <a:r>
              <a:rPr lang="nl-NL" dirty="0" smtClean="0"/>
              <a:t>Vooral </a:t>
            </a:r>
            <a:r>
              <a:rPr lang="nl-NL" i="1" dirty="0" smtClean="0"/>
              <a:t>auditief</a:t>
            </a:r>
            <a:r>
              <a:rPr lang="nl-NL" dirty="0" smtClean="0"/>
              <a:t> </a:t>
            </a:r>
            <a:r>
              <a:rPr lang="nl-NL" i="1" dirty="0" smtClean="0"/>
              <a:t>korte termijn geheugen </a:t>
            </a:r>
            <a:r>
              <a:rPr lang="nl-NL" dirty="0" smtClean="0"/>
              <a:t>(= dingen onthouden die je net hebt gehoord)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Cognitieve achteruitgang kan deels beïnvloed worden doordat omgeving niets meer verwacht.</a:t>
            </a:r>
          </a:p>
          <a:p>
            <a:pPr>
              <a:buNone/>
            </a:pPr>
            <a:endParaRPr lang="nl-NL" dirty="0" smtClean="0"/>
          </a:p>
          <a:p>
            <a:r>
              <a:rPr lang="nl-NL" b="1" dirty="0" smtClean="0"/>
              <a:t>Dementie</a:t>
            </a:r>
            <a:r>
              <a:rPr lang="nl-NL" dirty="0" smtClean="0"/>
              <a:t> </a:t>
            </a:r>
          </a:p>
          <a:p>
            <a:pPr lvl="1"/>
            <a:r>
              <a:rPr lang="nl-NL" dirty="0" err="1" smtClean="0"/>
              <a:t>Alzheimer</a:t>
            </a:r>
            <a:r>
              <a:rPr lang="nl-NL" dirty="0" smtClean="0"/>
              <a:t> is bekendste vorm</a:t>
            </a:r>
          </a:p>
          <a:p>
            <a:pPr lvl="1"/>
            <a:r>
              <a:rPr lang="nl-NL" dirty="0" smtClean="0"/>
              <a:t>Geheugenproblemen die steeds </a:t>
            </a:r>
            <a:br>
              <a:rPr lang="nl-NL" dirty="0" smtClean="0"/>
            </a:br>
            <a:r>
              <a:rPr lang="nl-NL" dirty="0" smtClean="0"/>
              <a:t>erger worden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zorgen uiteindelijk </a:t>
            </a:r>
            <a:br>
              <a:rPr lang="nl-NL" dirty="0" smtClean="0"/>
            </a:br>
            <a:r>
              <a:rPr lang="nl-NL" dirty="0" smtClean="0"/>
              <a:t>voor problemen in dagelijks leven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de ouderen worden afhankelijk</a:t>
            </a:r>
            <a:endParaRPr lang="nl-NL" dirty="0"/>
          </a:p>
        </p:txBody>
      </p:sp>
      <p:pic>
        <p:nvPicPr>
          <p:cNvPr id="4" name="Afbeelding 3" descr="dement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214818"/>
            <a:ext cx="2162175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473</TotalTime>
  <Words>553</Words>
  <Application>Microsoft Office PowerPoint</Application>
  <PresentationFormat>Diavoorstelling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Overvloed</vt:lpstr>
      <vt:lpstr>Ontwikkelingspsychologie</vt:lpstr>
      <vt:lpstr>Herhaling  Jongvolwassene</vt:lpstr>
      <vt:lpstr>Herhaling  middelbare leeftijd</vt:lpstr>
      <vt:lpstr>Herhaling  vroege ouderdom</vt:lpstr>
      <vt:lpstr>De ouderdom</vt:lpstr>
      <vt:lpstr>De ouderdom</vt:lpstr>
      <vt:lpstr>De ouderdom lichamelijke ontwikkeling</vt:lpstr>
      <vt:lpstr>De ouderdom Cognitieve ontwikkeling</vt:lpstr>
      <vt:lpstr>De ouderdom Cognitieve ontwikkeling</vt:lpstr>
      <vt:lpstr>De ouderdom sociaal-affectieve ontwikkeling</vt:lpstr>
      <vt:lpstr>De ouderdom sociaal-affectieve ontwikkeling</vt:lpstr>
      <vt:lpstr>PowerPoint-presentatie</vt:lpstr>
    </vt:vector>
  </TitlesOfParts>
  <Company>Da Vinci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</dc:title>
  <dc:creator>vhe</dc:creator>
  <cp:lastModifiedBy>Marjolein Knijnenburg</cp:lastModifiedBy>
  <cp:revision>20</cp:revision>
  <dcterms:created xsi:type="dcterms:W3CDTF">2010-03-16T14:40:10Z</dcterms:created>
  <dcterms:modified xsi:type="dcterms:W3CDTF">2020-07-06T12:05:46Z</dcterms:modified>
</cp:coreProperties>
</file>