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69" r:id="rId3"/>
    <p:sldId id="257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 verbindingslijn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el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25" name="Ondertitel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sp>
        <p:nvSpPr>
          <p:cNvPr id="31" name="Tijdelijke aanduiding voor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274323D-B2A5-45E1-809F-676718575CEE}" type="datetimeFigureOut">
              <a:rPr lang="nl-NL" smtClean="0"/>
              <a:pPr/>
              <a:t>6-7-2020</a:t>
            </a:fld>
            <a:endParaRPr lang="nl-NL"/>
          </a:p>
        </p:txBody>
      </p:sp>
      <p:sp>
        <p:nvSpPr>
          <p:cNvPr id="18" name="Tijdelijke aanduiding voor voettekst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29" name="Tijdelijke aanduiding voor dianumm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602DF3E-311C-46EE-9017-80871B72192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4323D-B2A5-45E1-809F-676718575CEE}" type="datetimeFigureOut">
              <a:rPr lang="nl-NL" smtClean="0"/>
              <a:pPr/>
              <a:t>6-7-2020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2DF3E-311C-46EE-9017-80871B72192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C274323D-B2A5-45E1-809F-676718575CEE}" type="datetimeFigureOut">
              <a:rPr lang="nl-NL" smtClean="0"/>
              <a:pPr/>
              <a:t>6-7-2020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602DF3E-311C-46EE-9017-80871B72192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4323D-B2A5-45E1-809F-676718575CEE}" type="datetimeFigureOut">
              <a:rPr lang="nl-NL" smtClean="0"/>
              <a:pPr/>
              <a:t>6-7-2020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2DF3E-311C-46EE-9017-80871B72192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274323D-B2A5-45E1-809F-676718575CEE}" type="datetimeFigureOut">
              <a:rPr lang="nl-NL" smtClean="0"/>
              <a:pPr/>
              <a:t>6-7-2020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C602DF3E-311C-46EE-9017-80871B72192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4323D-B2A5-45E1-809F-676718575CEE}" type="datetimeFigureOut">
              <a:rPr lang="nl-NL" smtClean="0"/>
              <a:pPr/>
              <a:t>6-7-2020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2DF3E-311C-46EE-9017-80871B72192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4323D-B2A5-45E1-809F-676718575CEE}" type="datetimeFigureOut">
              <a:rPr lang="nl-NL" smtClean="0"/>
              <a:pPr/>
              <a:t>6-7-2020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2DF3E-311C-46EE-9017-80871B72192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4323D-B2A5-45E1-809F-676718575CEE}" type="datetimeFigureOut">
              <a:rPr lang="nl-NL" smtClean="0"/>
              <a:pPr/>
              <a:t>6-7-2020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2DF3E-311C-46EE-9017-80871B72192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274323D-B2A5-45E1-809F-676718575CEE}" type="datetimeFigureOut">
              <a:rPr lang="nl-NL" smtClean="0"/>
              <a:pPr/>
              <a:t>6-7-2020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2DF3E-311C-46EE-9017-80871B72192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4323D-B2A5-45E1-809F-676718575CEE}" type="datetimeFigureOut">
              <a:rPr lang="nl-NL" smtClean="0"/>
              <a:pPr/>
              <a:t>6-7-2020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2DF3E-311C-46EE-9017-80871B72192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hoe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4323D-B2A5-45E1-809F-676718575CEE}" type="datetimeFigureOut">
              <a:rPr lang="nl-NL" smtClean="0"/>
              <a:pPr/>
              <a:t>6-7-2020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2DF3E-311C-46EE-9017-80871B72192A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0" name="Tijdelijke aanduiding voor afbeelding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Tijdelijke aanduiding voor titel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1" name="Tijdelijke aanduiding voor teks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27" name="Tijdelijke aanduiding voor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C274323D-B2A5-45E1-809F-676718575CEE}" type="datetimeFigureOut">
              <a:rPr lang="nl-NL" smtClean="0"/>
              <a:pPr/>
              <a:t>6-7-2020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16" name="Tijdelijke aanduiding voor dianumm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602DF3E-311C-46EE-9017-80871B72192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714612" y="533400"/>
            <a:ext cx="6215106" cy="2868168"/>
          </a:xfrm>
        </p:spPr>
        <p:txBody>
          <a:bodyPr/>
          <a:lstStyle/>
          <a:p>
            <a:r>
              <a:rPr lang="nl-NL" sz="3200" dirty="0" smtClean="0"/>
              <a:t>Ontwikkelingspsychologie</a:t>
            </a:r>
            <a:endParaRPr lang="nl-NL" sz="3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575276" cy="1101248"/>
          </a:xfrm>
        </p:spPr>
        <p:txBody>
          <a:bodyPr>
            <a:normAutofit/>
          </a:bodyPr>
          <a:lstStyle/>
          <a:p>
            <a:r>
              <a:rPr lang="nl-NL" sz="4800" dirty="0" smtClean="0"/>
              <a:t>De ouderdom</a:t>
            </a:r>
            <a:endParaRPr lang="nl-NL" sz="4800" dirty="0"/>
          </a:p>
        </p:txBody>
      </p:sp>
      <p:pic>
        <p:nvPicPr>
          <p:cNvPr id="4" name="Afbeelding 3" descr="ou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285860"/>
            <a:ext cx="2671759" cy="40481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58072" cy="1143000"/>
          </a:xfr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nl-NL" sz="3100" dirty="0" smtClean="0"/>
              <a:t>De ouderdom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sz="3600" dirty="0" err="1" smtClean="0"/>
              <a:t>sociaal-affectieve</a:t>
            </a:r>
            <a:r>
              <a:rPr lang="nl-NL" sz="3600" dirty="0" smtClean="0"/>
              <a:t> ontwikkeling</a:t>
            </a:r>
            <a:endParaRPr lang="nl-NL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00232" y="1571612"/>
            <a:ext cx="6043626" cy="5286388"/>
          </a:xfrm>
        </p:spPr>
        <p:txBody>
          <a:bodyPr>
            <a:normAutofit fontScale="92500" lnSpcReduction="20000"/>
          </a:bodyPr>
          <a:lstStyle/>
          <a:p>
            <a:r>
              <a:rPr lang="nl-NL" dirty="0" smtClean="0"/>
              <a:t>Sociaal netwerk wordt kleiner</a:t>
            </a:r>
          </a:p>
          <a:p>
            <a:pPr lvl="1"/>
            <a:r>
              <a:rPr lang="nl-NL" dirty="0" smtClean="0"/>
              <a:t>Minder sociale contacten, </a:t>
            </a:r>
            <a:br>
              <a:rPr lang="nl-NL" dirty="0" smtClean="0"/>
            </a:br>
            <a:r>
              <a:rPr lang="nl-NL" dirty="0" smtClean="0"/>
              <a:t>meer eenzaam</a:t>
            </a:r>
          </a:p>
          <a:p>
            <a:pPr lvl="1"/>
            <a:r>
              <a:rPr lang="nl-NL" dirty="0" smtClean="0"/>
              <a:t>Enkele oorzaken: pensioen, </a:t>
            </a:r>
            <a:br>
              <a:rPr lang="nl-NL" dirty="0" smtClean="0"/>
            </a:br>
            <a:r>
              <a:rPr lang="nl-NL" dirty="0" smtClean="0"/>
              <a:t>overlijden, ver weg wonen, </a:t>
            </a:r>
            <a:br>
              <a:rPr lang="nl-NL" dirty="0" smtClean="0"/>
            </a:br>
            <a:r>
              <a:rPr lang="nl-NL" dirty="0" smtClean="0"/>
              <a:t>verhuizen naar verzorgingshuis, </a:t>
            </a:r>
            <a:br>
              <a:rPr lang="nl-NL" dirty="0" smtClean="0"/>
            </a:br>
            <a:r>
              <a:rPr lang="nl-NL" dirty="0" smtClean="0"/>
              <a:t>kleinere families. </a:t>
            </a:r>
          </a:p>
          <a:p>
            <a:pPr lvl="1"/>
            <a:endParaRPr lang="nl-NL" dirty="0" smtClean="0"/>
          </a:p>
          <a:p>
            <a:r>
              <a:rPr lang="nl-NL" b="1" dirty="0" smtClean="0"/>
              <a:t>Actief blijven </a:t>
            </a:r>
            <a:r>
              <a:rPr lang="nl-NL" dirty="0" smtClean="0"/>
              <a:t>is belangrijk om eenzaamheid te voorkomen. </a:t>
            </a:r>
          </a:p>
          <a:p>
            <a:pPr lvl="1"/>
            <a:r>
              <a:rPr lang="nl-NL" dirty="0" smtClean="0"/>
              <a:t>Meedoen aan sociale aangelegenheden (vb. cursus)</a:t>
            </a:r>
          </a:p>
          <a:p>
            <a:pPr lvl="1"/>
            <a:endParaRPr lang="nl-NL" dirty="0" smtClean="0"/>
          </a:p>
          <a:p>
            <a:r>
              <a:rPr lang="nl-NL" dirty="0" smtClean="0"/>
              <a:t>Nieuwe rollen vervullen</a:t>
            </a:r>
          </a:p>
          <a:p>
            <a:pPr lvl="1"/>
            <a:r>
              <a:rPr lang="nl-NL" dirty="0" smtClean="0"/>
              <a:t>Nu opa/oma/vrijwilliger/cursist </a:t>
            </a:r>
            <a:br>
              <a:rPr lang="nl-NL" dirty="0" smtClean="0"/>
            </a:br>
            <a:r>
              <a:rPr lang="nl-NL" dirty="0" smtClean="0"/>
              <a:t>i.p.v. </a:t>
            </a:r>
            <a:br>
              <a:rPr lang="nl-NL" dirty="0" smtClean="0"/>
            </a:br>
            <a:r>
              <a:rPr lang="nl-NL" dirty="0" smtClean="0"/>
              <a:t>werknemer/sporter/vader/moeder</a:t>
            </a:r>
          </a:p>
          <a:p>
            <a:pPr>
              <a:buNone/>
            </a:pPr>
            <a:endParaRPr lang="nl-NL" dirty="0"/>
          </a:p>
        </p:txBody>
      </p:sp>
      <p:sp>
        <p:nvSpPr>
          <p:cNvPr id="4" name="PIJL-OMLAAG 3"/>
          <p:cNvSpPr/>
          <p:nvPr/>
        </p:nvSpPr>
        <p:spPr>
          <a:xfrm>
            <a:off x="500034" y="3143248"/>
            <a:ext cx="571504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5" name="Afbeelding 4" descr="bin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786058"/>
            <a:ext cx="1992540" cy="1326446"/>
          </a:xfrm>
          <a:prstGeom prst="rect">
            <a:avLst/>
          </a:prstGeom>
        </p:spPr>
      </p:pic>
      <p:pic>
        <p:nvPicPr>
          <p:cNvPr id="6" name="Afbeelding 5" descr="computercursu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2844" y="4071942"/>
            <a:ext cx="1515604" cy="1281114"/>
          </a:xfrm>
          <a:prstGeom prst="rect">
            <a:avLst/>
          </a:prstGeom>
        </p:spPr>
      </p:pic>
      <p:pic>
        <p:nvPicPr>
          <p:cNvPr id="7" name="Afbeelding 6" descr="eenzaamheid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500826" y="1643050"/>
            <a:ext cx="1619248" cy="1619248"/>
          </a:xfrm>
          <a:prstGeom prst="rect">
            <a:avLst/>
          </a:prstGeom>
        </p:spPr>
      </p:pic>
      <p:sp>
        <p:nvSpPr>
          <p:cNvPr id="8" name="PIJL-OMLAAG 7"/>
          <p:cNvSpPr/>
          <p:nvPr/>
        </p:nvSpPr>
        <p:spPr>
          <a:xfrm>
            <a:off x="5143504" y="3429000"/>
            <a:ext cx="571504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nl-NL" sz="3100" dirty="0" smtClean="0"/>
              <a:t>De ouderdom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sz="3600" dirty="0" err="1" smtClean="0"/>
              <a:t>sociaal-affectieve</a:t>
            </a:r>
            <a:r>
              <a:rPr lang="nl-NL" sz="3600" dirty="0" smtClean="0"/>
              <a:t> ontwikkeling</a:t>
            </a:r>
            <a:endParaRPr lang="nl-NL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9416"/>
            <a:ext cx="6972320" cy="4846320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Veel</a:t>
            </a:r>
            <a:r>
              <a:rPr lang="en-US" dirty="0" smtClean="0"/>
              <a:t> </a:t>
            </a:r>
            <a:r>
              <a:rPr lang="en-US" dirty="0" err="1" smtClean="0"/>
              <a:t>ouderen</a:t>
            </a:r>
            <a:r>
              <a:rPr lang="en-US" dirty="0" smtClean="0"/>
              <a:t> </a:t>
            </a:r>
            <a:r>
              <a:rPr lang="en-US" dirty="0" err="1" smtClean="0"/>
              <a:t>wonen</a:t>
            </a:r>
            <a:r>
              <a:rPr lang="en-US" dirty="0" smtClean="0"/>
              <a:t> </a:t>
            </a:r>
            <a:r>
              <a:rPr lang="en-US" dirty="0" err="1" smtClean="0"/>
              <a:t>nog</a:t>
            </a:r>
            <a:r>
              <a:rPr lang="en-US" dirty="0" smtClean="0"/>
              <a:t> </a:t>
            </a:r>
            <a:r>
              <a:rPr lang="en-US" dirty="0" err="1" smtClean="0"/>
              <a:t>wel</a:t>
            </a:r>
            <a:r>
              <a:rPr lang="en-US" dirty="0" smtClean="0"/>
              <a:t> </a:t>
            </a:r>
            <a:r>
              <a:rPr lang="en-US" dirty="0" err="1" smtClean="0"/>
              <a:t>zelfstandig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65-75 </a:t>
            </a:r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</a:rPr>
              <a:t>jaar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  <a:sym typeface="Wingdings" pitchFamily="2" charset="2"/>
              </a:rPr>
              <a:t> 2 % </a:t>
            </a:r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  <a:sym typeface="Wingdings" pitchFamily="2" charset="2"/>
              </a:rPr>
              <a:t>woont</a:t>
            </a:r>
            <a:r>
              <a:rPr lang="en-US" sz="1800" smtClean="0">
                <a:solidFill>
                  <a:schemeClr val="bg1">
                    <a:lumMod val="50000"/>
                  </a:schemeClr>
                </a:solidFill>
                <a:sym typeface="Wingdings" pitchFamily="2" charset="2"/>
              </a:rPr>
              <a:t> niet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  <a:sym typeface="Wingdings" pitchFamily="2" charset="2"/>
              </a:rPr>
              <a:t> </a:t>
            </a:r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  <a:sym typeface="Wingdings" pitchFamily="2" charset="2"/>
              </a:rPr>
              <a:t>meer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  <a:sym typeface="Wingdings" pitchFamily="2" charset="2"/>
              </a:rPr>
              <a:t> </a:t>
            </a:r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  <a:sym typeface="Wingdings" pitchFamily="2" charset="2"/>
              </a:rPr>
              <a:t>zelfstandig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  <a:sym typeface="Wingdings" pitchFamily="2" charset="2"/>
              </a:rPr>
              <a:t/>
            </a:r>
            <a:br>
              <a:rPr lang="en-US" sz="1800" dirty="0" smtClean="0">
                <a:solidFill>
                  <a:schemeClr val="bg1">
                    <a:lumMod val="50000"/>
                  </a:schemeClr>
                </a:solidFill>
                <a:sym typeface="Wingdings" pitchFamily="2" charset="2"/>
              </a:rPr>
            </a:b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  <a:sym typeface="Wingdings" pitchFamily="2" charset="2"/>
              </a:rPr>
              <a:t>&gt; 75 </a:t>
            </a:r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  <a:sym typeface="Wingdings" pitchFamily="2" charset="2"/>
              </a:rPr>
              <a:t>jaar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  <a:sym typeface="Wingdings" pitchFamily="2" charset="2"/>
              </a:rPr>
              <a:t>  20 % </a:t>
            </a:r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  <a:sym typeface="Wingdings" pitchFamily="2" charset="2"/>
              </a:rPr>
              <a:t>woont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  <a:sym typeface="Wingdings" pitchFamily="2" charset="2"/>
              </a:rPr>
              <a:t> </a:t>
            </a:r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  <a:sym typeface="Wingdings" pitchFamily="2" charset="2"/>
              </a:rPr>
              <a:t>niet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  <a:sym typeface="Wingdings" pitchFamily="2" charset="2"/>
              </a:rPr>
              <a:t> </a:t>
            </a:r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  <a:sym typeface="Wingdings" pitchFamily="2" charset="2"/>
              </a:rPr>
              <a:t>meer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  <a:sym typeface="Wingdings" pitchFamily="2" charset="2"/>
              </a:rPr>
              <a:t> </a:t>
            </a:r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  <a:sym typeface="Wingdings" pitchFamily="2" charset="2"/>
              </a:rPr>
              <a:t>zelfstandig</a:t>
            </a:r>
            <a:endParaRPr lang="en-US" sz="1800" dirty="0" smtClean="0">
              <a:solidFill>
                <a:schemeClr val="bg1">
                  <a:lumMod val="50000"/>
                </a:schemeClr>
              </a:solidFill>
              <a:sym typeface="Wingdings" pitchFamily="2" charset="2"/>
            </a:endParaRPr>
          </a:p>
          <a:p>
            <a:pPr>
              <a:buNone/>
            </a:pPr>
            <a:endParaRPr lang="en-US" sz="1800" dirty="0" smtClean="0"/>
          </a:p>
          <a:p>
            <a:r>
              <a:rPr lang="en-US" dirty="0" smtClean="0"/>
              <a:t>Grote en </a:t>
            </a:r>
            <a:r>
              <a:rPr lang="en-US" dirty="0" err="1" smtClean="0"/>
              <a:t>groeiende</a:t>
            </a:r>
            <a:r>
              <a:rPr lang="en-US" dirty="0" smtClean="0"/>
              <a:t> </a:t>
            </a:r>
            <a:r>
              <a:rPr lang="en-US" dirty="0" err="1" smtClean="0"/>
              <a:t>groep</a:t>
            </a:r>
            <a:r>
              <a:rPr lang="en-US" dirty="0" smtClean="0"/>
              <a:t> ‘</a:t>
            </a:r>
            <a:r>
              <a:rPr lang="en-US" i="1" dirty="0" err="1" smtClean="0"/>
              <a:t>kwetsbare</a:t>
            </a:r>
            <a:r>
              <a:rPr lang="en-US" i="1" dirty="0" smtClean="0"/>
              <a:t> </a:t>
            </a:r>
            <a:r>
              <a:rPr lang="en-US" i="1" dirty="0" err="1" smtClean="0"/>
              <a:t>ouderen</a:t>
            </a:r>
            <a:r>
              <a:rPr lang="en-US" dirty="0" smtClean="0"/>
              <a:t>’ (=</a:t>
            </a:r>
            <a:r>
              <a:rPr lang="en-US" sz="1900" dirty="0" smtClean="0">
                <a:sym typeface="Wingdings" pitchFamily="2" charset="2"/>
              </a:rPr>
              <a:t> </a:t>
            </a:r>
            <a:r>
              <a:rPr lang="en-US" sz="1900" dirty="0" err="1" smtClean="0">
                <a:sym typeface="Wingdings" pitchFamily="2" charset="2"/>
              </a:rPr>
              <a:t>kunnen</a:t>
            </a:r>
            <a:r>
              <a:rPr lang="en-US" sz="1900" dirty="0" smtClean="0">
                <a:sym typeface="Wingdings" pitchFamily="2" charset="2"/>
              </a:rPr>
              <a:t> </a:t>
            </a:r>
            <a:r>
              <a:rPr lang="en-US" sz="1900" dirty="0" err="1" smtClean="0">
                <a:sym typeface="Wingdings" pitchFamily="2" charset="2"/>
              </a:rPr>
              <a:t>niet</a:t>
            </a:r>
            <a:r>
              <a:rPr lang="en-US" sz="1900" dirty="0" smtClean="0">
                <a:sym typeface="Wingdings" pitchFamily="2" charset="2"/>
              </a:rPr>
              <a:t> </a:t>
            </a:r>
            <a:r>
              <a:rPr lang="en-US" sz="1900" dirty="0" err="1" smtClean="0">
                <a:sym typeface="Wingdings" pitchFamily="2" charset="2"/>
              </a:rPr>
              <a:t>voldoende</a:t>
            </a:r>
            <a:r>
              <a:rPr lang="en-US" sz="1900" dirty="0" smtClean="0">
                <a:sym typeface="Wingdings" pitchFamily="2" charset="2"/>
              </a:rPr>
              <a:t> </a:t>
            </a:r>
            <a:r>
              <a:rPr lang="en-US" sz="1900" dirty="0" err="1" smtClean="0">
                <a:sym typeface="Wingdings" pitchFamily="2" charset="2"/>
              </a:rPr>
              <a:t>voor</a:t>
            </a:r>
            <a:r>
              <a:rPr lang="en-US" sz="1900" dirty="0" smtClean="0">
                <a:sym typeface="Wingdings" pitchFamily="2" charset="2"/>
              </a:rPr>
              <a:t> </a:t>
            </a:r>
            <a:r>
              <a:rPr lang="en-US" sz="1900" dirty="0" err="1" smtClean="0">
                <a:sym typeface="Wingdings" pitchFamily="2" charset="2"/>
              </a:rPr>
              <a:t>zichzelf</a:t>
            </a:r>
            <a:r>
              <a:rPr lang="en-US" sz="1900" dirty="0" smtClean="0">
                <a:sym typeface="Wingdings" pitchFamily="2" charset="2"/>
              </a:rPr>
              <a:t> </a:t>
            </a:r>
            <a:r>
              <a:rPr lang="en-US" sz="1900" dirty="0" err="1" smtClean="0">
                <a:sym typeface="Wingdings" pitchFamily="2" charset="2"/>
              </a:rPr>
              <a:t>zorgen</a:t>
            </a:r>
            <a:r>
              <a:rPr lang="en-US" sz="1900" dirty="0" smtClean="0">
                <a:sym typeface="Wingdings" pitchFamily="2" charset="2"/>
              </a:rPr>
              <a:t> en </a:t>
            </a:r>
            <a:r>
              <a:rPr lang="en-US" sz="1900" dirty="0" err="1" smtClean="0">
                <a:sym typeface="Wingdings" pitchFamily="2" charset="2"/>
              </a:rPr>
              <a:t>opkomen</a:t>
            </a:r>
            <a:r>
              <a:rPr lang="en-US" sz="1900" dirty="0" smtClean="0">
                <a:sym typeface="Wingdings" pitchFamily="2" charset="2"/>
              </a:rPr>
              <a:t>) </a:t>
            </a:r>
          </a:p>
          <a:p>
            <a:pPr lvl="1"/>
            <a:r>
              <a:rPr lang="en-US" b="1" dirty="0" err="1" smtClean="0"/>
              <a:t>Sterk</a:t>
            </a:r>
            <a:r>
              <a:rPr lang="en-US" b="1" dirty="0" smtClean="0"/>
              <a:t> </a:t>
            </a:r>
            <a:r>
              <a:rPr lang="en-US" b="1" dirty="0" err="1" smtClean="0"/>
              <a:t>afhankelijke</a:t>
            </a:r>
            <a:r>
              <a:rPr lang="en-US" b="1" dirty="0" smtClean="0"/>
              <a:t> </a:t>
            </a:r>
            <a:r>
              <a:rPr lang="en-US" b="1" dirty="0" err="1" smtClean="0"/>
              <a:t>ouderen</a:t>
            </a:r>
            <a:r>
              <a:rPr lang="en-US" b="1" dirty="0" smtClean="0"/>
              <a:t>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>
                <a:sym typeface="Wingdings" pitchFamily="2" charset="2"/>
              </a:rPr>
              <a:t>lichamelijke</a:t>
            </a:r>
            <a:r>
              <a:rPr lang="en-US" dirty="0" smtClean="0">
                <a:sym typeface="Wingdings" pitchFamily="2" charset="2"/>
              </a:rPr>
              <a:t> en/of </a:t>
            </a:r>
            <a:r>
              <a:rPr lang="en-US" dirty="0" err="1" smtClean="0">
                <a:sym typeface="Wingdings" pitchFamily="2" charset="2"/>
              </a:rPr>
              <a:t>psychisch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gebreken</a:t>
            </a:r>
            <a:endParaRPr lang="en-US" dirty="0" smtClean="0"/>
          </a:p>
          <a:p>
            <a:pPr lvl="1"/>
            <a:r>
              <a:rPr lang="en-US" b="1" dirty="0" err="1" smtClean="0"/>
              <a:t>Allochtone</a:t>
            </a:r>
            <a:r>
              <a:rPr lang="en-US" b="1" dirty="0" smtClean="0"/>
              <a:t> </a:t>
            </a:r>
            <a:r>
              <a:rPr lang="en-US" b="1" dirty="0" err="1" smtClean="0"/>
              <a:t>ouderen</a:t>
            </a:r>
            <a:r>
              <a:rPr lang="en-US" b="1" dirty="0" smtClean="0"/>
              <a:t>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>
                <a:sym typeface="Wingdings" pitchFamily="2" charset="2"/>
              </a:rPr>
              <a:t>vaak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specifieke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problemen</a:t>
            </a:r>
            <a:r>
              <a:rPr lang="en-US" dirty="0" smtClean="0">
                <a:sym typeface="Wingdings" pitchFamily="2" charset="2"/>
              </a:rPr>
              <a:t> die </a:t>
            </a:r>
            <a:r>
              <a:rPr lang="en-US" dirty="0" err="1" smtClean="0">
                <a:sym typeface="Wingdings" pitchFamily="2" charset="2"/>
              </a:rPr>
              <a:t>gekoppeld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zijn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aan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cultuur</a:t>
            </a:r>
            <a:r>
              <a:rPr lang="en-US" dirty="0" smtClean="0">
                <a:sym typeface="Wingdings" pitchFamily="2" charset="2"/>
              </a:rPr>
              <a:t>, </a:t>
            </a:r>
            <a:r>
              <a:rPr lang="en-US" dirty="0" err="1" smtClean="0">
                <a:sym typeface="Wingdings" pitchFamily="2" charset="2"/>
              </a:rPr>
              <a:t>sociaal-economische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situatie</a:t>
            </a:r>
            <a:endParaRPr lang="en-US" dirty="0" smtClean="0"/>
          </a:p>
          <a:p>
            <a:pPr lvl="1"/>
            <a:r>
              <a:rPr lang="en-US" b="1" dirty="0" err="1" smtClean="0"/>
              <a:t>Zorgmijdende</a:t>
            </a:r>
            <a:r>
              <a:rPr lang="en-US" b="1" dirty="0" smtClean="0"/>
              <a:t> </a:t>
            </a:r>
            <a:r>
              <a:rPr lang="en-US" b="1" dirty="0" err="1" smtClean="0"/>
              <a:t>ouderen</a:t>
            </a:r>
            <a:r>
              <a:rPr lang="en-US" b="1" dirty="0" smtClean="0"/>
              <a:t>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>
                <a:sym typeface="Wingdings" pitchFamily="2" charset="2"/>
              </a:rPr>
              <a:t>hebben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zorg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nodig</a:t>
            </a:r>
            <a:r>
              <a:rPr lang="en-US" dirty="0" smtClean="0">
                <a:sym typeface="Wingdings" pitchFamily="2" charset="2"/>
              </a:rPr>
              <a:t>, </a:t>
            </a:r>
            <a:r>
              <a:rPr lang="en-US" dirty="0" err="1" smtClean="0">
                <a:sym typeface="Wingdings" pitchFamily="2" charset="2"/>
              </a:rPr>
              <a:t>maar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accepteren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geen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zorg</a:t>
            </a:r>
            <a:endParaRPr lang="en-US" dirty="0" smtClean="0">
              <a:sym typeface="Wingdings" pitchFamily="2" charset="2"/>
            </a:endParaRPr>
          </a:p>
        </p:txBody>
      </p:sp>
      <p:pic>
        <p:nvPicPr>
          <p:cNvPr id="4" name="Afbeelding 3" descr="allochtone ouder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38984" y="4214818"/>
            <a:ext cx="2005016" cy="1350811"/>
          </a:xfrm>
          <a:prstGeom prst="rect">
            <a:avLst/>
          </a:prstGeom>
        </p:spPr>
      </p:pic>
      <p:pic>
        <p:nvPicPr>
          <p:cNvPr id="5" name="Afbeelding 4" descr="imagesCAOZWPIF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143768" y="1643050"/>
            <a:ext cx="1571636" cy="117872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51506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457200" y="1214422"/>
            <a:ext cx="7239000" cy="524131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800" b="1" dirty="0" err="1" smtClean="0"/>
              <a:t>Zijn</a:t>
            </a:r>
            <a:r>
              <a:rPr lang="en-US" sz="4800" b="1" dirty="0" smtClean="0"/>
              <a:t> </a:t>
            </a:r>
            <a:r>
              <a:rPr lang="en-US" sz="4800" b="1" dirty="0" err="1" smtClean="0"/>
              <a:t>er</a:t>
            </a:r>
            <a:r>
              <a:rPr lang="en-US" sz="4800" b="1" dirty="0" smtClean="0"/>
              <a:t> </a:t>
            </a:r>
            <a:r>
              <a:rPr lang="en-US" sz="4800" b="1" dirty="0" err="1" smtClean="0"/>
              <a:t>nog</a:t>
            </a:r>
            <a:r>
              <a:rPr lang="en-US" sz="4800" b="1" dirty="0" smtClean="0"/>
              <a:t> </a:t>
            </a:r>
            <a:r>
              <a:rPr lang="en-US" sz="4800" b="1" dirty="0" err="1" smtClean="0"/>
              <a:t>vragen</a:t>
            </a:r>
            <a:r>
              <a:rPr lang="en-US" sz="4800" b="1" dirty="0" smtClean="0"/>
              <a:t>?</a:t>
            </a:r>
            <a:endParaRPr lang="nl-NL" sz="4800" b="1" dirty="0"/>
          </a:p>
        </p:txBody>
      </p:sp>
      <p:pic>
        <p:nvPicPr>
          <p:cNvPr id="6" name="Afbeelding 5" descr="ouder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00166" y="2214554"/>
            <a:ext cx="5254295" cy="33797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320040"/>
            <a:ext cx="9144000" cy="1143000"/>
          </a:xfrm>
          <a:solidFill>
            <a:schemeClr val="accent1"/>
          </a:solidFill>
          <a:ln w="3810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nl-NL" dirty="0" smtClean="0"/>
              <a:t>Herhaling </a:t>
            </a:r>
            <a:br>
              <a:rPr lang="nl-NL" dirty="0" smtClean="0"/>
            </a:br>
            <a:r>
              <a:rPr lang="nl-NL" sz="4900" dirty="0" smtClean="0"/>
              <a:t>Jongvolwassene</a:t>
            </a:r>
            <a:endParaRPr lang="nl-NL" sz="49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4987936"/>
          </a:xfrm>
        </p:spPr>
        <p:txBody>
          <a:bodyPr>
            <a:normAutofit/>
          </a:bodyPr>
          <a:lstStyle/>
          <a:p>
            <a:r>
              <a:rPr lang="nl-NL" dirty="0" smtClean="0">
                <a:solidFill>
                  <a:schemeClr val="accent1">
                    <a:lumMod val="75000"/>
                  </a:schemeClr>
                </a:solidFill>
              </a:rPr>
              <a:t>Krachtig en fit voelen</a:t>
            </a:r>
          </a:p>
          <a:p>
            <a:r>
              <a:rPr lang="nl-NL" dirty="0" smtClean="0">
                <a:solidFill>
                  <a:schemeClr val="accent1">
                    <a:lumMod val="75000"/>
                  </a:schemeClr>
                </a:solidFill>
              </a:rPr>
              <a:t>Eerste lichamelijk verval</a:t>
            </a:r>
            <a:br>
              <a:rPr lang="nl-NL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nl-NL" sz="2000" dirty="0" smtClean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nl-NL" sz="2000" dirty="0" err="1" smtClean="0">
                <a:solidFill>
                  <a:schemeClr val="accent1">
                    <a:lumMod val="75000"/>
                  </a:schemeClr>
                </a:solidFill>
              </a:rPr>
              <a:t>o.a</a:t>
            </a:r>
            <a:r>
              <a:rPr lang="nl-NL" sz="2000" dirty="0" smtClean="0">
                <a:solidFill>
                  <a:schemeClr val="accent1">
                    <a:lumMod val="75000"/>
                  </a:schemeClr>
                </a:solidFill>
              </a:rPr>
              <a:t> grijzer haar, vetophoping, verlies spiermassa)</a:t>
            </a:r>
          </a:p>
          <a:p>
            <a:r>
              <a:rPr lang="nl-NL" dirty="0" smtClean="0">
                <a:solidFill>
                  <a:schemeClr val="accent2"/>
                </a:solidFill>
              </a:rPr>
              <a:t>Cognitieve ontwikkeling voltooid - perfectioneren</a:t>
            </a:r>
          </a:p>
          <a:p>
            <a:r>
              <a:rPr lang="nl-NL" dirty="0" smtClean="0">
                <a:solidFill>
                  <a:schemeClr val="accent2"/>
                </a:solidFill>
              </a:rPr>
              <a:t>Intellectuele topprestaties</a:t>
            </a:r>
          </a:p>
          <a:p>
            <a:r>
              <a:rPr lang="nl-NL" dirty="0" smtClean="0">
                <a:solidFill>
                  <a:schemeClr val="accent2"/>
                </a:solidFill>
              </a:rPr>
              <a:t>Cursus/training/opleiding volgen</a:t>
            </a:r>
            <a:endParaRPr lang="nl-NL" dirty="0" smtClean="0"/>
          </a:p>
          <a:p>
            <a:r>
              <a:rPr lang="nl-NL" dirty="0" smtClean="0">
                <a:solidFill>
                  <a:schemeClr val="accent6">
                    <a:lumMod val="75000"/>
                  </a:schemeClr>
                </a:solidFill>
              </a:rPr>
              <a:t>Vaste relatie – huwelijk/scheiding</a:t>
            </a:r>
          </a:p>
          <a:p>
            <a:r>
              <a:rPr lang="nl-NL" dirty="0" smtClean="0">
                <a:solidFill>
                  <a:schemeClr val="accent6">
                    <a:lumMod val="75000"/>
                  </a:schemeClr>
                </a:solidFill>
              </a:rPr>
              <a:t>Kinderen krijgen</a:t>
            </a:r>
          </a:p>
          <a:p>
            <a:r>
              <a:rPr lang="nl-NL" dirty="0" smtClean="0">
                <a:solidFill>
                  <a:schemeClr val="accent6">
                    <a:lumMod val="75000"/>
                  </a:schemeClr>
                </a:solidFill>
              </a:rPr>
              <a:t>Vaste baan</a:t>
            </a:r>
          </a:p>
          <a:p>
            <a:r>
              <a:rPr lang="nl-NL" dirty="0" smtClean="0">
                <a:solidFill>
                  <a:schemeClr val="accent6">
                    <a:lumMod val="75000"/>
                  </a:schemeClr>
                </a:solidFill>
              </a:rPr>
              <a:t>Spitsuur (stress – </a:t>
            </a:r>
            <a:r>
              <a:rPr lang="nl-NL" dirty="0" err="1" smtClean="0">
                <a:solidFill>
                  <a:schemeClr val="accent6">
                    <a:lumMod val="75000"/>
                  </a:schemeClr>
                </a:solidFill>
              </a:rPr>
              <a:t>burn-out</a:t>
            </a:r>
            <a:r>
              <a:rPr lang="nl-NL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endParaRPr lang="nl-NL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5" name="Rechte verbindingslijn 4"/>
          <p:cNvCxnSpPr/>
          <p:nvPr/>
        </p:nvCxnSpPr>
        <p:spPr>
          <a:xfrm>
            <a:off x="539552" y="2852936"/>
            <a:ext cx="7143800" cy="0"/>
          </a:xfrm>
          <a:prstGeom prst="line">
            <a:avLst/>
          </a:prstGeom>
          <a:ln w="539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539552" y="4725144"/>
            <a:ext cx="7143800" cy="0"/>
          </a:xfrm>
          <a:prstGeom prst="line">
            <a:avLst/>
          </a:prstGeom>
          <a:ln w="539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Afbeelding 8" descr="gezi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12160" y="5013176"/>
            <a:ext cx="1584741" cy="1556568"/>
          </a:xfrm>
          <a:prstGeom prst="rect">
            <a:avLst/>
          </a:prstGeom>
        </p:spPr>
      </p:pic>
      <p:pic>
        <p:nvPicPr>
          <p:cNvPr id="10" name="Afbeelding 9" descr="opleidin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28184" y="3140968"/>
            <a:ext cx="1379984" cy="1379984"/>
          </a:xfrm>
          <a:prstGeom prst="rect">
            <a:avLst/>
          </a:prstGeom>
        </p:spPr>
      </p:pic>
      <p:pic>
        <p:nvPicPr>
          <p:cNvPr id="11" name="Afbeelding 10" descr="haarverd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948264" y="1196752"/>
            <a:ext cx="985588" cy="1916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845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  <a:ln w="3810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nl-NL" dirty="0" smtClean="0"/>
              <a:t>Herhaling </a:t>
            </a:r>
            <a:br>
              <a:rPr lang="nl-NL" dirty="0" smtClean="0"/>
            </a:br>
            <a:r>
              <a:rPr lang="nl-NL" sz="4900" dirty="0" smtClean="0"/>
              <a:t>middelbare leeftijd</a:t>
            </a:r>
            <a:endParaRPr lang="nl-NL" sz="49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accent1">
                    <a:lumMod val="75000"/>
                  </a:schemeClr>
                </a:solidFill>
              </a:rPr>
              <a:t>Lichamelijke achteruitgang</a:t>
            </a:r>
          </a:p>
          <a:p>
            <a:r>
              <a:rPr lang="nl-NL" dirty="0" smtClean="0">
                <a:solidFill>
                  <a:schemeClr val="accent1">
                    <a:lumMod val="75000"/>
                  </a:schemeClr>
                </a:solidFill>
              </a:rPr>
              <a:t>Eerste gezondheidsproblemen</a:t>
            </a:r>
          </a:p>
          <a:p>
            <a:r>
              <a:rPr lang="nl-NL" dirty="0" smtClean="0">
                <a:solidFill>
                  <a:schemeClr val="accent1">
                    <a:lumMod val="75000"/>
                  </a:schemeClr>
                </a:solidFill>
              </a:rPr>
              <a:t>Vrouw: overgang / menopauze</a:t>
            </a:r>
          </a:p>
          <a:p>
            <a:r>
              <a:rPr lang="nl-NL" dirty="0" smtClean="0">
                <a:solidFill>
                  <a:schemeClr val="accent1">
                    <a:lumMod val="75000"/>
                  </a:schemeClr>
                </a:solidFill>
              </a:rPr>
              <a:t>Man: penopauze</a:t>
            </a:r>
          </a:p>
          <a:p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  <a:p>
            <a:r>
              <a:rPr lang="nl-NL" dirty="0" smtClean="0">
                <a:solidFill>
                  <a:schemeClr val="accent6">
                    <a:lumMod val="75000"/>
                  </a:schemeClr>
                </a:solidFill>
              </a:rPr>
              <a:t>Eerste levensevaluatie</a:t>
            </a:r>
          </a:p>
          <a:p>
            <a:r>
              <a:rPr lang="nl-NL" dirty="0" smtClean="0">
                <a:solidFill>
                  <a:schemeClr val="accent6">
                    <a:lumMod val="75000"/>
                  </a:schemeClr>
                </a:solidFill>
              </a:rPr>
              <a:t>Midlifecrisis</a:t>
            </a:r>
          </a:p>
          <a:p>
            <a:r>
              <a:rPr lang="nl-NL" dirty="0" smtClean="0">
                <a:solidFill>
                  <a:schemeClr val="accent6">
                    <a:lumMod val="75000"/>
                  </a:schemeClr>
                </a:solidFill>
              </a:rPr>
              <a:t>Periode van relatieve rust</a:t>
            </a:r>
            <a:endParaRPr lang="nl-NL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5" name="Rechte verbindingslijn 4"/>
          <p:cNvCxnSpPr/>
          <p:nvPr/>
        </p:nvCxnSpPr>
        <p:spPr>
          <a:xfrm>
            <a:off x="500034" y="4214818"/>
            <a:ext cx="7143800" cy="0"/>
          </a:xfrm>
          <a:prstGeom prst="line">
            <a:avLst/>
          </a:prstGeom>
          <a:ln w="539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Afbeelding 5" descr="mid-life-crisi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43570" y="4857760"/>
            <a:ext cx="1833560" cy="1501589"/>
          </a:xfrm>
          <a:prstGeom prst="rect">
            <a:avLst/>
          </a:prstGeom>
        </p:spPr>
      </p:pic>
      <p:pic>
        <p:nvPicPr>
          <p:cNvPr id="7" name="Afbeelding 6" descr="opvlieger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72132" y="1857364"/>
            <a:ext cx="2286016" cy="15977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  <a:ln w="3810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nl-NL" dirty="0" smtClean="0"/>
              <a:t>Herhaling </a:t>
            </a:r>
            <a:br>
              <a:rPr lang="nl-NL" dirty="0" smtClean="0"/>
            </a:br>
            <a:r>
              <a:rPr lang="nl-NL" sz="4900" dirty="0" smtClean="0"/>
              <a:t>vroege ouderdom</a:t>
            </a:r>
            <a:endParaRPr lang="nl-NL" sz="49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>
                <a:solidFill>
                  <a:schemeClr val="accent1">
                    <a:lumMod val="75000"/>
                  </a:schemeClr>
                </a:solidFill>
              </a:rPr>
              <a:t>Verdere lichamelijke aftakeling</a:t>
            </a:r>
          </a:p>
          <a:p>
            <a:r>
              <a:rPr lang="nl-NL" dirty="0" smtClean="0">
                <a:solidFill>
                  <a:schemeClr val="accent1">
                    <a:lumMod val="75000"/>
                  </a:schemeClr>
                </a:solidFill>
              </a:rPr>
              <a:t>Reactiesnelheid en kracht nemen af</a:t>
            </a:r>
          </a:p>
          <a:p>
            <a:r>
              <a:rPr lang="nl-NL" dirty="0" smtClean="0">
                <a:solidFill>
                  <a:schemeClr val="accent1">
                    <a:lumMod val="75000"/>
                  </a:schemeClr>
                </a:solidFill>
              </a:rPr>
              <a:t>Gezichtsvermogen neemt af</a:t>
            </a:r>
          </a:p>
          <a:p>
            <a:r>
              <a:rPr lang="nl-NL" dirty="0" smtClean="0">
                <a:solidFill>
                  <a:schemeClr val="accent1">
                    <a:lumMod val="75000"/>
                  </a:schemeClr>
                </a:solidFill>
              </a:rPr>
              <a:t>Artrose</a:t>
            </a:r>
          </a:p>
          <a:p>
            <a:endParaRPr lang="nl-NL" dirty="0" smtClean="0"/>
          </a:p>
          <a:p>
            <a:r>
              <a:rPr lang="nl-NL" dirty="0" err="1" smtClean="0">
                <a:solidFill>
                  <a:schemeClr val="accent6">
                    <a:lumMod val="75000"/>
                  </a:schemeClr>
                </a:solidFill>
              </a:rPr>
              <a:t>Lege-nestsyndroom</a:t>
            </a:r>
            <a:endParaRPr lang="nl-NL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nl-NL" dirty="0" smtClean="0">
                <a:solidFill>
                  <a:schemeClr val="accent6">
                    <a:lumMod val="75000"/>
                  </a:schemeClr>
                </a:solidFill>
              </a:rPr>
              <a:t>Tweede levensevaluatie</a:t>
            </a:r>
          </a:p>
          <a:p>
            <a:r>
              <a:rPr lang="nl-NL" dirty="0" smtClean="0">
                <a:solidFill>
                  <a:schemeClr val="accent6">
                    <a:lumMod val="75000"/>
                  </a:schemeClr>
                </a:solidFill>
              </a:rPr>
              <a:t>Pensionering</a:t>
            </a:r>
          </a:p>
          <a:p>
            <a:r>
              <a:rPr lang="nl-NL" dirty="0" smtClean="0">
                <a:solidFill>
                  <a:schemeClr val="accent6">
                    <a:lumMod val="75000"/>
                  </a:schemeClr>
                </a:solidFill>
              </a:rPr>
              <a:t>Toename probleemdrinkers</a:t>
            </a:r>
          </a:p>
          <a:p>
            <a:r>
              <a:rPr lang="nl-NL" dirty="0" smtClean="0">
                <a:solidFill>
                  <a:schemeClr val="accent6">
                    <a:lumMod val="75000"/>
                  </a:schemeClr>
                </a:solidFill>
              </a:rPr>
              <a:t>Komst kleinkinderen</a:t>
            </a:r>
          </a:p>
        </p:txBody>
      </p:sp>
      <p:cxnSp>
        <p:nvCxnSpPr>
          <p:cNvPr id="5" name="Rechte verbindingslijn 4"/>
          <p:cNvCxnSpPr/>
          <p:nvPr/>
        </p:nvCxnSpPr>
        <p:spPr>
          <a:xfrm>
            <a:off x="500034" y="3857628"/>
            <a:ext cx="7143800" cy="0"/>
          </a:xfrm>
          <a:prstGeom prst="line">
            <a:avLst/>
          </a:prstGeom>
          <a:ln w="539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Afbeelding 7" descr="pensioe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43636" y="5357826"/>
            <a:ext cx="1666870" cy="1231261"/>
          </a:xfrm>
          <a:prstGeom prst="rect">
            <a:avLst/>
          </a:prstGeom>
        </p:spPr>
      </p:pic>
      <p:pic>
        <p:nvPicPr>
          <p:cNvPr id="9" name="Afbeelding 8" descr="lege-nestsydroom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929322" y="2786058"/>
            <a:ext cx="2071702" cy="23744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oud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28992" y="3000372"/>
            <a:ext cx="731514" cy="1033212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/>
          <a:lstStyle/>
          <a:p>
            <a:r>
              <a:rPr lang="nl-NL" dirty="0" smtClean="0"/>
              <a:t>De ouderdom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l-NL" dirty="0" smtClean="0"/>
              <a:t>Vanaf </a:t>
            </a:r>
            <a:r>
              <a:rPr lang="nl-NL" b="1" i="1" dirty="0" smtClean="0"/>
              <a:t>65 jaar </a:t>
            </a:r>
            <a:r>
              <a:rPr lang="nl-NL" dirty="0" smtClean="0"/>
              <a:t>tot aan </a:t>
            </a:r>
            <a:r>
              <a:rPr lang="nl-NL" b="1" i="1" dirty="0" smtClean="0"/>
              <a:t>overlijden</a:t>
            </a:r>
            <a:r>
              <a:rPr lang="nl-NL" i="1" dirty="0" smtClean="0"/>
              <a:t/>
            </a:r>
            <a:br>
              <a:rPr lang="nl-NL" i="1" dirty="0" smtClean="0"/>
            </a:br>
            <a:r>
              <a:rPr lang="nl-NL" sz="1700" i="1" dirty="0" smtClean="0"/>
              <a:t>(gemiddelde leeftijdsverwachting blijft toe nemen, </a:t>
            </a:r>
            <a:br>
              <a:rPr lang="nl-NL" sz="1700" i="1" dirty="0" smtClean="0"/>
            </a:br>
            <a:r>
              <a:rPr lang="nl-NL" sz="1700" i="1" dirty="0" smtClean="0"/>
              <a:t>vrouwen worden ouder dan mannen)</a:t>
            </a:r>
          </a:p>
          <a:p>
            <a:r>
              <a:rPr lang="nl-NL" b="1" i="1" dirty="0" smtClean="0"/>
              <a:t>Heterogene</a:t>
            </a:r>
            <a:r>
              <a:rPr lang="nl-NL" dirty="0" smtClean="0"/>
              <a:t> groep = veel verschil tussen alle mensen in de groep </a:t>
            </a:r>
            <a:br>
              <a:rPr lang="nl-NL" dirty="0" smtClean="0"/>
            </a:br>
            <a:r>
              <a:rPr lang="nl-NL" sz="2000" dirty="0" smtClean="0">
                <a:sym typeface="Wingdings" pitchFamily="2" charset="2"/>
              </a:rPr>
              <a:t> stokoude 70-jarigen, 	topfitte 80-jarigen</a:t>
            </a:r>
            <a:endParaRPr lang="nl-NL" dirty="0" smtClean="0">
              <a:sym typeface="Wingdings" pitchFamily="2" charset="2"/>
            </a:endParaRPr>
          </a:p>
          <a:p>
            <a:endParaRPr lang="nl-NL" dirty="0" smtClean="0">
              <a:sym typeface="Wingdings" pitchFamily="2" charset="2"/>
            </a:endParaRPr>
          </a:p>
          <a:p>
            <a:endParaRPr lang="nl-NL" b="1" dirty="0" smtClean="0">
              <a:solidFill>
                <a:schemeClr val="tx2"/>
              </a:solidFill>
              <a:sym typeface="Wingdings" pitchFamily="2" charset="2"/>
            </a:endParaRPr>
          </a:p>
          <a:p>
            <a:r>
              <a:rPr lang="nl-NL" b="1" dirty="0" smtClean="0">
                <a:solidFill>
                  <a:schemeClr val="tx2"/>
                </a:solidFill>
                <a:sym typeface="Wingdings" pitchFamily="2" charset="2"/>
              </a:rPr>
              <a:t>Wat is oud?</a:t>
            </a:r>
          </a:p>
          <a:p>
            <a:pPr lvl="1"/>
            <a:r>
              <a:rPr lang="nl-NL" b="1" dirty="0" smtClean="0">
                <a:solidFill>
                  <a:schemeClr val="tx1"/>
                </a:solidFill>
                <a:sym typeface="Wingdings" pitchFamily="2" charset="2"/>
              </a:rPr>
              <a:t>Kalenderleeftijd?</a:t>
            </a:r>
            <a:r>
              <a:rPr lang="nl-NL" b="1" dirty="0" smtClean="0">
                <a:sym typeface="Wingdings" pitchFamily="2" charset="2"/>
              </a:rPr>
              <a:t> (vanaf 65 jaar)</a:t>
            </a:r>
          </a:p>
          <a:p>
            <a:pPr lvl="1"/>
            <a:r>
              <a:rPr lang="nl-NL" b="1" dirty="0" smtClean="0">
                <a:solidFill>
                  <a:schemeClr val="tx1"/>
                </a:solidFill>
                <a:sym typeface="Wingdings" pitchFamily="2" charset="2"/>
              </a:rPr>
              <a:t>Psychologische leeftijd? </a:t>
            </a:r>
            <a:r>
              <a:rPr lang="nl-NL" b="1" dirty="0" smtClean="0">
                <a:sym typeface="Wingdings" pitchFamily="2" charset="2"/>
              </a:rPr>
              <a:t>(zo oud als je </a:t>
            </a:r>
            <a:r>
              <a:rPr lang="nl-NL" b="1" dirty="0" err="1" smtClean="0">
                <a:sym typeface="Wingdings" pitchFamily="2" charset="2"/>
              </a:rPr>
              <a:t>je</a:t>
            </a:r>
            <a:r>
              <a:rPr lang="nl-NL" b="1" dirty="0" smtClean="0">
                <a:sym typeface="Wingdings" pitchFamily="2" charset="2"/>
              </a:rPr>
              <a:t> voelt)</a:t>
            </a:r>
          </a:p>
          <a:p>
            <a:pPr lvl="1"/>
            <a:r>
              <a:rPr lang="nl-NL" b="1" dirty="0" smtClean="0">
                <a:solidFill>
                  <a:schemeClr val="tx1"/>
                </a:solidFill>
                <a:sym typeface="Wingdings" pitchFamily="2" charset="2"/>
              </a:rPr>
              <a:t>Sociologische leeftijd? </a:t>
            </a:r>
            <a:r>
              <a:rPr lang="nl-NL" b="1" dirty="0" smtClean="0">
                <a:sym typeface="Wingdings" pitchFamily="2" charset="2"/>
              </a:rPr>
              <a:t>(als de maatschappij je oud doet voelen </a:t>
            </a:r>
            <a:r>
              <a:rPr lang="nl-NL" sz="1700" b="1" dirty="0" smtClean="0">
                <a:sym typeface="Wingdings" pitchFamily="2" charset="2"/>
              </a:rPr>
              <a:t> onze maatschappij ziet oud als negatief</a:t>
            </a:r>
            <a:r>
              <a:rPr lang="nl-NL" b="1" dirty="0" smtClean="0">
                <a:sym typeface="Wingdings" pitchFamily="2" charset="2"/>
              </a:rPr>
              <a:t>)</a:t>
            </a:r>
          </a:p>
          <a:p>
            <a:endParaRPr lang="nl-NL" b="1" dirty="0"/>
          </a:p>
        </p:txBody>
      </p:sp>
      <p:pic>
        <p:nvPicPr>
          <p:cNvPr id="5" name="Afbeelding 4" descr="vitaal oud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00826" y="3000372"/>
            <a:ext cx="1270000" cy="952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/>
          <a:lstStyle/>
          <a:p>
            <a:r>
              <a:rPr lang="nl-NL" dirty="0" smtClean="0"/>
              <a:t>De ouderdom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9416"/>
            <a:ext cx="3543296" cy="484632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nl-NL" b="1" dirty="0" smtClean="0"/>
              <a:t>Enkele begrippen</a:t>
            </a:r>
          </a:p>
          <a:p>
            <a:pPr>
              <a:buNone/>
            </a:pPr>
            <a:r>
              <a:rPr lang="nl-NL" b="1" dirty="0" smtClean="0"/>
              <a:t>rondom oud worden:</a:t>
            </a:r>
          </a:p>
          <a:p>
            <a:r>
              <a:rPr lang="nl-NL" sz="2400" b="1" dirty="0" smtClean="0"/>
              <a:t>Vergrijzing</a:t>
            </a:r>
            <a:r>
              <a:rPr lang="nl-NL" sz="2400" dirty="0" smtClean="0"/>
              <a:t> = als het percentage ouderen toeneemt</a:t>
            </a:r>
          </a:p>
          <a:p>
            <a:r>
              <a:rPr lang="nl-NL" sz="2400" b="1" dirty="0" smtClean="0"/>
              <a:t>Dubbele vergrijzing </a:t>
            </a:r>
            <a:r>
              <a:rPr lang="nl-NL" sz="2400" dirty="0" smtClean="0"/>
              <a:t>= als het percentage ouderen van 80 jaar en ouder toeneemt</a:t>
            </a:r>
          </a:p>
          <a:p>
            <a:r>
              <a:rPr lang="nl-NL" sz="2400" b="1" dirty="0" smtClean="0"/>
              <a:t>Ontgroening</a:t>
            </a:r>
            <a:r>
              <a:rPr lang="nl-NL" sz="2400" dirty="0" smtClean="0"/>
              <a:t> = als het percentage jongeren van 19 jaar en jonger afneemt</a:t>
            </a:r>
          </a:p>
          <a:p>
            <a:pPr lvl="1"/>
            <a:endParaRPr lang="nl-NL" dirty="0" smtClean="0"/>
          </a:p>
          <a:p>
            <a:pPr lvl="1"/>
            <a:endParaRPr lang="nl-NL" dirty="0" smtClean="0"/>
          </a:p>
        </p:txBody>
      </p:sp>
      <p:pic>
        <p:nvPicPr>
          <p:cNvPr id="4" name="Afbeelding 3" descr="vergrijzing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00496" y="1562079"/>
            <a:ext cx="3971941" cy="529592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nl-NL" dirty="0" smtClean="0"/>
              <a:t>De ouderdom</a:t>
            </a:r>
            <a:br>
              <a:rPr lang="nl-NL" dirty="0" smtClean="0"/>
            </a:br>
            <a:r>
              <a:rPr lang="nl-NL" sz="4400" dirty="0" smtClean="0"/>
              <a:t>lichamelijke ontwikkeling</a:t>
            </a:r>
            <a:endParaRPr lang="nl-NL" sz="44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9416"/>
            <a:ext cx="5900750" cy="4846320"/>
          </a:xfrm>
        </p:spPr>
        <p:txBody>
          <a:bodyPr>
            <a:normAutofit fontScale="92500"/>
          </a:bodyPr>
          <a:lstStyle/>
          <a:p>
            <a:r>
              <a:rPr lang="nl-NL" dirty="0" smtClean="0"/>
              <a:t>Verdere lichamelijke aftakeling </a:t>
            </a:r>
            <a:br>
              <a:rPr lang="nl-NL" dirty="0" smtClean="0"/>
            </a:br>
            <a:r>
              <a:rPr lang="nl-NL" sz="1800" dirty="0" smtClean="0"/>
              <a:t>(vooral na 75 jaar gaat dit snel)</a:t>
            </a:r>
          </a:p>
          <a:p>
            <a:pPr lvl="1"/>
            <a:r>
              <a:rPr lang="nl-NL" dirty="0" smtClean="0"/>
              <a:t>Minder hart- en spierkracht</a:t>
            </a:r>
          </a:p>
          <a:p>
            <a:pPr lvl="1"/>
            <a:r>
              <a:rPr lang="nl-NL" dirty="0" smtClean="0"/>
              <a:t>Stijvere spieren, brozere botten</a:t>
            </a:r>
          </a:p>
          <a:p>
            <a:pPr lvl="1"/>
            <a:r>
              <a:rPr lang="nl-NL" dirty="0" smtClean="0"/>
              <a:t>Tip: in beweging blijven </a:t>
            </a:r>
            <a:r>
              <a:rPr lang="nl-NL" dirty="0" smtClean="0">
                <a:sym typeface="Wingdings" pitchFamily="2" charset="2"/>
              </a:rPr>
              <a:t> goed voor gezondheid en zelfstandigheid</a:t>
            </a:r>
            <a:r>
              <a:rPr lang="nl-NL" dirty="0" smtClean="0"/>
              <a:t/>
            </a:r>
            <a:br>
              <a:rPr lang="nl-NL" dirty="0" smtClean="0"/>
            </a:br>
            <a:endParaRPr lang="nl-NL" dirty="0" smtClean="0"/>
          </a:p>
          <a:p>
            <a:r>
              <a:rPr lang="nl-NL" dirty="0" smtClean="0"/>
              <a:t>Moeite hebben met uitvoeren </a:t>
            </a:r>
            <a:br>
              <a:rPr lang="nl-NL" dirty="0" smtClean="0"/>
            </a:br>
            <a:r>
              <a:rPr lang="nl-NL" dirty="0" smtClean="0"/>
              <a:t>van complexe handelingen</a:t>
            </a:r>
          </a:p>
          <a:p>
            <a:pPr lvl="1"/>
            <a:r>
              <a:rPr lang="nl-NL" dirty="0" smtClean="0"/>
              <a:t>Vb. twee dingen tegelijk doen, </a:t>
            </a:r>
            <a:br>
              <a:rPr lang="nl-NL" dirty="0" smtClean="0"/>
            </a:br>
            <a:r>
              <a:rPr lang="nl-NL" dirty="0" smtClean="0"/>
              <a:t>zoals lopen en praten</a:t>
            </a:r>
          </a:p>
          <a:p>
            <a:pPr lvl="1">
              <a:buNone/>
            </a:pPr>
            <a:endParaRPr lang="nl-NL" dirty="0" smtClean="0"/>
          </a:p>
          <a:p>
            <a:r>
              <a:rPr lang="nl-NL" dirty="0" smtClean="0"/>
              <a:t>Afname gehoor- en gezichtsvermogen</a:t>
            </a:r>
          </a:p>
          <a:p>
            <a:pPr lvl="1"/>
            <a:endParaRPr lang="nl-NL" dirty="0"/>
          </a:p>
        </p:txBody>
      </p:sp>
      <p:pic>
        <p:nvPicPr>
          <p:cNvPr id="4" name="Afbeelding 3" descr="ouderen bewege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5008" y="2571744"/>
            <a:ext cx="2286016" cy="1527059"/>
          </a:xfrm>
          <a:prstGeom prst="rect">
            <a:avLst/>
          </a:prstGeom>
        </p:spPr>
      </p:pic>
      <p:pic>
        <p:nvPicPr>
          <p:cNvPr id="5" name="Afbeelding 4" descr="gehoor en zicht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00760" y="4786322"/>
            <a:ext cx="2071702" cy="1887551"/>
          </a:xfrm>
          <a:prstGeom prst="rect">
            <a:avLst/>
          </a:prstGeom>
        </p:spPr>
      </p:pic>
      <p:pic>
        <p:nvPicPr>
          <p:cNvPr id="6" name="Afbeelding 5" descr="broos bot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286380" y="1714488"/>
            <a:ext cx="952500" cy="952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nl-NL" dirty="0" smtClean="0"/>
              <a:t>De ouderdom</a:t>
            </a:r>
            <a:br>
              <a:rPr lang="nl-NL" dirty="0" smtClean="0"/>
            </a:br>
            <a:r>
              <a:rPr lang="nl-NL" sz="4400" dirty="0" smtClean="0"/>
              <a:t>Cognitieve ontwikkeling</a:t>
            </a:r>
            <a:endParaRPr lang="nl-NL" sz="44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9416"/>
            <a:ext cx="7258072" cy="4846320"/>
          </a:xfrm>
        </p:spPr>
        <p:txBody>
          <a:bodyPr>
            <a:normAutofit lnSpcReduction="10000"/>
          </a:bodyPr>
          <a:lstStyle/>
          <a:p>
            <a:r>
              <a:rPr lang="nl-NL" dirty="0" smtClean="0"/>
              <a:t>Cognitieve achteruitgang = achteruitgaan van denken</a:t>
            </a:r>
          </a:p>
          <a:p>
            <a:pPr lvl="1"/>
            <a:r>
              <a:rPr lang="nl-NL" dirty="0" smtClean="0"/>
              <a:t>minder snel denken </a:t>
            </a:r>
            <a:r>
              <a:rPr lang="nl-NL" dirty="0" smtClean="0">
                <a:sym typeface="Wingdings" pitchFamily="2" charset="2"/>
              </a:rPr>
              <a:t></a:t>
            </a:r>
            <a:r>
              <a:rPr lang="nl-NL" dirty="0" smtClean="0"/>
              <a:t> het verwerken van informatie duurt langer</a:t>
            </a:r>
          </a:p>
          <a:p>
            <a:pPr lvl="1"/>
            <a:endParaRPr lang="nl-NL" dirty="0" smtClean="0"/>
          </a:p>
          <a:p>
            <a:r>
              <a:rPr lang="nl-NL" dirty="0" smtClean="0"/>
              <a:t>Het leren van nieuwe dingen (vb. vaardigheden) is moeilijker, kost meer tijd.</a:t>
            </a:r>
          </a:p>
          <a:p>
            <a:pPr>
              <a:buNone/>
            </a:pPr>
            <a:endParaRPr lang="nl-NL" dirty="0" smtClean="0"/>
          </a:p>
          <a:p>
            <a:r>
              <a:rPr lang="nl-NL" dirty="0" smtClean="0"/>
              <a:t>Achteruitgaan van waarneming </a:t>
            </a:r>
          </a:p>
          <a:p>
            <a:pPr lvl="1"/>
            <a:r>
              <a:rPr lang="nl-NL" dirty="0" smtClean="0">
                <a:sym typeface="Wingdings" pitchFamily="2" charset="2"/>
              </a:rPr>
              <a:t>Minder goed zien, horen, proeven, ruiken, voelen </a:t>
            </a:r>
          </a:p>
          <a:p>
            <a:pPr lvl="1"/>
            <a:r>
              <a:rPr lang="nl-NL" dirty="0" smtClean="0">
                <a:sym typeface="Wingdings" pitchFamily="2" charset="2"/>
              </a:rPr>
              <a:t>Oorzaak: minder gevoelig voor prikkels</a:t>
            </a:r>
            <a:r>
              <a:rPr lang="nl-NL" dirty="0" smtClean="0"/>
              <a:t/>
            </a:r>
            <a:br>
              <a:rPr lang="nl-NL" dirty="0" smtClean="0"/>
            </a:b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nl-NL" dirty="0" smtClean="0"/>
              <a:t>De ouderdom</a:t>
            </a:r>
            <a:br>
              <a:rPr lang="nl-NL" dirty="0" smtClean="0"/>
            </a:br>
            <a:r>
              <a:rPr lang="nl-NL" sz="4400" dirty="0" smtClean="0"/>
              <a:t>Cognitieve ontwikkeling</a:t>
            </a:r>
            <a:endParaRPr lang="nl-NL" sz="44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9416"/>
            <a:ext cx="7258072" cy="4846320"/>
          </a:xfrm>
        </p:spPr>
        <p:txBody>
          <a:bodyPr>
            <a:normAutofit fontScale="92500" lnSpcReduction="10000"/>
          </a:bodyPr>
          <a:lstStyle/>
          <a:p>
            <a:r>
              <a:rPr lang="nl-NL" dirty="0" smtClean="0"/>
              <a:t>Geheugen wordt slechter</a:t>
            </a:r>
          </a:p>
          <a:p>
            <a:pPr lvl="1"/>
            <a:r>
              <a:rPr lang="nl-NL" dirty="0" smtClean="0"/>
              <a:t>Vooral </a:t>
            </a:r>
            <a:r>
              <a:rPr lang="nl-NL" i="1" dirty="0" smtClean="0"/>
              <a:t>auditief</a:t>
            </a:r>
            <a:r>
              <a:rPr lang="nl-NL" dirty="0" smtClean="0"/>
              <a:t> </a:t>
            </a:r>
            <a:r>
              <a:rPr lang="nl-NL" i="1" dirty="0" smtClean="0"/>
              <a:t>korte termijn geheugen </a:t>
            </a:r>
            <a:r>
              <a:rPr lang="nl-NL" dirty="0" smtClean="0"/>
              <a:t>(= dingen onthouden die je net hebt gehoord)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Cognitieve achteruitgang kan deels beïnvloed worden doordat omgeving niets meer verwacht.</a:t>
            </a:r>
          </a:p>
          <a:p>
            <a:pPr>
              <a:buNone/>
            </a:pPr>
            <a:endParaRPr lang="nl-NL" dirty="0" smtClean="0"/>
          </a:p>
          <a:p>
            <a:r>
              <a:rPr lang="nl-NL" b="1" dirty="0" smtClean="0"/>
              <a:t>Dementie</a:t>
            </a:r>
            <a:r>
              <a:rPr lang="nl-NL" dirty="0" smtClean="0"/>
              <a:t> </a:t>
            </a:r>
          </a:p>
          <a:p>
            <a:pPr lvl="1"/>
            <a:r>
              <a:rPr lang="nl-NL" dirty="0" err="1" smtClean="0"/>
              <a:t>Alzheimer</a:t>
            </a:r>
            <a:r>
              <a:rPr lang="nl-NL" dirty="0" smtClean="0"/>
              <a:t> is bekendste vorm</a:t>
            </a:r>
          </a:p>
          <a:p>
            <a:pPr lvl="1"/>
            <a:r>
              <a:rPr lang="nl-NL" dirty="0" smtClean="0"/>
              <a:t>Geheugenproblemen die steeds </a:t>
            </a:r>
            <a:br>
              <a:rPr lang="nl-NL" dirty="0" smtClean="0"/>
            </a:br>
            <a:r>
              <a:rPr lang="nl-NL" dirty="0" smtClean="0"/>
              <a:t>erger worden </a:t>
            </a:r>
            <a:r>
              <a:rPr lang="nl-NL" dirty="0" smtClean="0">
                <a:sym typeface="Wingdings" pitchFamily="2" charset="2"/>
              </a:rPr>
              <a:t></a:t>
            </a:r>
            <a:r>
              <a:rPr lang="nl-NL" dirty="0" smtClean="0"/>
              <a:t> zorgen uiteindelijk </a:t>
            </a:r>
            <a:br>
              <a:rPr lang="nl-NL" dirty="0" smtClean="0"/>
            </a:br>
            <a:r>
              <a:rPr lang="nl-NL" dirty="0" smtClean="0"/>
              <a:t>voor problemen in dagelijks leven </a:t>
            </a:r>
            <a:r>
              <a:rPr lang="nl-NL" dirty="0" smtClean="0">
                <a:sym typeface="Wingdings" pitchFamily="2" charset="2"/>
              </a:rPr>
              <a:t></a:t>
            </a:r>
            <a:r>
              <a:rPr lang="nl-NL" dirty="0" smtClean="0"/>
              <a:t> </a:t>
            </a:r>
            <a:br>
              <a:rPr lang="nl-NL" dirty="0" smtClean="0"/>
            </a:br>
            <a:r>
              <a:rPr lang="nl-NL" dirty="0" smtClean="0"/>
              <a:t>de ouderen worden afhankelijk</a:t>
            </a:r>
            <a:endParaRPr lang="nl-NL" dirty="0"/>
          </a:p>
        </p:txBody>
      </p:sp>
      <p:pic>
        <p:nvPicPr>
          <p:cNvPr id="4" name="Afbeelding 3" descr="dementi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86446" y="4214818"/>
            <a:ext cx="2162175" cy="21812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vervloed">
  <a:themeElements>
    <a:clrScheme name="Overvloed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vervloed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vervloed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473</TotalTime>
  <Words>553</Words>
  <Application>Microsoft Office PowerPoint</Application>
  <PresentationFormat>Diavoorstelling (4:3)</PresentationFormat>
  <Paragraphs>94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6" baseType="lpstr">
      <vt:lpstr>Trebuchet MS</vt:lpstr>
      <vt:lpstr>Wingdings</vt:lpstr>
      <vt:lpstr>Wingdings 2</vt:lpstr>
      <vt:lpstr>Overvloed</vt:lpstr>
      <vt:lpstr>Ontwikkelingspsychologie</vt:lpstr>
      <vt:lpstr>Herhaling  Jongvolwassene</vt:lpstr>
      <vt:lpstr>Herhaling  middelbare leeftijd</vt:lpstr>
      <vt:lpstr>Herhaling  vroege ouderdom</vt:lpstr>
      <vt:lpstr>De ouderdom</vt:lpstr>
      <vt:lpstr>De ouderdom</vt:lpstr>
      <vt:lpstr>De ouderdom lichamelijke ontwikkeling</vt:lpstr>
      <vt:lpstr>De ouderdom Cognitieve ontwikkeling</vt:lpstr>
      <vt:lpstr>De ouderdom Cognitieve ontwikkeling</vt:lpstr>
      <vt:lpstr>De ouderdom sociaal-affectieve ontwikkeling</vt:lpstr>
      <vt:lpstr>De ouderdom sociaal-affectieve ontwikkeling</vt:lpstr>
      <vt:lpstr>PowerPoint-presentatie</vt:lpstr>
    </vt:vector>
  </TitlesOfParts>
  <Company>Da Vinci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Ontwikkelingspsychologie</dc:title>
  <dc:creator>vhe</dc:creator>
  <cp:lastModifiedBy>Marjolein Knijnenburg</cp:lastModifiedBy>
  <cp:revision>20</cp:revision>
  <dcterms:created xsi:type="dcterms:W3CDTF">2010-03-16T14:40:10Z</dcterms:created>
  <dcterms:modified xsi:type="dcterms:W3CDTF">2020-07-06T12:05:46Z</dcterms:modified>
</cp:coreProperties>
</file>