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notesMasterIdLst>
    <p:notesMasterId r:id="rId16"/>
  </p:notesMasterIdLst>
  <p:sldIdLst>
    <p:sldId id="256" r:id="rId2"/>
    <p:sldId id="257" r:id="rId3"/>
    <p:sldId id="258" r:id="rId4"/>
    <p:sldId id="259" r:id="rId5"/>
    <p:sldId id="265" r:id="rId6"/>
    <p:sldId id="262" r:id="rId7"/>
    <p:sldId id="260" r:id="rId8"/>
    <p:sldId id="268" r:id="rId9"/>
    <p:sldId id="261" r:id="rId10"/>
    <p:sldId id="269" r:id="rId11"/>
    <p:sldId id="270" r:id="rId12"/>
    <p:sldId id="271"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015" autoAdjust="0"/>
  </p:normalViewPr>
  <p:slideViewPr>
    <p:cSldViewPr snapToGrid="0">
      <p:cViewPr varScale="1">
        <p:scale>
          <a:sx n="69" d="100"/>
          <a:sy n="69" d="100"/>
        </p:scale>
        <p:origin x="12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tta Oterdoom" userId="S::aoterdoom@davinci.nl::cd707498-17ed-4857-982c-22a72662a239" providerId="AD" clId="Web-{2E7175D2-D129-4E5E-88DB-8D8E933C87C5}"/>
    <pc:docChg chg="addSld modSld sldOrd">
      <pc:chgData name="Aletta Oterdoom" userId="S::aoterdoom@davinci.nl::cd707498-17ed-4857-982c-22a72662a239" providerId="AD" clId="Web-{2E7175D2-D129-4E5E-88DB-8D8E933C87C5}" dt="2018-11-26T20:37:39.050" v="145" actId="20577"/>
      <pc:docMkLst>
        <pc:docMk/>
      </pc:docMkLst>
      <pc:sldChg chg="modSp">
        <pc:chgData name="Aletta Oterdoom" userId="S::aoterdoom@davinci.nl::cd707498-17ed-4857-982c-22a72662a239" providerId="AD" clId="Web-{2E7175D2-D129-4E5E-88DB-8D8E933C87C5}" dt="2018-11-26T20:26:12.870" v="8" actId="20577"/>
        <pc:sldMkLst>
          <pc:docMk/>
          <pc:sldMk cId="1245852152" sldId="256"/>
        </pc:sldMkLst>
        <pc:spChg chg="mod">
          <ac:chgData name="Aletta Oterdoom" userId="S::aoterdoom@davinci.nl::cd707498-17ed-4857-982c-22a72662a239" providerId="AD" clId="Web-{2E7175D2-D129-4E5E-88DB-8D8E933C87C5}" dt="2018-11-26T20:26:12.870" v="8" actId="20577"/>
          <ac:spMkLst>
            <pc:docMk/>
            <pc:sldMk cId="1245852152" sldId="256"/>
            <ac:spMk id="3" creationId="{00000000-0000-0000-0000-000000000000}"/>
          </ac:spMkLst>
        </pc:spChg>
      </pc:sldChg>
      <pc:sldChg chg="modSp">
        <pc:chgData name="Aletta Oterdoom" userId="S::aoterdoom@davinci.nl::cd707498-17ed-4857-982c-22a72662a239" providerId="AD" clId="Web-{2E7175D2-D129-4E5E-88DB-8D8E933C87C5}" dt="2018-11-26T20:26:38.871" v="23" actId="20577"/>
        <pc:sldMkLst>
          <pc:docMk/>
          <pc:sldMk cId="2118292319" sldId="258"/>
        </pc:sldMkLst>
        <pc:spChg chg="mod">
          <ac:chgData name="Aletta Oterdoom" userId="S::aoterdoom@davinci.nl::cd707498-17ed-4857-982c-22a72662a239" providerId="AD" clId="Web-{2E7175D2-D129-4E5E-88DB-8D8E933C87C5}" dt="2018-11-26T20:26:38.871" v="23" actId="20577"/>
          <ac:spMkLst>
            <pc:docMk/>
            <pc:sldMk cId="2118292319" sldId="258"/>
            <ac:spMk id="5" creationId="{00000000-0000-0000-0000-000000000000}"/>
          </ac:spMkLst>
        </pc:spChg>
      </pc:sldChg>
      <pc:sldChg chg="modSp">
        <pc:chgData name="Aletta Oterdoom" userId="S::aoterdoom@davinci.nl::cd707498-17ed-4857-982c-22a72662a239" providerId="AD" clId="Web-{2E7175D2-D129-4E5E-88DB-8D8E933C87C5}" dt="2018-11-26T20:27:16.575" v="28" actId="20577"/>
        <pc:sldMkLst>
          <pc:docMk/>
          <pc:sldMk cId="1605962172" sldId="262"/>
        </pc:sldMkLst>
        <pc:spChg chg="mod">
          <ac:chgData name="Aletta Oterdoom" userId="S::aoterdoom@davinci.nl::cd707498-17ed-4857-982c-22a72662a239" providerId="AD" clId="Web-{2E7175D2-D129-4E5E-88DB-8D8E933C87C5}" dt="2018-11-26T20:27:16.575" v="28" actId="20577"/>
          <ac:spMkLst>
            <pc:docMk/>
            <pc:sldMk cId="1605962172" sldId="262"/>
            <ac:spMk id="3" creationId="{00000000-0000-0000-0000-000000000000}"/>
          </ac:spMkLst>
        </pc:spChg>
      </pc:sldChg>
      <pc:sldChg chg="modSp">
        <pc:chgData name="Aletta Oterdoom" userId="S::aoterdoom@davinci.nl::cd707498-17ed-4857-982c-22a72662a239" providerId="AD" clId="Web-{2E7175D2-D129-4E5E-88DB-8D8E933C87C5}" dt="2018-11-26T20:27:37.092" v="29" actId="20577"/>
        <pc:sldMkLst>
          <pc:docMk/>
          <pc:sldMk cId="4210395418" sldId="266"/>
        </pc:sldMkLst>
        <pc:spChg chg="mod">
          <ac:chgData name="Aletta Oterdoom" userId="S::aoterdoom@davinci.nl::cd707498-17ed-4857-982c-22a72662a239" providerId="AD" clId="Web-{2E7175D2-D129-4E5E-88DB-8D8E933C87C5}" dt="2018-11-26T20:27:37.092" v="29" actId="20577"/>
          <ac:spMkLst>
            <pc:docMk/>
            <pc:sldMk cId="4210395418" sldId="266"/>
            <ac:spMk id="3" creationId="{00000000-0000-0000-0000-000000000000}"/>
          </ac:spMkLst>
        </pc:spChg>
      </pc:sldChg>
      <pc:sldChg chg="modSp add ord replId">
        <pc:chgData name="Aletta Oterdoom" userId="S::aoterdoom@davinci.nl::cd707498-17ed-4857-982c-22a72662a239" providerId="AD" clId="Web-{2E7175D2-D129-4E5E-88DB-8D8E933C87C5}" dt="2018-11-26T20:37:39.050" v="144" actId="20577"/>
        <pc:sldMkLst>
          <pc:docMk/>
          <pc:sldMk cId="1392534910" sldId="270"/>
        </pc:sldMkLst>
        <pc:spChg chg="mod">
          <ac:chgData name="Aletta Oterdoom" userId="S::aoterdoom@davinci.nl::cd707498-17ed-4857-982c-22a72662a239" providerId="AD" clId="Web-{2E7175D2-D129-4E5E-88DB-8D8E933C87C5}" dt="2018-11-26T20:29:02.407" v="36" actId="20577"/>
          <ac:spMkLst>
            <pc:docMk/>
            <pc:sldMk cId="1392534910" sldId="270"/>
            <ac:spMk id="2" creationId="{00000000-0000-0000-0000-000000000000}"/>
          </ac:spMkLst>
        </pc:spChg>
        <pc:spChg chg="mod">
          <ac:chgData name="Aletta Oterdoom" userId="S::aoterdoom@davinci.nl::cd707498-17ed-4857-982c-22a72662a239" providerId="AD" clId="Web-{2E7175D2-D129-4E5E-88DB-8D8E933C87C5}" dt="2018-11-26T20:37:39.050" v="144" actId="20577"/>
          <ac:spMkLst>
            <pc:docMk/>
            <pc:sldMk cId="1392534910" sldId="27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7CEF-0991-43C8-92EC-BB45FBC22085}" type="datetimeFigureOut">
              <a:rPr lang="nl-NL" smtClean="0"/>
              <a:t>6-7-2020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F8DE4-FCB7-4F91-B951-8C8F39DEE218}" type="slidenum">
              <a:rPr lang="nl-NL" smtClean="0"/>
              <a:t>‹nr.›</a:t>
            </a:fld>
            <a:endParaRPr lang="nl-NL"/>
          </a:p>
        </p:txBody>
      </p:sp>
    </p:spTree>
    <p:extLst>
      <p:ext uri="{BB962C8B-B14F-4D97-AF65-F5344CB8AC3E}">
        <p14:creationId xmlns:p14="http://schemas.microsoft.com/office/powerpoint/2010/main" val="213839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wet ben je lichamelijk en maatschappelijk</a:t>
            </a:r>
            <a:r>
              <a:rPr lang="nl-NL" baseline="0" dirty="0"/>
              <a:t> volwassen. Psychische volwassenheid vraagt meestal meer tijd. Door de grote verschillen in leeftijd, opleiding, ervaringen en interesses. Is de variatie onder volwassenen erg groot. Iedereen is anders, iedereen is uniek.</a:t>
            </a:r>
          </a:p>
          <a:p>
            <a:endParaRPr lang="nl-NL" baseline="0" dirty="0"/>
          </a:p>
        </p:txBody>
      </p:sp>
      <p:sp>
        <p:nvSpPr>
          <p:cNvPr id="4" name="Tijdelijke aanduiding voor dianummer 3"/>
          <p:cNvSpPr>
            <a:spLocks noGrp="1"/>
          </p:cNvSpPr>
          <p:nvPr>
            <p:ph type="sldNum" sz="quarter" idx="10"/>
          </p:nvPr>
        </p:nvSpPr>
        <p:spPr/>
        <p:txBody>
          <a:bodyPr/>
          <a:lstStyle/>
          <a:p>
            <a:fld id="{F6EF8DE4-FCB7-4F91-B951-8C8F39DEE218}" type="slidenum">
              <a:rPr lang="nl-NL" smtClean="0"/>
              <a:t>4</a:t>
            </a:fld>
            <a:endParaRPr lang="nl-NL"/>
          </a:p>
        </p:txBody>
      </p:sp>
    </p:spTree>
    <p:extLst>
      <p:ext uri="{BB962C8B-B14F-4D97-AF65-F5344CB8AC3E}">
        <p14:creationId xmlns:p14="http://schemas.microsoft.com/office/powerpoint/2010/main" val="421653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6EF8DE4-FCB7-4F91-B951-8C8F39DEE218}" type="slidenum">
              <a:rPr lang="nl-NL" smtClean="0"/>
              <a:t>7</a:t>
            </a:fld>
            <a:endParaRPr lang="nl-NL"/>
          </a:p>
        </p:txBody>
      </p:sp>
    </p:spTree>
    <p:extLst>
      <p:ext uri="{BB962C8B-B14F-4D97-AF65-F5344CB8AC3E}">
        <p14:creationId xmlns:p14="http://schemas.microsoft.com/office/powerpoint/2010/main" val="150465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https://www.youtube.com/watch?v=keabCTL3Pcg  menopauze</a:t>
            </a:r>
          </a:p>
          <a:p>
            <a:endParaRPr lang="nl-NL" dirty="0"/>
          </a:p>
          <a:p>
            <a:r>
              <a:rPr lang="nl-NL" dirty="0"/>
              <a:t>https://www.youtube.com/watch?v=9RlMrLFpfQU </a:t>
            </a:r>
            <a:r>
              <a:rPr lang="nl-NL" dirty="0" err="1"/>
              <a:t>midlife</a:t>
            </a:r>
            <a:r>
              <a:rPr lang="nl-NL" baseline="0" dirty="0"/>
              <a:t> crisis </a:t>
            </a:r>
            <a:endParaRPr lang="nl-NL" dirty="0"/>
          </a:p>
        </p:txBody>
      </p:sp>
      <p:sp>
        <p:nvSpPr>
          <p:cNvPr id="4" name="Tijdelijke aanduiding voor dianummer 3"/>
          <p:cNvSpPr>
            <a:spLocks noGrp="1"/>
          </p:cNvSpPr>
          <p:nvPr>
            <p:ph type="sldNum" sz="quarter" idx="10"/>
          </p:nvPr>
        </p:nvSpPr>
        <p:spPr/>
        <p:txBody>
          <a:bodyPr/>
          <a:lstStyle/>
          <a:p>
            <a:fld id="{F6EF8DE4-FCB7-4F91-B951-8C8F39DEE218}" type="slidenum">
              <a:rPr lang="nl-NL" smtClean="0"/>
              <a:t>8</a:t>
            </a:fld>
            <a:endParaRPr lang="nl-NL"/>
          </a:p>
        </p:txBody>
      </p:sp>
    </p:spTree>
    <p:extLst>
      <p:ext uri="{BB962C8B-B14F-4D97-AF65-F5344CB8AC3E}">
        <p14:creationId xmlns:p14="http://schemas.microsoft.com/office/powerpoint/2010/main" val="325069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p>
        </p:txBody>
      </p:sp>
      <p:sp>
        <p:nvSpPr>
          <p:cNvPr id="4" name="Tijdelijke aanduiding voor dianummer 3"/>
          <p:cNvSpPr>
            <a:spLocks noGrp="1"/>
          </p:cNvSpPr>
          <p:nvPr>
            <p:ph type="sldNum" sz="quarter" idx="10"/>
          </p:nvPr>
        </p:nvSpPr>
        <p:spPr/>
        <p:txBody>
          <a:bodyPr/>
          <a:lstStyle/>
          <a:p>
            <a:fld id="{F6EF8DE4-FCB7-4F91-B951-8C8F39DEE218}" type="slidenum">
              <a:rPr lang="nl-NL" smtClean="0"/>
              <a:t>9</a:t>
            </a:fld>
            <a:endParaRPr lang="nl-NL"/>
          </a:p>
        </p:txBody>
      </p:sp>
    </p:spTree>
    <p:extLst>
      <p:ext uri="{BB962C8B-B14F-4D97-AF65-F5344CB8AC3E}">
        <p14:creationId xmlns:p14="http://schemas.microsoft.com/office/powerpoint/2010/main" val="161995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p>
        </p:txBody>
      </p:sp>
      <p:sp>
        <p:nvSpPr>
          <p:cNvPr id="4" name="Tijdelijke aanduiding voor dianummer 3"/>
          <p:cNvSpPr>
            <a:spLocks noGrp="1"/>
          </p:cNvSpPr>
          <p:nvPr>
            <p:ph type="sldNum" sz="quarter" idx="10"/>
          </p:nvPr>
        </p:nvSpPr>
        <p:spPr/>
        <p:txBody>
          <a:bodyPr/>
          <a:lstStyle/>
          <a:p>
            <a:fld id="{F6EF8DE4-FCB7-4F91-B951-8C8F39DEE218}" type="slidenum">
              <a:rPr lang="nl-NL" smtClean="0"/>
              <a:t>11</a:t>
            </a:fld>
            <a:endParaRPr lang="nl-NL"/>
          </a:p>
        </p:txBody>
      </p:sp>
    </p:spTree>
    <p:extLst>
      <p:ext uri="{BB962C8B-B14F-4D97-AF65-F5344CB8AC3E}">
        <p14:creationId xmlns:p14="http://schemas.microsoft.com/office/powerpoint/2010/main" val="263861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p>
        </p:txBody>
      </p:sp>
      <p:sp>
        <p:nvSpPr>
          <p:cNvPr id="4" name="Tijdelijke aanduiding voor dianummer 3"/>
          <p:cNvSpPr>
            <a:spLocks noGrp="1"/>
          </p:cNvSpPr>
          <p:nvPr>
            <p:ph type="sldNum" sz="quarter" idx="10"/>
          </p:nvPr>
        </p:nvSpPr>
        <p:spPr/>
        <p:txBody>
          <a:bodyPr/>
          <a:lstStyle/>
          <a:p>
            <a:fld id="{F6EF8DE4-FCB7-4F91-B951-8C8F39DEE218}" type="slidenum">
              <a:rPr lang="nl-NL" smtClean="0"/>
              <a:t>12</a:t>
            </a:fld>
            <a:endParaRPr lang="nl-NL"/>
          </a:p>
        </p:txBody>
      </p:sp>
    </p:spTree>
    <p:extLst>
      <p:ext uri="{BB962C8B-B14F-4D97-AF65-F5344CB8AC3E}">
        <p14:creationId xmlns:p14="http://schemas.microsoft.com/office/powerpoint/2010/main" val="185979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31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58222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64027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7330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7DE6118-2437-4B30-8E3C-4D2BE6020583}"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58458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04145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4990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7/6/2020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20856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7/6/2020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59600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7DE6118-2437-4B30-8E3C-4D2BE6020583}"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30589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7/6/2020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7312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ostart.nl/tijd-voor-max/12-09-2011/POW_0041405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ZCTb5UjgM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youtube.com/watch?v=SzUmRCMBXpA&amp;t=9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5128" y="1788454"/>
            <a:ext cx="8361229" cy="941683"/>
          </a:xfrm>
        </p:spPr>
        <p:txBody>
          <a:bodyPr>
            <a:normAutofit/>
          </a:bodyPr>
          <a:lstStyle/>
          <a:p>
            <a:r>
              <a:rPr lang="nl-NL" sz="5400" b="1" dirty="0"/>
              <a:t>Ontwikkelingspsychologie</a:t>
            </a:r>
          </a:p>
        </p:txBody>
      </p:sp>
      <p:sp>
        <p:nvSpPr>
          <p:cNvPr id="3" name="Ondertitel 2"/>
          <p:cNvSpPr>
            <a:spLocks noGrp="1"/>
          </p:cNvSpPr>
          <p:nvPr>
            <p:ph type="subTitle" idx="1"/>
          </p:nvPr>
        </p:nvSpPr>
        <p:spPr>
          <a:xfrm>
            <a:off x="1915128" y="3250885"/>
            <a:ext cx="6831673" cy="1086237"/>
          </a:xfrm>
        </p:spPr>
        <p:txBody>
          <a:bodyPr vert="horz" lIns="91440" tIns="45720" rIns="91440" bIns="45720" rtlCol="0" anchor="t">
            <a:normAutofit/>
          </a:bodyPr>
          <a:lstStyle/>
          <a:p>
            <a:r>
              <a:rPr lang="nl-NL" sz="3600" dirty="0">
                <a:solidFill>
                  <a:schemeClr val="accent6">
                    <a:lumMod val="75000"/>
                  </a:schemeClr>
                </a:solidFill>
                <a:cs typeface="Calibri Light"/>
              </a:rPr>
              <a:t>Midden volwassenen</a:t>
            </a:r>
          </a:p>
        </p:txBody>
      </p:sp>
    </p:spTree>
    <p:extLst>
      <p:ext uri="{BB962C8B-B14F-4D97-AF65-F5344CB8AC3E}">
        <p14:creationId xmlns:p14="http://schemas.microsoft.com/office/powerpoint/2010/main" val="1245852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p:cNvSpPr>
            <a:spLocks noGrp="1"/>
          </p:cNvSpPr>
          <p:nvPr>
            <p:ph type="title"/>
          </p:nvPr>
        </p:nvSpPr>
        <p:spPr/>
        <p:txBody>
          <a:bodyPr/>
          <a:lstStyle/>
          <a:p>
            <a:r>
              <a:rPr lang="nl-NL" altLang="nl-NL" sz="4000">
                <a:latin typeface="Times New Roman" panose="02020603050405020304" pitchFamily="18" charset="0"/>
              </a:rPr>
              <a:t>Sociaal-affectieve ontwikkeling</a:t>
            </a:r>
            <a:endParaRPr lang="nl-NL" altLang="nl-NL" sz="2000">
              <a:latin typeface="Times New Roman" panose="02020603050405020304" pitchFamily="18" charset="0"/>
            </a:endParaRPr>
          </a:p>
        </p:txBody>
      </p:sp>
      <p:pic>
        <p:nvPicPr>
          <p:cNvPr id="3" name="Afbeelding 2"/>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5415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a:t>
            </a:r>
            <a:endParaRPr lang="nl-NL" dirty="0"/>
          </a:p>
        </p:txBody>
      </p:sp>
      <p:sp>
        <p:nvSpPr>
          <p:cNvPr id="3" name="Tijdelijke aanduiding voor inhoud 2"/>
          <p:cNvSpPr>
            <a:spLocks noGrp="1"/>
          </p:cNvSpPr>
          <p:nvPr>
            <p:ph idx="1"/>
          </p:nvPr>
        </p:nvSpPr>
        <p:spPr>
          <a:xfrm>
            <a:off x="1097280" y="2247207"/>
            <a:ext cx="10058400" cy="3608032"/>
          </a:xfrm>
        </p:spPr>
        <p:txBody>
          <a:bodyPr vert="horz" lIns="0" tIns="45720" rIns="0" bIns="45720" rtlCol="0" anchor="t">
            <a:normAutofit fontScale="92500" lnSpcReduction="10000"/>
          </a:bodyPr>
          <a:lstStyle/>
          <a:p>
            <a:r>
              <a:rPr lang="nl-NL" sz="2400" dirty="0"/>
              <a:t>- Hoe </a:t>
            </a:r>
            <a:r>
              <a:rPr lang="nl-NL" sz="2400" dirty="0">
                <a:cs typeface="Calibri"/>
              </a:rPr>
              <a:t>zie jij jezelf op 50-jarige leeftijd?</a:t>
            </a:r>
            <a:endParaRPr lang="nl-NL" sz="1600" i="1" dirty="0">
              <a:sym typeface="Wingdings" panose="05000000000000000000" pitchFamily="2" charset="2"/>
            </a:endParaRPr>
          </a:p>
          <a:p>
            <a:endParaRPr lang="nl-NL" sz="2400" dirty="0">
              <a:cs typeface="Calibri"/>
            </a:endParaRPr>
          </a:p>
          <a:p>
            <a:r>
              <a:rPr lang="nl-NL" sz="2400" dirty="0" smtClean="0">
                <a:cs typeface="Calibri"/>
              </a:rPr>
              <a:t>- Wat </a:t>
            </a:r>
            <a:r>
              <a:rPr lang="nl-NL" sz="2400" dirty="0">
                <a:cs typeface="Calibri"/>
              </a:rPr>
              <a:t>heb je dan bereikt?</a:t>
            </a:r>
          </a:p>
          <a:p>
            <a:r>
              <a:rPr lang="nl-NL" sz="2400" dirty="0" smtClean="0">
                <a:cs typeface="Calibri"/>
              </a:rPr>
              <a:t>- Wat </a:t>
            </a:r>
            <a:r>
              <a:rPr lang="nl-NL" sz="2400" dirty="0">
                <a:cs typeface="Calibri"/>
              </a:rPr>
              <a:t>doet je dan?</a:t>
            </a:r>
          </a:p>
          <a:p>
            <a:r>
              <a:rPr lang="nl-NL" sz="2400" dirty="0" smtClean="0">
                <a:cs typeface="Calibri"/>
              </a:rPr>
              <a:t>- Hoe </a:t>
            </a:r>
            <a:r>
              <a:rPr lang="nl-NL" sz="2400" dirty="0">
                <a:cs typeface="Calibri"/>
              </a:rPr>
              <a:t>ziet je leven eruit?</a:t>
            </a:r>
          </a:p>
          <a:p>
            <a:endParaRPr lang="nl-NL" sz="2400" dirty="0">
              <a:cs typeface="Calibri"/>
            </a:endParaRPr>
          </a:p>
          <a:p>
            <a:r>
              <a:rPr lang="nl-NL" sz="2400" dirty="0">
                <a:cs typeface="Calibri"/>
              </a:rPr>
              <a:t>Schrijf dit op voor jezelf en bespreek het met je </a:t>
            </a:r>
            <a:r>
              <a:rPr lang="nl-NL" sz="2400" dirty="0" smtClean="0">
                <a:cs typeface="Calibri"/>
              </a:rPr>
              <a:t>buurman/buurvrouw</a:t>
            </a:r>
          </a:p>
          <a:p>
            <a:r>
              <a:rPr lang="nl-NL" sz="2400" dirty="0" smtClean="0">
                <a:cs typeface="Calibri"/>
              </a:rPr>
              <a:t>Neem je toekomstbeeld op in je IK-boek!</a:t>
            </a:r>
            <a:endParaRPr lang="nl-NL" sz="2400" dirty="0">
              <a:cs typeface="Calibri"/>
            </a:endParaRPr>
          </a:p>
          <a:p>
            <a:endParaRPr lang="nl-NL" sz="2400" dirty="0">
              <a:cs typeface="Calibri"/>
            </a:endParaRPr>
          </a:p>
        </p:txBody>
      </p:sp>
    </p:spTree>
    <p:extLst>
      <p:ext uri="{BB962C8B-B14F-4D97-AF65-F5344CB8AC3E}">
        <p14:creationId xmlns:p14="http://schemas.microsoft.com/office/powerpoint/2010/main" val="139253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Documentaire </a:t>
            </a:r>
            <a:endParaRPr lang="nl-NL" dirty="0"/>
          </a:p>
        </p:txBody>
      </p:sp>
      <p:sp>
        <p:nvSpPr>
          <p:cNvPr id="3" name="Tijdelijke aanduiding voor inhoud 2"/>
          <p:cNvSpPr>
            <a:spLocks noGrp="1"/>
          </p:cNvSpPr>
          <p:nvPr>
            <p:ph idx="1"/>
          </p:nvPr>
        </p:nvSpPr>
        <p:spPr>
          <a:xfrm>
            <a:off x="1185771" y="2178381"/>
            <a:ext cx="10058400" cy="3608032"/>
          </a:xfrm>
        </p:spPr>
        <p:txBody>
          <a:bodyPr vert="horz" lIns="0" tIns="45720" rIns="0" bIns="45720" rtlCol="0" anchor="t">
            <a:normAutofit/>
          </a:bodyPr>
          <a:lstStyle/>
          <a:p>
            <a:r>
              <a:rPr lang="nl-NL" sz="2400" dirty="0"/>
              <a:t>- </a:t>
            </a:r>
            <a:r>
              <a:rPr lang="nl-NL" sz="2400" dirty="0">
                <a:hlinkClick r:id="rId3"/>
              </a:rPr>
              <a:t>https://</a:t>
            </a:r>
            <a:r>
              <a:rPr lang="nl-NL" sz="2400" dirty="0" smtClean="0">
                <a:hlinkClick r:id="rId3"/>
              </a:rPr>
              <a:t>www.npostart.nl/tijd-voor-max/12-09-2011/POW_00414055</a:t>
            </a:r>
            <a:r>
              <a:rPr lang="nl-NL" sz="2400" dirty="0" smtClean="0"/>
              <a:t> </a:t>
            </a:r>
            <a:endParaRPr lang="nl-NL" sz="2400" dirty="0">
              <a:cs typeface="Calibri"/>
            </a:endParaRPr>
          </a:p>
        </p:txBody>
      </p:sp>
    </p:spTree>
    <p:extLst>
      <p:ext uri="{BB962C8B-B14F-4D97-AF65-F5344CB8AC3E}">
        <p14:creationId xmlns:p14="http://schemas.microsoft.com/office/powerpoint/2010/main" val="101786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Doelen behaald?</a:t>
            </a:r>
          </a:p>
        </p:txBody>
      </p:sp>
      <p:sp>
        <p:nvSpPr>
          <p:cNvPr id="3" name="Tijdelijke aanduiding voor inhoud 2"/>
          <p:cNvSpPr>
            <a:spLocks noGrp="1"/>
          </p:cNvSpPr>
          <p:nvPr>
            <p:ph idx="1"/>
          </p:nvPr>
        </p:nvSpPr>
        <p:spPr/>
        <p:txBody>
          <a:bodyPr vert="horz" lIns="0" tIns="45720" rIns="0" bIns="45720" rtlCol="0" anchor="t">
            <a:normAutofit/>
          </a:bodyPr>
          <a:lstStyle/>
          <a:p>
            <a:endParaRPr lang="nl-NL" dirty="0"/>
          </a:p>
          <a:p>
            <a:r>
              <a:rPr lang="nl-NL" dirty="0"/>
              <a:t>Ik weet/ ik kan..</a:t>
            </a:r>
          </a:p>
          <a:p>
            <a:endParaRPr lang="nl-NL" dirty="0"/>
          </a:p>
          <a:p>
            <a:r>
              <a:rPr lang="nl-NL" dirty="0"/>
              <a:t>- .. hoe de ontwikkeling van een midden volwassene eruitziet.</a:t>
            </a:r>
            <a:endParaRPr lang="nl-NL" dirty="0">
              <a:cs typeface="Calibri"/>
            </a:endParaRPr>
          </a:p>
          <a:p>
            <a:r>
              <a:rPr lang="nl-NL" dirty="0"/>
              <a:t>- .. de ontwikkeling van de midden volwassene koppelen aan wat ik in mijn omgeving zie en meemaak bij deze groep.</a:t>
            </a:r>
          </a:p>
          <a:p>
            <a:endParaRPr lang="nl-NL" dirty="0"/>
          </a:p>
        </p:txBody>
      </p:sp>
    </p:spTree>
    <p:extLst>
      <p:ext uri="{BB962C8B-B14F-4D97-AF65-F5344CB8AC3E}">
        <p14:creationId xmlns:p14="http://schemas.microsoft.com/office/powerpoint/2010/main" val="421039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aan je IK-boek!</a:t>
            </a:r>
          </a:p>
        </p:txBody>
      </p:sp>
      <p:sp>
        <p:nvSpPr>
          <p:cNvPr id="3" name="Tijdelijke aanduiding voor inhoud 2"/>
          <p:cNvSpPr>
            <a:spLocks noGrp="1"/>
          </p:cNvSpPr>
          <p:nvPr>
            <p:ph idx="1"/>
          </p:nvPr>
        </p:nvSpPr>
        <p:spPr/>
        <p:txBody>
          <a:bodyPr/>
          <a:lstStyle/>
          <a:p>
            <a:endParaRPr lang="nl-NL" dirty="0"/>
          </a:p>
          <a:p>
            <a:endParaRPr lang="nl-NL" sz="2800" dirty="0">
              <a:latin typeface="+mj-lt"/>
            </a:endParaRPr>
          </a:p>
          <a:p>
            <a:r>
              <a:rPr lang="nl-NL" sz="2800" dirty="0">
                <a:latin typeface="+mj-lt"/>
              </a:rPr>
              <a:t>Hoe neem je deze informatie mee in je Ik-boek?</a:t>
            </a:r>
          </a:p>
          <a:p>
            <a:endParaRPr lang="nl-NL" sz="2800" dirty="0">
              <a:latin typeface="+mj-lt"/>
            </a:endParaRPr>
          </a:p>
          <a:p>
            <a:r>
              <a:rPr lang="nl-NL" sz="2800" dirty="0">
                <a:latin typeface="+mj-lt"/>
              </a:rPr>
              <a:t>Werken aan je Ik-boek..</a:t>
            </a:r>
          </a:p>
        </p:txBody>
      </p:sp>
    </p:spTree>
    <p:extLst>
      <p:ext uri="{BB962C8B-B14F-4D97-AF65-F5344CB8AC3E}">
        <p14:creationId xmlns:p14="http://schemas.microsoft.com/office/powerpoint/2010/main" val="302163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8274" y="600891"/>
            <a:ext cx="10358846" cy="731520"/>
          </a:xfrm>
        </p:spPr>
        <p:txBody>
          <a:bodyPr>
            <a:normAutofit/>
          </a:bodyPr>
          <a:lstStyle/>
          <a:p>
            <a:r>
              <a:rPr lang="nl-NL" sz="4000" b="1" dirty="0"/>
              <a:t>Het programma</a:t>
            </a:r>
          </a:p>
        </p:txBody>
      </p:sp>
      <p:sp>
        <p:nvSpPr>
          <p:cNvPr id="3" name="Tijdelijke aanduiding voor inhoud 2"/>
          <p:cNvSpPr>
            <a:spLocks noGrp="1"/>
          </p:cNvSpPr>
          <p:nvPr>
            <p:ph idx="1"/>
          </p:nvPr>
        </p:nvSpPr>
        <p:spPr>
          <a:xfrm>
            <a:off x="1123406" y="2377440"/>
            <a:ext cx="10032274" cy="3491653"/>
          </a:xfrm>
        </p:spPr>
        <p:txBody>
          <a:bodyPr>
            <a:normAutofit/>
          </a:bodyPr>
          <a:lstStyle/>
          <a:p>
            <a:r>
              <a:rPr lang="nl-NL" sz="2400" dirty="0"/>
              <a:t>- De doelen van de les</a:t>
            </a:r>
          </a:p>
          <a:p>
            <a:r>
              <a:rPr lang="nl-NL" sz="2400" dirty="0"/>
              <a:t>- Ontwikkelingsfases</a:t>
            </a:r>
          </a:p>
          <a:p>
            <a:r>
              <a:rPr lang="nl-NL" sz="2400" dirty="0"/>
              <a:t>- De verschillende fases</a:t>
            </a:r>
          </a:p>
          <a:p>
            <a:r>
              <a:rPr lang="nl-NL" sz="2400" dirty="0"/>
              <a:t>- Evaluatie/ afsluiting</a:t>
            </a:r>
          </a:p>
          <a:p>
            <a:r>
              <a:rPr lang="nl-NL" sz="2400" dirty="0"/>
              <a:t>- Werken aan je IK-boek!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448" y="2709256"/>
            <a:ext cx="2149475" cy="1905000"/>
          </a:xfrm>
          <a:prstGeom prst="rect">
            <a:avLst/>
          </a:prstGeom>
        </p:spPr>
      </p:pic>
    </p:spTree>
    <p:extLst>
      <p:ext uri="{BB962C8B-B14F-4D97-AF65-F5344CB8AC3E}">
        <p14:creationId xmlns:p14="http://schemas.microsoft.com/office/powerpoint/2010/main" val="3689355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de les</a:t>
            </a:r>
          </a:p>
        </p:txBody>
      </p:sp>
      <p:sp>
        <p:nvSpPr>
          <p:cNvPr id="5" name="Tekstvak 4"/>
          <p:cNvSpPr txBox="1"/>
          <p:nvPr/>
        </p:nvSpPr>
        <p:spPr>
          <a:xfrm>
            <a:off x="1097280" y="2364376"/>
            <a:ext cx="9535886" cy="1938992"/>
          </a:xfrm>
          <a:prstGeom prst="rect">
            <a:avLst/>
          </a:prstGeom>
          <a:noFill/>
        </p:spPr>
        <p:txBody>
          <a:bodyPr wrap="square" rtlCol="0" anchor="t">
            <a:spAutoFit/>
          </a:bodyPr>
          <a:lstStyle/>
          <a:p>
            <a:r>
              <a:rPr lang="nl-NL" sz="2400" dirty="0">
                <a:latin typeface="+mj-lt"/>
              </a:rPr>
              <a:t>Aan het einde van de les...</a:t>
            </a:r>
          </a:p>
          <a:p>
            <a:endParaRPr lang="nl-NL" sz="2400" dirty="0">
              <a:latin typeface="+mj-lt"/>
            </a:endParaRPr>
          </a:p>
          <a:p>
            <a:r>
              <a:rPr lang="nl-NL" sz="2400" dirty="0">
                <a:latin typeface="+mj-lt"/>
              </a:rPr>
              <a:t>- ..weet ik hoe de ontwikkeling van een </a:t>
            </a:r>
            <a:r>
              <a:rPr lang="nl-NL" sz="2400" dirty="0" err="1">
                <a:latin typeface="+mj-lt"/>
              </a:rPr>
              <a:t>middenvolwassene</a:t>
            </a:r>
            <a:r>
              <a:rPr lang="nl-NL" sz="2400" dirty="0">
                <a:latin typeface="+mj-lt"/>
              </a:rPr>
              <a:t> eruitziet.</a:t>
            </a:r>
            <a:endParaRPr lang="nl-NL" sz="2400" dirty="0">
              <a:latin typeface="+mj-lt"/>
              <a:cs typeface="Calibri Light"/>
            </a:endParaRPr>
          </a:p>
          <a:p>
            <a:r>
              <a:rPr lang="nl-NL" sz="2400" dirty="0">
                <a:latin typeface="+mj-lt"/>
              </a:rPr>
              <a:t>- ..koppel ik de ontwikkeling van de </a:t>
            </a:r>
            <a:r>
              <a:rPr lang="nl-NL" sz="2400" dirty="0" err="1">
                <a:latin typeface="+mj-lt"/>
              </a:rPr>
              <a:t>middenvolwassene</a:t>
            </a:r>
            <a:r>
              <a:rPr lang="nl-NL" sz="2400" dirty="0">
                <a:latin typeface="+mj-lt"/>
              </a:rPr>
              <a:t> aan wat ik in mijn omgeving zie en meemaak bij deze groep.</a:t>
            </a:r>
            <a:endParaRPr lang="nl-NL" sz="2400" dirty="0">
              <a:latin typeface="+mj-lt"/>
              <a:cs typeface="Calibri Light"/>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680" y="737235"/>
            <a:ext cx="3429000" cy="2000250"/>
          </a:xfrm>
          <a:prstGeom prst="rect">
            <a:avLst/>
          </a:prstGeom>
        </p:spPr>
      </p:pic>
    </p:spTree>
    <p:extLst>
      <p:ext uri="{BB962C8B-B14F-4D97-AF65-F5344CB8AC3E}">
        <p14:creationId xmlns:p14="http://schemas.microsoft.com/office/powerpoint/2010/main" val="211829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Volwassenheid</a:t>
            </a:r>
          </a:p>
        </p:txBody>
      </p:sp>
      <p:sp>
        <p:nvSpPr>
          <p:cNvPr id="3" name="Tijdelijke aanduiding voor inhoud 2"/>
          <p:cNvSpPr>
            <a:spLocks noGrp="1"/>
          </p:cNvSpPr>
          <p:nvPr>
            <p:ph idx="1"/>
          </p:nvPr>
        </p:nvSpPr>
        <p:spPr>
          <a:xfrm>
            <a:off x="1097280" y="2306782"/>
            <a:ext cx="10058400" cy="3562312"/>
          </a:xfrm>
        </p:spPr>
        <p:txBody>
          <a:bodyPr/>
          <a:lstStyle/>
          <a:p>
            <a:r>
              <a:rPr lang="nl-NL" sz="2400" i="1" dirty="0"/>
              <a:t>Er zijn 4 leeftijdsfasen van volwassenheid:</a:t>
            </a:r>
          </a:p>
          <a:p>
            <a:r>
              <a:rPr lang="nl-NL" sz="2800" b="1" dirty="0">
                <a:solidFill>
                  <a:schemeClr val="accent1"/>
                </a:solidFill>
              </a:rPr>
              <a:t>- </a:t>
            </a:r>
            <a:r>
              <a:rPr lang="nl-NL" sz="2800" dirty="0">
                <a:solidFill>
                  <a:schemeClr val="tx1">
                    <a:lumMod val="65000"/>
                    <a:lumOff val="35000"/>
                  </a:schemeClr>
                </a:solidFill>
              </a:rPr>
              <a:t>Jong volwassenheid (21-40 jaar)</a:t>
            </a:r>
          </a:p>
          <a:p>
            <a:r>
              <a:rPr lang="nl-NL" sz="2400" dirty="0">
                <a:solidFill>
                  <a:schemeClr val="accent1"/>
                </a:solidFill>
              </a:rPr>
              <a:t>- </a:t>
            </a:r>
            <a:r>
              <a:rPr lang="nl-NL" sz="2400" b="1" dirty="0">
                <a:solidFill>
                  <a:schemeClr val="tx1">
                    <a:lumMod val="65000"/>
                    <a:lumOff val="35000"/>
                  </a:schemeClr>
                </a:solidFill>
              </a:rPr>
              <a:t>Middelbare leeftijd (40-55 jaar)</a:t>
            </a:r>
          </a:p>
          <a:p>
            <a:r>
              <a:rPr lang="nl-NL" sz="2400" dirty="0"/>
              <a:t>- Vroege ouderdom (55-65 jaar)</a:t>
            </a:r>
          </a:p>
          <a:p>
            <a:r>
              <a:rPr lang="nl-NL" sz="2400" dirty="0"/>
              <a:t>- Ouderdom (65 jaar en ouder)</a:t>
            </a:r>
          </a:p>
          <a:p>
            <a:endParaRPr lang="nl-NL" dirty="0"/>
          </a:p>
        </p:txBody>
      </p:sp>
      <p:pic>
        <p:nvPicPr>
          <p:cNvPr id="4" name="Afbeelding 3"/>
          <p:cNvPicPr/>
          <p:nvPr/>
        </p:nvPicPr>
        <p:blipFill rotWithShape="1">
          <a:blip r:embed="rId3"/>
          <a:srcRect l="2286" t="55428" r="2286" b="15238"/>
          <a:stretch/>
        </p:blipFill>
        <p:spPr>
          <a:xfrm>
            <a:off x="5159828" y="4637315"/>
            <a:ext cx="6923315" cy="1597539"/>
          </a:xfrm>
          <a:prstGeom prst="rect">
            <a:avLst/>
          </a:prstGeom>
        </p:spPr>
      </p:pic>
    </p:spTree>
    <p:extLst>
      <p:ext uri="{BB962C8B-B14F-4D97-AF65-F5344CB8AC3E}">
        <p14:creationId xmlns:p14="http://schemas.microsoft.com/office/powerpoint/2010/main" val="210558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Belangrijke punten tijdens deze fase</a:t>
            </a:r>
          </a:p>
        </p:txBody>
      </p:sp>
      <p:sp>
        <p:nvSpPr>
          <p:cNvPr id="3" name="Tijdelijke aanduiding voor inhoud 2"/>
          <p:cNvSpPr>
            <a:spLocks noGrp="1"/>
          </p:cNvSpPr>
          <p:nvPr>
            <p:ph idx="1"/>
          </p:nvPr>
        </p:nvSpPr>
        <p:spPr>
          <a:xfrm>
            <a:off x="1097280" y="2211184"/>
            <a:ext cx="10058400" cy="3657909"/>
          </a:xfrm>
        </p:spPr>
        <p:txBody>
          <a:bodyPr/>
          <a:lstStyle/>
          <a:p>
            <a:r>
              <a:rPr lang="nl-NL" dirty="0">
                <a:latin typeface="+mj-lt"/>
              </a:rPr>
              <a:t>- Zelfstandigheid</a:t>
            </a:r>
          </a:p>
          <a:p>
            <a:r>
              <a:rPr lang="nl-NL" dirty="0">
                <a:latin typeface="+mj-lt"/>
              </a:rPr>
              <a:t>- Verantwoordelijkheden dragen</a:t>
            </a:r>
          </a:p>
          <a:p>
            <a:r>
              <a:rPr lang="nl-NL" dirty="0">
                <a:latin typeface="+mj-lt"/>
              </a:rPr>
              <a:t>- Handelen naar (eigen) normen en waarden</a:t>
            </a:r>
          </a:p>
          <a:p>
            <a:r>
              <a:rPr lang="nl-NL" dirty="0">
                <a:latin typeface="+mj-lt"/>
              </a:rPr>
              <a:t>- Cultureel en maatschappelijke betrokkenheid</a:t>
            </a:r>
          </a:p>
          <a:p>
            <a:r>
              <a:rPr lang="nl-NL" dirty="0">
                <a:latin typeface="+mj-lt"/>
              </a:rPr>
              <a:t>- Duurzame relaties aangaan/ onderhouden</a:t>
            </a:r>
          </a:p>
          <a:p>
            <a:r>
              <a:rPr lang="nl-NL" dirty="0">
                <a:latin typeface="+mj-lt"/>
              </a:rPr>
              <a:t>- Inhoud aan eigen leven geven</a:t>
            </a:r>
          </a:p>
        </p:txBody>
      </p:sp>
      <p:pic>
        <p:nvPicPr>
          <p:cNvPr id="4" name="Afbeelding 3"/>
          <p:cNvPicPr/>
          <p:nvPr/>
        </p:nvPicPr>
        <p:blipFill rotWithShape="1">
          <a:blip r:embed="rId2"/>
          <a:srcRect l="74567" t="33848" r="16763" b="8349"/>
          <a:stretch/>
        </p:blipFill>
        <p:spPr>
          <a:xfrm>
            <a:off x="10440785" y="2211184"/>
            <a:ext cx="565265" cy="2734736"/>
          </a:xfrm>
          <a:prstGeom prst="rect">
            <a:avLst/>
          </a:prstGeom>
        </p:spPr>
      </p:pic>
    </p:spTree>
    <p:extLst>
      <p:ext uri="{BB962C8B-B14F-4D97-AF65-F5344CB8AC3E}">
        <p14:creationId xmlns:p14="http://schemas.microsoft.com/office/powerpoint/2010/main" val="353000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midden volwassenheid </a:t>
            </a:r>
          </a:p>
        </p:txBody>
      </p:sp>
      <p:sp>
        <p:nvSpPr>
          <p:cNvPr id="3" name="Tijdelijke aanduiding voor inhoud 2"/>
          <p:cNvSpPr>
            <a:spLocks noGrp="1"/>
          </p:cNvSpPr>
          <p:nvPr>
            <p:ph idx="1"/>
          </p:nvPr>
        </p:nvSpPr>
        <p:spPr>
          <a:xfrm>
            <a:off x="1097279" y="2028303"/>
            <a:ext cx="10058401" cy="4048031"/>
          </a:xfrm>
        </p:spPr>
        <p:txBody>
          <a:bodyPr vert="horz" lIns="0" tIns="45720" rIns="0" bIns="45720" rtlCol="0" anchor="t">
            <a:noAutofit/>
          </a:bodyPr>
          <a:lstStyle/>
          <a:p>
            <a:r>
              <a:rPr lang="nl-NL" sz="2400" dirty="0"/>
              <a:t>Het leven van de midden volwassene is voor een belangrijk deel ingevuld. Je gaat terugkijken op keuzes die je als jong volwassene hebt gemaakt. En tegelijk ga je weer vooruitkijken naar de toekomst, naar de mogelijkheden die er nog zijn.  Met welke ontwikkelingen de midden volwassene allemaal te maken heeft ontdek je bij dit onderwerp.</a:t>
            </a:r>
          </a:p>
          <a:p>
            <a:endParaRPr lang="nl-NL" sz="2400" dirty="0"/>
          </a:p>
          <a:p>
            <a:r>
              <a:rPr lang="nl-NL" sz="2400" dirty="0">
                <a:latin typeface="+mj-lt"/>
              </a:rPr>
              <a:t>De midden volwassenheid loopt van 40- 55 jaar </a:t>
            </a:r>
            <a:endParaRPr lang="nl-NL" sz="2400" dirty="0">
              <a:latin typeface="+mj-lt"/>
              <a:cs typeface="Calibri Light"/>
            </a:endParaRPr>
          </a:p>
          <a:p>
            <a:endParaRPr lang="nl-NL" sz="2400" dirty="0">
              <a:latin typeface="+mj-lt"/>
            </a:endParaRPr>
          </a:p>
          <a:p>
            <a:r>
              <a:rPr lang="nl-NL" sz="2400" dirty="0">
                <a:latin typeface="+mj-lt"/>
              </a:rPr>
              <a:t>Meestal een rustige fase… </a:t>
            </a:r>
          </a:p>
          <a:p>
            <a:endParaRPr lang="nl-NL" sz="2400" dirty="0">
              <a:latin typeface="+mj-lt"/>
            </a:endParaRPr>
          </a:p>
          <a:p>
            <a:endParaRPr lang="nl-NL" sz="2400" dirty="0">
              <a:latin typeface="+mj-lt"/>
            </a:endParaRPr>
          </a:p>
        </p:txBody>
      </p:sp>
    </p:spTree>
    <p:extLst>
      <p:ext uri="{BB962C8B-B14F-4D97-AF65-F5344CB8AC3E}">
        <p14:creationId xmlns:p14="http://schemas.microsoft.com/office/powerpoint/2010/main" val="160596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lichamelijke ontwikkeling</a:t>
            </a:r>
          </a:p>
        </p:txBody>
      </p:sp>
      <p:sp>
        <p:nvSpPr>
          <p:cNvPr id="3" name="Tijdelijke aanduiding voor inhoud 2"/>
          <p:cNvSpPr>
            <a:spLocks noGrp="1"/>
          </p:cNvSpPr>
          <p:nvPr>
            <p:ph idx="1"/>
          </p:nvPr>
        </p:nvSpPr>
        <p:spPr>
          <a:xfrm>
            <a:off x="1097280" y="2327564"/>
            <a:ext cx="10058400" cy="3541530"/>
          </a:xfrm>
        </p:spPr>
        <p:txBody>
          <a:bodyPr>
            <a:normAutofit fontScale="92500" lnSpcReduction="10000"/>
          </a:bodyPr>
          <a:lstStyle/>
          <a:p>
            <a:r>
              <a:rPr lang="nl-NL" sz="2400" dirty="0"/>
              <a:t>- lichamelijke achteruitgang, kwaaltjes </a:t>
            </a:r>
          </a:p>
          <a:p>
            <a:pPr marL="0" indent="0">
              <a:buNone/>
            </a:pPr>
            <a:endParaRPr lang="nl-NL" sz="2400" dirty="0"/>
          </a:p>
          <a:p>
            <a:r>
              <a:rPr lang="nl-NL" sz="2400" dirty="0"/>
              <a:t>- eerste gezondheidskwaaltjes </a:t>
            </a:r>
          </a:p>
          <a:p>
            <a:endParaRPr lang="nl-NL" sz="2400" dirty="0"/>
          </a:p>
          <a:p>
            <a:r>
              <a:rPr lang="nl-NL" sz="2400" dirty="0"/>
              <a:t>- vrouw; menopauze </a:t>
            </a:r>
            <a:endParaRPr lang="nl-NL" sz="2400" dirty="0" smtClean="0"/>
          </a:p>
          <a:p>
            <a:r>
              <a:rPr lang="nl-NL" sz="2400" dirty="0" smtClean="0">
                <a:hlinkClick r:id="rId3"/>
              </a:rPr>
              <a:t>https</a:t>
            </a:r>
            <a:r>
              <a:rPr lang="nl-NL" sz="2400" dirty="0">
                <a:hlinkClick r:id="rId3"/>
              </a:rPr>
              <a:t>://</a:t>
            </a:r>
            <a:r>
              <a:rPr lang="nl-NL" sz="2400" dirty="0" smtClean="0">
                <a:hlinkClick r:id="rId3"/>
              </a:rPr>
              <a:t>www.youtube.com/watch?v=6ZCTb5UjgMo</a:t>
            </a:r>
            <a:r>
              <a:rPr lang="nl-NL" sz="2400" dirty="0" smtClean="0"/>
              <a:t> </a:t>
            </a:r>
            <a:endParaRPr lang="nl-NL" sz="2400" dirty="0"/>
          </a:p>
          <a:p>
            <a:r>
              <a:rPr lang="nl-NL" sz="2400" dirty="0"/>
              <a:t>- man; penopauze </a:t>
            </a:r>
            <a:endParaRPr lang="nl-NL" sz="2400" dirty="0" smtClean="0"/>
          </a:p>
          <a:p>
            <a:r>
              <a:rPr lang="nl-NL" sz="2400" dirty="0">
                <a:hlinkClick r:id="rId4"/>
              </a:rPr>
              <a:t>https://</a:t>
            </a:r>
            <a:r>
              <a:rPr lang="nl-NL" sz="2400" dirty="0" smtClean="0">
                <a:hlinkClick r:id="rId4"/>
              </a:rPr>
              <a:t>www.youtube.com/watch?v=SzUmRCMBXpA&amp;t=9s</a:t>
            </a:r>
            <a:r>
              <a:rPr lang="nl-NL" sz="2400" dirty="0" smtClean="0"/>
              <a:t> </a:t>
            </a:r>
            <a:endParaRPr lang="nl-NL" sz="2400" dirty="0"/>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354" y="1925400"/>
            <a:ext cx="4031326" cy="1946157"/>
          </a:xfrm>
          <a:prstGeom prst="rect">
            <a:avLst/>
          </a:prstGeom>
        </p:spPr>
      </p:pic>
    </p:spTree>
    <p:extLst>
      <p:ext uri="{BB962C8B-B14F-4D97-AF65-F5344CB8AC3E}">
        <p14:creationId xmlns:p14="http://schemas.microsoft.com/office/powerpoint/2010/main" val="313584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lichamelijke ontwikkeling</a:t>
            </a:r>
          </a:p>
        </p:txBody>
      </p:sp>
      <p:sp>
        <p:nvSpPr>
          <p:cNvPr id="3" name="Tijdelijke aanduiding voor inhoud 2"/>
          <p:cNvSpPr>
            <a:spLocks noGrp="1"/>
          </p:cNvSpPr>
          <p:nvPr>
            <p:ph idx="1"/>
          </p:nvPr>
        </p:nvSpPr>
        <p:spPr>
          <a:xfrm>
            <a:off x="1097280" y="2357061"/>
            <a:ext cx="10058400" cy="3541530"/>
          </a:xfrm>
        </p:spPr>
        <p:txBody>
          <a:bodyPr>
            <a:normAutofit lnSpcReduction="10000"/>
          </a:bodyPr>
          <a:lstStyle/>
          <a:p>
            <a:pPr marL="0" indent="0">
              <a:buNone/>
            </a:pPr>
            <a:r>
              <a:rPr lang="nl-NL" sz="2400" b="1" dirty="0"/>
              <a:t>Opdracht</a:t>
            </a:r>
            <a:r>
              <a:rPr lang="nl-NL" sz="2400" dirty="0"/>
              <a:t>:</a:t>
            </a:r>
          </a:p>
          <a:p>
            <a:pPr marL="0" indent="0">
              <a:buNone/>
            </a:pPr>
            <a:r>
              <a:rPr lang="nl-NL" sz="2400" dirty="0"/>
              <a:t>Zoek in tweetallen uit wat de penopauze (voor de mannen) betekent en wat de menopauze (voor de vrouwen) inhoudt. </a:t>
            </a:r>
            <a:r>
              <a:rPr lang="nl-NL" sz="2400" dirty="0" smtClean="0"/>
              <a:t>Beantwoord de volgende vragen:</a:t>
            </a:r>
            <a:endParaRPr lang="nl-NL" sz="2400" dirty="0"/>
          </a:p>
          <a:p>
            <a:pPr marL="0" indent="0">
              <a:buNone/>
            </a:pPr>
            <a:r>
              <a:rPr lang="nl-NL" sz="2400" dirty="0"/>
              <a:t>- Waar heb je last van tijdens deze fase? </a:t>
            </a:r>
          </a:p>
          <a:p>
            <a:pPr marL="0" indent="0">
              <a:buNone/>
            </a:pPr>
            <a:r>
              <a:rPr lang="nl-NL" sz="2400" dirty="0"/>
              <a:t>- En wat betekent het als je hier last van hebt?</a:t>
            </a:r>
          </a:p>
          <a:p>
            <a:pPr marL="0" indent="0">
              <a:buNone/>
            </a:pPr>
            <a:r>
              <a:rPr lang="nl-NL" sz="2400" dirty="0"/>
              <a:t>- Hoe voelt iemand zich dan?</a:t>
            </a:r>
          </a:p>
          <a:p>
            <a:pPr marL="0" indent="0">
              <a:buNone/>
            </a:pPr>
            <a:r>
              <a:rPr lang="nl-NL" sz="2400" dirty="0"/>
              <a:t>- Ken je iemand in je omgeving die hier last van heeft? Wat zie/merk je aan diegene?</a:t>
            </a:r>
          </a:p>
        </p:txBody>
      </p:sp>
    </p:spTree>
    <p:extLst>
      <p:ext uri="{BB962C8B-B14F-4D97-AF65-F5344CB8AC3E}">
        <p14:creationId xmlns:p14="http://schemas.microsoft.com/office/powerpoint/2010/main" val="299597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cognitieve ontwikkeling</a:t>
            </a:r>
          </a:p>
        </p:txBody>
      </p:sp>
      <p:sp>
        <p:nvSpPr>
          <p:cNvPr id="3" name="Tijdelijke aanduiding voor inhoud 2"/>
          <p:cNvSpPr>
            <a:spLocks noGrp="1"/>
          </p:cNvSpPr>
          <p:nvPr>
            <p:ph idx="1"/>
          </p:nvPr>
        </p:nvSpPr>
        <p:spPr>
          <a:xfrm>
            <a:off x="1097280" y="2593571"/>
            <a:ext cx="10058400" cy="3608032"/>
          </a:xfrm>
        </p:spPr>
        <p:txBody>
          <a:bodyPr>
            <a:normAutofit/>
          </a:bodyPr>
          <a:lstStyle/>
          <a:p>
            <a:r>
              <a:rPr lang="nl-NL" sz="2400" dirty="0"/>
              <a:t>- Geen achter- of </a:t>
            </a:r>
            <a:r>
              <a:rPr lang="nl-NL" sz="2400" dirty="0" smtClean="0"/>
              <a:t>vooruitgang tenzij er bepaalde ziektes optreden </a:t>
            </a:r>
            <a:endParaRPr lang="nl-NL" sz="1600" i="1" dirty="0">
              <a:sym typeface="Wingdings" panose="05000000000000000000" pitchFamily="2" charset="2"/>
            </a:endParaRPr>
          </a:p>
          <a:p>
            <a:endParaRPr lang="nl-NL" sz="2400" dirty="0">
              <a:sym typeface="Wingdings" panose="05000000000000000000" pitchFamily="2" charset="2"/>
            </a:endParaRPr>
          </a:p>
        </p:txBody>
      </p:sp>
    </p:spTree>
    <p:extLst>
      <p:ext uri="{BB962C8B-B14F-4D97-AF65-F5344CB8AC3E}">
        <p14:creationId xmlns:p14="http://schemas.microsoft.com/office/powerpoint/2010/main" val="1729572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342</TotalTime>
  <Words>526</Words>
  <Application>Microsoft Office PowerPoint</Application>
  <PresentationFormat>Breedbeeld</PresentationFormat>
  <Paragraphs>87</Paragraphs>
  <Slides>14</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Calibri</vt:lpstr>
      <vt:lpstr>Calibri Light</vt:lpstr>
      <vt:lpstr>Times New Roman</vt:lpstr>
      <vt:lpstr>Wingdings</vt:lpstr>
      <vt:lpstr>Terugblik</vt:lpstr>
      <vt:lpstr>Ontwikkelingspsychologie</vt:lpstr>
      <vt:lpstr>Het programma</vt:lpstr>
      <vt:lpstr>Doelen van de les</vt:lpstr>
      <vt:lpstr>Volwassenheid</vt:lpstr>
      <vt:lpstr>Belangrijke punten tijdens deze fase</vt:lpstr>
      <vt:lpstr>De midden volwassenheid </vt:lpstr>
      <vt:lpstr>De lichamelijke ontwikkeling</vt:lpstr>
      <vt:lpstr>De lichamelijke ontwikkeling</vt:lpstr>
      <vt:lpstr>De cognitieve ontwikkeling</vt:lpstr>
      <vt:lpstr>Sociaal-affectieve ontwikkeling</vt:lpstr>
      <vt:lpstr>Opdracht</vt:lpstr>
      <vt:lpstr>Documentaire </vt:lpstr>
      <vt:lpstr>Doelen behaald?</vt:lpstr>
      <vt:lpstr>Werken aan je IK-boek!</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Ontwikkelingspsychologie</dc:title>
  <dc:creator>Laura Racaj</dc:creator>
  <cp:lastModifiedBy>Marjolein Knijnenburg</cp:lastModifiedBy>
  <cp:revision>57</cp:revision>
  <dcterms:created xsi:type="dcterms:W3CDTF">2018-11-13T12:37:56Z</dcterms:created>
  <dcterms:modified xsi:type="dcterms:W3CDTF">2020-07-06T12:04:18Z</dcterms:modified>
</cp:coreProperties>
</file>