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Lst>
  <p:notesMasterIdLst>
    <p:notesMasterId r:id="rId14"/>
  </p:notesMasterIdLst>
  <p:sldIdLst>
    <p:sldId id="256" r:id="rId2"/>
    <p:sldId id="257" r:id="rId3"/>
    <p:sldId id="258" r:id="rId4"/>
    <p:sldId id="259" r:id="rId5"/>
    <p:sldId id="265" r:id="rId6"/>
    <p:sldId id="262" r:id="rId7"/>
    <p:sldId id="260" r:id="rId8"/>
    <p:sldId id="261"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9015" autoAdjust="0"/>
  </p:normalViewPr>
  <p:slideViewPr>
    <p:cSldViewPr snapToGrid="0">
      <p:cViewPr varScale="1">
        <p:scale>
          <a:sx n="69" d="100"/>
          <a:sy n="69" d="100"/>
        </p:scale>
        <p:origin x="12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A7CEF-0991-43C8-92EC-BB45FBC22085}" type="datetimeFigureOut">
              <a:rPr lang="nl-NL" smtClean="0"/>
              <a:t>6-7-2020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F8DE4-FCB7-4F91-B951-8C8F39DEE218}" type="slidenum">
              <a:rPr lang="nl-NL" smtClean="0"/>
              <a:t>‹nr.›</a:t>
            </a:fld>
            <a:endParaRPr lang="nl-NL"/>
          </a:p>
        </p:txBody>
      </p:sp>
    </p:spTree>
    <p:extLst>
      <p:ext uri="{BB962C8B-B14F-4D97-AF65-F5344CB8AC3E}">
        <p14:creationId xmlns:p14="http://schemas.microsoft.com/office/powerpoint/2010/main" val="213839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Voor de wet ben je lichamelijk en maatschappelijk</a:t>
            </a:r>
            <a:r>
              <a:rPr lang="nl-NL" baseline="0" dirty="0" smtClean="0"/>
              <a:t> volwassen. Psychische volwassenheid vraagt meestal meer tijd. Door de grote verschillen in leeftijd, opleiding, ervaringen en interesses. Is de variatie onder volwassenen erg groot. Iedereen is anders, iedereen is uniek.</a:t>
            </a:r>
          </a:p>
          <a:p>
            <a:endParaRPr lang="nl-NL" baseline="0" dirty="0" smtClean="0"/>
          </a:p>
          <a:p>
            <a:r>
              <a:rPr lang="nl-NL" baseline="0" dirty="0" smtClean="0"/>
              <a:t>Vandaag gaan wij dieper in op de jong volwassene fase van 21 tot 40 jaar.</a:t>
            </a:r>
            <a:endParaRPr lang="nl-NL" dirty="0"/>
          </a:p>
        </p:txBody>
      </p:sp>
      <p:sp>
        <p:nvSpPr>
          <p:cNvPr id="4" name="Tijdelijke aanduiding voor dianummer 3"/>
          <p:cNvSpPr>
            <a:spLocks noGrp="1"/>
          </p:cNvSpPr>
          <p:nvPr>
            <p:ph type="sldNum" sz="quarter" idx="10"/>
          </p:nvPr>
        </p:nvSpPr>
        <p:spPr/>
        <p:txBody>
          <a:bodyPr/>
          <a:lstStyle/>
          <a:p>
            <a:fld id="{F6EF8DE4-FCB7-4F91-B951-8C8F39DEE218}" type="slidenum">
              <a:rPr lang="nl-NL" smtClean="0"/>
              <a:t>4</a:t>
            </a:fld>
            <a:endParaRPr lang="nl-NL"/>
          </a:p>
        </p:txBody>
      </p:sp>
    </p:spTree>
    <p:extLst>
      <p:ext uri="{BB962C8B-B14F-4D97-AF65-F5344CB8AC3E}">
        <p14:creationId xmlns:p14="http://schemas.microsoft.com/office/powerpoint/2010/main" val="421653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Vooral in het begin krachtig, energiek en fit.</a:t>
            </a:r>
            <a:r>
              <a:rPr lang="nl-NL" baseline="0" dirty="0" smtClean="0"/>
              <a:t> Vooral mannen krijgen dunnere haren, grijzere haren. Vanaf de 35</a:t>
            </a:r>
            <a:r>
              <a:rPr lang="nl-NL" baseline="30000" dirty="0" smtClean="0"/>
              <a:t>e</a:t>
            </a:r>
            <a:r>
              <a:rPr lang="nl-NL" baseline="0" dirty="0" smtClean="0"/>
              <a:t> is er meet vetophoping en neemt de spiermassa af. Dit kan vooral voor 40ers confronterend zijn, waardoor er in de leeftijd vaker midlifecrisissen voorkomen. </a:t>
            </a:r>
            <a:r>
              <a:rPr lang="nl-NL" sz="1200" b="0" i="0" u="none" strike="noStrike" kern="1200" dirty="0" smtClean="0">
                <a:solidFill>
                  <a:schemeClr val="tx1"/>
                </a:solidFill>
                <a:effectLst/>
                <a:latin typeface="+mn-lt"/>
                <a:ea typeface="+mn-ea"/>
                <a:cs typeface="+mn-cs"/>
              </a:rPr>
              <a:t>Een </a:t>
            </a:r>
            <a:r>
              <a:rPr lang="nl-NL" sz="1200" b="1" i="0" u="none" strike="noStrike" kern="1200" dirty="0" smtClean="0">
                <a:solidFill>
                  <a:schemeClr val="tx1"/>
                </a:solidFill>
                <a:effectLst/>
                <a:latin typeface="+mn-lt"/>
                <a:ea typeface="+mn-ea"/>
                <a:cs typeface="+mn-cs"/>
              </a:rPr>
              <a:t>midlifecrisis</a:t>
            </a:r>
            <a:r>
              <a:rPr lang="nl-NL" sz="1200" b="0" i="0" u="none" strike="noStrike" kern="1200" dirty="0" smtClean="0">
                <a:solidFill>
                  <a:schemeClr val="tx1"/>
                </a:solidFill>
                <a:effectLst/>
                <a:latin typeface="+mn-lt"/>
                <a:ea typeface="+mn-ea"/>
                <a:cs typeface="+mn-cs"/>
              </a:rPr>
              <a:t> is dus emotionele staat van twijfel en onrust, en komt voor bij zowel mannen als vrouwen. ... Het leidt over het algemeen tot een bezinning en zelfreflectie op </a:t>
            </a:r>
            <a:r>
              <a:rPr lang="nl-NL" sz="1200" b="1" i="0" u="none" strike="noStrike" kern="1200" dirty="0" smtClean="0">
                <a:solidFill>
                  <a:schemeClr val="tx1"/>
                </a:solidFill>
                <a:effectLst/>
                <a:latin typeface="+mn-lt"/>
                <a:ea typeface="+mn-ea"/>
                <a:cs typeface="+mn-cs"/>
              </a:rPr>
              <a:t>wat</a:t>
            </a:r>
            <a:r>
              <a:rPr lang="nl-NL" sz="1200" b="0" i="0" u="none" strike="noStrike" kern="1200" dirty="0" smtClean="0">
                <a:solidFill>
                  <a:schemeClr val="tx1"/>
                </a:solidFill>
                <a:effectLst/>
                <a:latin typeface="+mn-lt"/>
                <a:ea typeface="+mn-ea"/>
                <a:cs typeface="+mn-cs"/>
              </a:rPr>
              <a:t> men heeft gedaan met het leven tot dat moment.</a:t>
            </a:r>
            <a:endParaRPr lang="nl-NL" dirty="0"/>
          </a:p>
        </p:txBody>
      </p:sp>
      <p:sp>
        <p:nvSpPr>
          <p:cNvPr id="4" name="Tijdelijke aanduiding voor dianummer 3"/>
          <p:cNvSpPr>
            <a:spLocks noGrp="1"/>
          </p:cNvSpPr>
          <p:nvPr>
            <p:ph type="sldNum" sz="quarter" idx="10"/>
          </p:nvPr>
        </p:nvSpPr>
        <p:spPr/>
        <p:txBody>
          <a:bodyPr/>
          <a:lstStyle/>
          <a:p>
            <a:fld id="{F6EF8DE4-FCB7-4F91-B951-8C8F39DEE218}" type="slidenum">
              <a:rPr lang="nl-NL" smtClean="0"/>
              <a:t>7</a:t>
            </a:fld>
            <a:endParaRPr lang="nl-NL"/>
          </a:p>
        </p:txBody>
      </p:sp>
    </p:spTree>
    <p:extLst>
      <p:ext uri="{BB962C8B-B14F-4D97-AF65-F5344CB8AC3E}">
        <p14:creationId xmlns:p14="http://schemas.microsoft.com/office/powerpoint/2010/main" val="150465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 Formeel operationeel denken </a:t>
            </a:r>
            <a:r>
              <a:rPr lang="nl-NL" dirty="0" smtClean="0">
                <a:sym typeface="Wingdings" panose="05000000000000000000" pitchFamily="2" charset="2"/>
              </a:rPr>
              <a:t> jongvolwassene kan abstract, flexibel en complex denken over ideeën en problemen. De interesse in</a:t>
            </a:r>
            <a:r>
              <a:rPr lang="nl-NL" baseline="0" dirty="0" smtClean="0">
                <a:sym typeface="Wingdings" panose="05000000000000000000" pitchFamily="2" charset="2"/>
              </a:rPr>
              <a:t> nieuwe kennis en vaardigheden is een belangrijke eigenschap, omdat de maatschappij continue verandert en ontwikkelt. Je houdt je kennis zo up-to-date. Carrière maken, een nieuwe opleiding volgen en cursussen volgen zijn dingen die veel voorkomen.</a:t>
            </a:r>
            <a:endParaRPr lang="nl-NL" dirty="0" smtClean="0">
              <a:sym typeface="Wingdings" panose="05000000000000000000" pitchFamily="2" charset="2"/>
            </a:endParaRPr>
          </a:p>
          <a:p>
            <a:endParaRPr lang="nl-NL" dirty="0"/>
          </a:p>
        </p:txBody>
      </p:sp>
      <p:sp>
        <p:nvSpPr>
          <p:cNvPr id="4" name="Tijdelijke aanduiding voor dianummer 3"/>
          <p:cNvSpPr>
            <a:spLocks noGrp="1"/>
          </p:cNvSpPr>
          <p:nvPr>
            <p:ph type="sldNum" sz="quarter" idx="10"/>
          </p:nvPr>
        </p:nvSpPr>
        <p:spPr/>
        <p:txBody>
          <a:bodyPr/>
          <a:lstStyle/>
          <a:p>
            <a:fld id="{F6EF8DE4-FCB7-4F91-B951-8C8F39DEE218}" type="slidenum">
              <a:rPr lang="nl-NL" smtClean="0"/>
              <a:t>8</a:t>
            </a:fld>
            <a:endParaRPr lang="nl-NL"/>
          </a:p>
        </p:txBody>
      </p:sp>
    </p:spTree>
    <p:extLst>
      <p:ext uri="{BB962C8B-B14F-4D97-AF65-F5344CB8AC3E}">
        <p14:creationId xmlns:p14="http://schemas.microsoft.com/office/powerpoint/2010/main" val="161995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Er verandert</a:t>
            </a:r>
            <a:r>
              <a:rPr lang="nl-NL" baseline="0" dirty="0" smtClean="0"/>
              <a:t> veel in het leven van een stel, wanneer zij kinderen krijgen. De zorgtaken die nu vaker verdeeld worden, legt grote druk op het gezinsleven en de relatie. Echtscheidingen komen dan ook vaker voor. 20% kiest bewust voor het niet krijgen van kinderen.</a:t>
            </a:r>
            <a:endParaRPr lang="nl-NL" dirty="0"/>
          </a:p>
        </p:txBody>
      </p:sp>
      <p:sp>
        <p:nvSpPr>
          <p:cNvPr id="4" name="Tijdelijke aanduiding voor dianummer 3"/>
          <p:cNvSpPr>
            <a:spLocks noGrp="1"/>
          </p:cNvSpPr>
          <p:nvPr>
            <p:ph type="sldNum" sz="quarter" idx="10"/>
          </p:nvPr>
        </p:nvSpPr>
        <p:spPr/>
        <p:txBody>
          <a:bodyPr/>
          <a:lstStyle/>
          <a:p>
            <a:fld id="{F6EF8DE4-FCB7-4F91-B951-8C8F39DEE218}" type="slidenum">
              <a:rPr lang="nl-NL" smtClean="0"/>
              <a:t>9</a:t>
            </a:fld>
            <a:endParaRPr lang="nl-NL"/>
          </a:p>
        </p:txBody>
      </p:sp>
    </p:spTree>
    <p:extLst>
      <p:ext uri="{BB962C8B-B14F-4D97-AF65-F5344CB8AC3E}">
        <p14:creationId xmlns:p14="http://schemas.microsoft.com/office/powerpoint/2010/main" val="917636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131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58222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3640270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7330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7DE6118-2437-4B30-8E3C-4D2BE6020583}" type="datetimeFigureOut">
              <a:rPr lang="en-US" smtClean="0"/>
              <a:pPr/>
              <a:t>7/6/2020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31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58458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97280" y="2582334"/>
            <a:ext cx="4937760" cy="33782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304145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49905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DE6118-2437-4B30-8E3C-4D2BE6020583}" type="datetimeFigureOut">
              <a:rPr lang="en-US" smtClean="0"/>
              <a:t>7/6/2020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208568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6118-2437-4B30-8E3C-4D2BE6020583}" type="datetimeFigureOut">
              <a:rPr lang="en-US" smtClean="0"/>
              <a:pPr/>
              <a:t>7/6/2020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E57DC2-970A-4B3E-BB1C-7A09969E49DF}" type="slidenum">
              <a:rPr lang="en-US" smtClean="0"/>
              <a:pPr/>
              <a:t>‹nr.›</a:t>
            </a:fld>
            <a:endParaRPr lang="en-US" dirty="0"/>
          </a:p>
        </p:txBody>
      </p:sp>
    </p:spTree>
    <p:extLst>
      <p:ext uri="{BB962C8B-B14F-4D97-AF65-F5344CB8AC3E}">
        <p14:creationId xmlns:p14="http://schemas.microsoft.com/office/powerpoint/2010/main" val="1596001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7DE6118-2437-4B30-8E3C-4D2BE6020583}" type="datetimeFigureOut">
              <a:rPr lang="en-US" smtClean="0"/>
              <a:pPr/>
              <a:t>7/6/2020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‹nr.›</a:t>
            </a:fld>
            <a:endParaRPr lang="en-US" dirty="0"/>
          </a:p>
        </p:txBody>
      </p:sp>
    </p:spTree>
    <p:extLst>
      <p:ext uri="{BB962C8B-B14F-4D97-AF65-F5344CB8AC3E}">
        <p14:creationId xmlns:p14="http://schemas.microsoft.com/office/powerpoint/2010/main" val="230589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7DE6118-2437-4B30-8E3C-4D2BE6020583}" type="datetimeFigureOut">
              <a:rPr lang="en-US" smtClean="0"/>
              <a:pPr/>
              <a:t>7/6/2020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E57DC2-970A-4B3E-BB1C-7A09969E49DF}"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73124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915128" y="1788454"/>
            <a:ext cx="8361229" cy="941683"/>
          </a:xfrm>
        </p:spPr>
        <p:txBody>
          <a:bodyPr>
            <a:normAutofit/>
          </a:bodyPr>
          <a:lstStyle/>
          <a:p>
            <a:r>
              <a:rPr lang="nl-NL" sz="5400" b="1" dirty="0" smtClean="0"/>
              <a:t>Ontwikkelingspsychologie</a:t>
            </a:r>
            <a:endParaRPr lang="nl-NL" sz="5400" b="1" dirty="0"/>
          </a:p>
        </p:txBody>
      </p:sp>
      <p:sp>
        <p:nvSpPr>
          <p:cNvPr id="3" name="Ondertitel 2"/>
          <p:cNvSpPr>
            <a:spLocks noGrp="1"/>
          </p:cNvSpPr>
          <p:nvPr>
            <p:ph type="subTitle" idx="1"/>
          </p:nvPr>
        </p:nvSpPr>
        <p:spPr>
          <a:xfrm>
            <a:off x="1915128" y="3250885"/>
            <a:ext cx="6831673" cy="1086237"/>
          </a:xfrm>
        </p:spPr>
        <p:txBody>
          <a:bodyPr>
            <a:normAutofit/>
          </a:bodyPr>
          <a:lstStyle/>
          <a:p>
            <a:r>
              <a:rPr lang="nl-NL" sz="3600" dirty="0" smtClean="0">
                <a:solidFill>
                  <a:schemeClr val="accent6">
                    <a:lumMod val="75000"/>
                  </a:schemeClr>
                </a:solidFill>
              </a:rPr>
              <a:t>Jongvolwassene</a:t>
            </a:r>
            <a:endParaRPr lang="nl-NL" sz="3600" dirty="0">
              <a:solidFill>
                <a:schemeClr val="accent6">
                  <a:lumMod val="75000"/>
                </a:schemeClr>
              </a:solidFill>
            </a:endParaRPr>
          </a:p>
        </p:txBody>
      </p:sp>
    </p:spTree>
    <p:extLst>
      <p:ext uri="{BB962C8B-B14F-4D97-AF65-F5344CB8AC3E}">
        <p14:creationId xmlns:p14="http://schemas.microsoft.com/office/powerpoint/2010/main" val="1245852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Sociaal- emotionele ontwikkeling</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latin typeface="+mj-lt"/>
              </a:rPr>
              <a:t>- Vaste werkkring wordt gevormd. </a:t>
            </a:r>
          </a:p>
          <a:p>
            <a:r>
              <a:rPr lang="nl-NL" dirty="0" smtClean="0">
                <a:latin typeface="+mj-lt"/>
              </a:rPr>
              <a:t>- Werken wordt een deel van het leven </a:t>
            </a:r>
            <a:r>
              <a:rPr lang="nl-NL" dirty="0" smtClean="0">
                <a:latin typeface="+mj-lt"/>
                <a:sym typeface="Wingdings" panose="05000000000000000000" pitchFamily="2" charset="2"/>
              </a:rPr>
              <a:t> collega’s worden vrienden.</a:t>
            </a:r>
          </a:p>
          <a:p>
            <a:r>
              <a:rPr lang="nl-NL" dirty="0" smtClean="0">
                <a:latin typeface="+mj-lt"/>
                <a:sym typeface="Wingdings" panose="05000000000000000000" pitchFamily="2" charset="2"/>
              </a:rPr>
              <a:t>- Drukke periode  Kinderen EN werk</a:t>
            </a:r>
            <a:endParaRPr lang="nl-NL" dirty="0">
              <a:latin typeface="+mj-lt"/>
              <a:sym typeface="Wingdings" panose="05000000000000000000" pitchFamily="2" charset="2"/>
            </a:endParaRPr>
          </a:p>
          <a:p>
            <a:endParaRPr lang="nl-NL" dirty="0" smtClean="0">
              <a:latin typeface="+mj-lt"/>
              <a:sym typeface="Wingdings" panose="05000000000000000000" pitchFamily="2" charset="2"/>
            </a:endParaRPr>
          </a:p>
          <a:p>
            <a:r>
              <a:rPr lang="nl-NL" b="1" dirty="0" smtClean="0">
                <a:latin typeface="+mj-lt"/>
                <a:sym typeface="Wingdings" panose="05000000000000000000" pitchFamily="2" charset="2"/>
              </a:rPr>
              <a:t>Burn-outs komen vaak voor!</a:t>
            </a:r>
          </a:p>
          <a:p>
            <a:r>
              <a:rPr lang="nl-NL" dirty="0" smtClean="0">
                <a:latin typeface="+mj-lt"/>
                <a:sym typeface="Wingdings" panose="05000000000000000000" pitchFamily="2" charset="2"/>
              </a:rPr>
              <a:t>- Hebben te maken met werk/ werkdruk</a:t>
            </a:r>
          </a:p>
          <a:p>
            <a:r>
              <a:rPr lang="nl-NL" dirty="0" smtClean="0">
                <a:latin typeface="+mj-lt"/>
                <a:sym typeface="Wingdings" panose="05000000000000000000" pitchFamily="2" charset="2"/>
              </a:rPr>
              <a:t>- Veel klachten: uitputting, slapeloosheid, faalangst</a:t>
            </a:r>
          </a:p>
          <a:p>
            <a:endParaRPr lang="nl-NL" dirty="0">
              <a:latin typeface="+mj-lt"/>
              <a:sym typeface="Wingdings" panose="05000000000000000000" pitchFamily="2" charset="2"/>
            </a:endParaRPr>
          </a:p>
          <a:p>
            <a:r>
              <a:rPr lang="nl-NL" dirty="0" smtClean="0">
                <a:latin typeface="+mj-lt"/>
                <a:sym typeface="Wingdings" panose="05000000000000000000" pitchFamily="2" charset="2"/>
              </a:rPr>
              <a:t>Burn-outs kunnen ook eerder voorkomen. Dit komt vooral voor bij mensen die perfectionistisch zijn, mensen die geen nee kunnen zeggen, mensen die niet met verandering om kunnen gaan, mensen die vaak dingen uitstellen etc.</a:t>
            </a:r>
          </a:p>
          <a:p>
            <a:endParaRPr lang="nl-NL" dirty="0" smtClean="0">
              <a:sym typeface="Wingdings" panose="05000000000000000000" pitchFamily="2" charset="2"/>
            </a:endParaRPr>
          </a:p>
          <a:p>
            <a:endParaRPr lang="nl-NL" dirty="0">
              <a:sym typeface="Wingdings" panose="05000000000000000000" pitchFamily="2" charset="2"/>
            </a:endParaRPr>
          </a:p>
          <a:p>
            <a:endParaRPr lang="nl-NL" dirty="0" smtClean="0">
              <a:sym typeface="Wingdings" panose="05000000000000000000" pitchFamily="2" charset="2"/>
            </a:endParaRP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9554" y="2660072"/>
            <a:ext cx="3056126" cy="2023317"/>
          </a:xfrm>
          <a:prstGeom prst="rect">
            <a:avLst/>
          </a:prstGeom>
        </p:spPr>
      </p:pic>
    </p:spTree>
    <p:extLst>
      <p:ext uri="{BB962C8B-B14F-4D97-AF65-F5344CB8AC3E}">
        <p14:creationId xmlns:p14="http://schemas.microsoft.com/office/powerpoint/2010/main" val="185894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behaald?</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Ik weet/ ik kan..</a:t>
            </a:r>
            <a:endParaRPr lang="nl-NL" dirty="0"/>
          </a:p>
          <a:p>
            <a:endParaRPr lang="nl-NL" dirty="0"/>
          </a:p>
          <a:p>
            <a:r>
              <a:rPr lang="nl-NL" dirty="0"/>
              <a:t>- </a:t>
            </a:r>
            <a:r>
              <a:rPr lang="nl-NL" dirty="0" smtClean="0"/>
              <a:t>.. hoe </a:t>
            </a:r>
            <a:r>
              <a:rPr lang="nl-NL" dirty="0"/>
              <a:t>de ontwikkeling van een jong volwassene eruitziet.</a:t>
            </a:r>
          </a:p>
          <a:p>
            <a:r>
              <a:rPr lang="nl-NL" dirty="0"/>
              <a:t>- </a:t>
            </a:r>
            <a:r>
              <a:rPr lang="nl-NL" dirty="0" smtClean="0"/>
              <a:t>.. de </a:t>
            </a:r>
            <a:r>
              <a:rPr lang="nl-NL" dirty="0"/>
              <a:t>ontwikkeling van de jong volwassene </a:t>
            </a:r>
            <a:r>
              <a:rPr lang="nl-NL" dirty="0" smtClean="0"/>
              <a:t>koppelen aan </a:t>
            </a:r>
            <a:r>
              <a:rPr lang="nl-NL" dirty="0"/>
              <a:t>wat ik in mijn omgeving zie en meemaak bij deze groep.</a:t>
            </a:r>
          </a:p>
          <a:p>
            <a:endParaRPr lang="nl-NL" dirty="0"/>
          </a:p>
        </p:txBody>
      </p:sp>
    </p:spTree>
    <p:extLst>
      <p:ext uri="{BB962C8B-B14F-4D97-AF65-F5344CB8AC3E}">
        <p14:creationId xmlns:p14="http://schemas.microsoft.com/office/powerpoint/2010/main" val="4210395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Werken aan je IK-boek!</a:t>
            </a:r>
            <a:endParaRPr lang="nl-NL" dirty="0"/>
          </a:p>
        </p:txBody>
      </p:sp>
      <p:sp>
        <p:nvSpPr>
          <p:cNvPr id="3" name="Tijdelijke aanduiding voor inhoud 2"/>
          <p:cNvSpPr>
            <a:spLocks noGrp="1"/>
          </p:cNvSpPr>
          <p:nvPr>
            <p:ph idx="1"/>
          </p:nvPr>
        </p:nvSpPr>
        <p:spPr/>
        <p:txBody>
          <a:bodyPr/>
          <a:lstStyle/>
          <a:p>
            <a:endParaRPr lang="nl-NL" dirty="0" smtClean="0"/>
          </a:p>
          <a:p>
            <a:endParaRPr lang="nl-NL" sz="2800" dirty="0">
              <a:latin typeface="+mj-lt"/>
            </a:endParaRPr>
          </a:p>
          <a:p>
            <a:r>
              <a:rPr lang="nl-NL" sz="2800" dirty="0" smtClean="0">
                <a:latin typeface="+mj-lt"/>
              </a:rPr>
              <a:t>Hoe neem je deze informatie mee in je Ik-boek?</a:t>
            </a:r>
          </a:p>
          <a:p>
            <a:endParaRPr lang="nl-NL" sz="2800" dirty="0">
              <a:latin typeface="+mj-lt"/>
            </a:endParaRPr>
          </a:p>
          <a:p>
            <a:r>
              <a:rPr lang="nl-NL" sz="2800" dirty="0" smtClean="0">
                <a:latin typeface="+mj-lt"/>
              </a:rPr>
              <a:t>Werken aan je Ik-boek..</a:t>
            </a:r>
            <a:endParaRPr lang="nl-NL" sz="2800" dirty="0">
              <a:latin typeface="+mj-lt"/>
            </a:endParaRPr>
          </a:p>
        </p:txBody>
      </p:sp>
    </p:spTree>
    <p:extLst>
      <p:ext uri="{BB962C8B-B14F-4D97-AF65-F5344CB8AC3E}">
        <p14:creationId xmlns:p14="http://schemas.microsoft.com/office/powerpoint/2010/main" val="3021637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8274" y="600891"/>
            <a:ext cx="10358846" cy="731520"/>
          </a:xfrm>
        </p:spPr>
        <p:txBody>
          <a:bodyPr>
            <a:normAutofit/>
          </a:bodyPr>
          <a:lstStyle/>
          <a:p>
            <a:r>
              <a:rPr lang="nl-NL" sz="4000" b="1" dirty="0" smtClean="0"/>
              <a:t>Het programma</a:t>
            </a:r>
            <a:endParaRPr lang="nl-NL" sz="4000" b="1" dirty="0"/>
          </a:p>
        </p:txBody>
      </p:sp>
      <p:sp>
        <p:nvSpPr>
          <p:cNvPr id="3" name="Tijdelijke aanduiding voor inhoud 2"/>
          <p:cNvSpPr>
            <a:spLocks noGrp="1"/>
          </p:cNvSpPr>
          <p:nvPr>
            <p:ph idx="1"/>
          </p:nvPr>
        </p:nvSpPr>
        <p:spPr>
          <a:xfrm>
            <a:off x="1123406" y="2377440"/>
            <a:ext cx="10032274" cy="3491653"/>
          </a:xfrm>
        </p:spPr>
        <p:txBody>
          <a:bodyPr>
            <a:normAutofit/>
          </a:bodyPr>
          <a:lstStyle/>
          <a:p>
            <a:r>
              <a:rPr lang="nl-NL" sz="2400" dirty="0" smtClean="0"/>
              <a:t>- De doelen van de les</a:t>
            </a:r>
          </a:p>
          <a:p>
            <a:r>
              <a:rPr lang="nl-NL" sz="2400" dirty="0" smtClean="0"/>
              <a:t>- Ontwikkelingsfases</a:t>
            </a:r>
          </a:p>
          <a:p>
            <a:r>
              <a:rPr lang="nl-NL" sz="2400" dirty="0" smtClean="0"/>
              <a:t>- De verschillende fases</a:t>
            </a:r>
          </a:p>
          <a:p>
            <a:r>
              <a:rPr lang="nl-NL" sz="2400" dirty="0" smtClean="0"/>
              <a:t>- Evaluatie/ afsluiting</a:t>
            </a:r>
          </a:p>
          <a:p>
            <a:r>
              <a:rPr lang="nl-NL" sz="2400" dirty="0" smtClean="0"/>
              <a:t>- Werken aan je IK-boek!</a:t>
            </a:r>
            <a:endParaRPr lang="nl-NL" sz="2400"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2448" y="2709256"/>
            <a:ext cx="2149475" cy="1905000"/>
          </a:xfrm>
          <a:prstGeom prst="rect">
            <a:avLst/>
          </a:prstGeom>
        </p:spPr>
      </p:pic>
    </p:spTree>
    <p:extLst>
      <p:ext uri="{BB962C8B-B14F-4D97-AF65-F5344CB8AC3E}">
        <p14:creationId xmlns:p14="http://schemas.microsoft.com/office/powerpoint/2010/main" val="3689355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Doelen van de les</a:t>
            </a:r>
            <a:endParaRPr lang="nl-NL" b="1" dirty="0"/>
          </a:p>
        </p:txBody>
      </p:sp>
      <p:sp>
        <p:nvSpPr>
          <p:cNvPr id="5" name="Tekstvak 4"/>
          <p:cNvSpPr txBox="1"/>
          <p:nvPr/>
        </p:nvSpPr>
        <p:spPr>
          <a:xfrm>
            <a:off x="1097280" y="2364376"/>
            <a:ext cx="9535886" cy="1938992"/>
          </a:xfrm>
          <a:prstGeom prst="rect">
            <a:avLst/>
          </a:prstGeom>
          <a:noFill/>
        </p:spPr>
        <p:txBody>
          <a:bodyPr wrap="square" rtlCol="0">
            <a:spAutoFit/>
          </a:bodyPr>
          <a:lstStyle/>
          <a:p>
            <a:r>
              <a:rPr lang="nl-NL" sz="2400" dirty="0">
                <a:latin typeface="+mj-lt"/>
              </a:rPr>
              <a:t>Aan het einde van de </a:t>
            </a:r>
            <a:r>
              <a:rPr lang="nl-NL" sz="2400" dirty="0" smtClean="0">
                <a:latin typeface="+mj-lt"/>
              </a:rPr>
              <a:t>les...</a:t>
            </a:r>
            <a:endParaRPr lang="nl-NL" sz="2400" dirty="0">
              <a:latin typeface="+mj-lt"/>
            </a:endParaRPr>
          </a:p>
          <a:p>
            <a:endParaRPr lang="nl-NL" sz="2400" dirty="0">
              <a:latin typeface="+mj-lt"/>
            </a:endParaRPr>
          </a:p>
          <a:p>
            <a:r>
              <a:rPr lang="nl-NL" sz="2400" dirty="0">
                <a:latin typeface="+mj-lt"/>
              </a:rPr>
              <a:t>- </a:t>
            </a:r>
            <a:r>
              <a:rPr lang="nl-NL" sz="2400" dirty="0" smtClean="0">
                <a:latin typeface="+mj-lt"/>
              </a:rPr>
              <a:t>..weet </a:t>
            </a:r>
            <a:r>
              <a:rPr lang="nl-NL" sz="2400" dirty="0">
                <a:latin typeface="+mj-lt"/>
              </a:rPr>
              <a:t>ik hoe de ontwikkeling van een jong volwassene eruitziet.</a:t>
            </a:r>
          </a:p>
          <a:p>
            <a:r>
              <a:rPr lang="nl-NL" sz="2400" dirty="0">
                <a:latin typeface="+mj-lt"/>
              </a:rPr>
              <a:t>- </a:t>
            </a:r>
            <a:r>
              <a:rPr lang="nl-NL" sz="2400" dirty="0" smtClean="0">
                <a:latin typeface="+mj-lt"/>
              </a:rPr>
              <a:t>..koppel </a:t>
            </a:r>
            <a:r>
              <a:rPr lang="nl-NL" sz="2400" dirty="0">
                <a:latin typeface="+mj-lt"/>
              </a:rPr>
              <a:t>ik de ontwikkeling van de jong volwassene aan wat ik in mijn omgeving zie en meemaak bij deze groep.</a:t>
            </a:r>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6680" y="737235"/>
            <a:ext cx="3429000" cy="2000250"/>
          </a:xfrm>
          <a:prstGeom prst="rect">
            <a:avLst/>
          </a:prstGeom>
        </p:spPr>
      </p:pic>
    </p:spTree>
    <p:extLst>
      <p:ext uri="{BB962C8B-B14F-4D97-AF65-F5344CB8AC3E}">
        <p14:creationId xmlns:p14="http://schemas.microsoft.com/office/powerpoint/2010/main" val="2118292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Volwassenheid</a:t>
            </a:r>
            <a:endParaRPr lang="nl-NL" b="1" dirty="0"/>
          </a:p>
        </p:txBody>
      </p:sp>
      <p:sp>
        <p:nvSpPr>
          <p:cNvPr id="3" name="Tijdelijke aanduiding voor inhoud 2"/>
          <p:cNvSpPr>
            <a:spLocks noGrp="1"/>
          </p:cNvSpPr>
          <p:nvPr>
            <p:ph idx="1"/>
          </p:nvPr>
        </p:nvSpPr>
        <p:spPr>
          <a:xfrm>
            <a:off x="1097280" y="2306782"/>
            <a:ext cx="10058400" cy="3562312"/>
          </a:xfrm>
        </p:spPr>
        <p:txBody>
          <a:bodyPr/>
          <a:lstStyle/>
          <a:p>
            <a:r>
              <a:rPr lang="nl-NL" sz="2400" i="1" dirty="0" smtClean="0"/>
              <a:t>Er zijn 4 leeftijdsfasen van volwassenheid:</a:t>
            </a:r>
          </a:p>
          <a:p>
            <a:r>
              <a:rPr lang="nl-NL" sz="2800" b="1" dirty="0" smtClean="0">
                <a:solidFill>
                  <a:schemeClr val="accent1"/>
                </a:solidFill>
              </a:rPr>
              <a:t>- Jong volwassenheid (21-40 jaar)</a:t>
            </a:r>
          </a:p>
          <a:p>
            <a:r>
              <a:rPr lang="nl-NL" sz="2400" dirty="0" smtClean="0"/>
              <a:t>- Middelbare leeftijd (40-55 jaar)</a:t>
            </a:r>
          </a:p>
          <a:p>
            <a:r>
              <a:rPr lang="nl-NL" sz="2400" dirty="0" smtClean="0"/>
              <a:t>- Vroege ouderdom (55-65 jaar)</a:t>
            </a:r>
          </a:p>
          <a:p>
            <a:r>
              <a:rPr lang="nl-NL" sz="2400" dirty="0" smtClean="0"/>
              <a:t>- Ouderdom (65 jaar en ouder)</a:t>
            </a:r>
          </a:p>
          <a:p>
            <a:endParaRPr lang="nl-NL" dirty="0"/>
          </a:p>
        </p:txBody>
      </p:sp>
      <p:pic>
        <p:nvPicPr>
          <p:cNvPr id="4" name="Afbeelding 3"/>
          <p:cNvPicPr/>
          <p:nvPr/>
        </p:nvPicPr>
        <p:blipFill rotWithShape="1">
          <a:blip r:embed="rId3"/>
          <a:srcRect l="2286" t="55428" r="2286" b="15238"/>
          <a:stretch/>
        </p:blipFill>
        <p:spPr>
          <a:xfrm>
            <a:off x="5159828" y="4637315"/>
            <a:ext cx="6923315" cy="1597539"/>
          </a:xfrm>
          <a:prstGeom prst="rect">
            <a:avLst/>
          </a:prstGeom>
        </p:spPr>
      </p:pic>
    </p:spTree>
    <p:extLst>
      <p:ext uri="{BB962C8B-B14F-4D97-AF65-F5344CB8AC3E}">
        <p14:creationId xmlns:p14="http://schemas.microsoft.com/office/powerpoint/2010/main" val="210558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Belangrijke punten tijdens deze fase</a:t>
            </a:r>
            <a:endParaRPr lang="nl-NL" b="1" dirty="0"/>
          </a:p>
        </p:txBody>
      </p:sp>
      <p:sp>
        <p:nvSpPr>
          <p:cNvPr id="3" name="Tijdelijke aanduiding voor inhoud 2"/>
          <p:cNvSpPr>
            <a:spLocks noGrp="1"/>
          </p:cNvSpPr>
          <p:nvPr>
            <p:ph idx="1"/>
          </p:nvPr>
        </p:nvSpPr>
        <p:spPr>
          <a:xfrm>
            <a:off x="1097280" y="2211184"/>
            <a:ext cx="10058400" cy="3657909"/>
          </a:xfrm>
        </p:spPr>
        <p:txBody>
          <a:bodyPr/>
          <a:lstStyle/>
          <a:p>
            <a:r>
              <a:rPr lang="nl-NL" dirty="0" smtClean="0">
                <a:latin typeface="+mj-lt"/>
              </a:rPr>
              <a:t>- Zelfstandigheid</a:t>
            </a:r>
          </a:p>
          <a:p>
            <a:r>
              <a:rPr lang="nl-NL" dirty="0" smtClean="0">
                <a:latin typeface="+mj-lt"/>
              </a:rPr>
              <a:t>- Verantwoordelijkheden dragen</a:t>
            </a:r>
          </a:p>
          <a:p>
            <a:r>
              <a:rPr lang="nl-NL" dirty="0" smtClean="0">
                <a:latin typeface="+mj-lt"/>
              </a:rPr>
              <a:t>- Handelen naar (eigen) normen en waarden</a:t>
            </a:r>
          </a:p>
          <a:p>
            <a:r>
              <a:rPr lang="nl-NL" dirty="0" smtClean="0">
                <a:latin typeface="+mj-lt"/>
              </a:rPr>
              <a:t>- Cultureel en maatschappelijke betrokkenheid</a:t>
            </a:r>
          </a:p>
          <a:p>
            <a:r>
              <a:rPr lang="nl-NL" dirty="0" smtClean="0">
                <a:latin typeface="+mj-lt"/>
              </a:rPr>
              <a:t>- Duurzame relaties aangaan/ onderhouden</a:t>
            </a:r>
          </a:p>
          <a:p>
            <a:r>
              <a:rPr lang="nl-NL" dirty="0" smtClean="0">
                <a:latin typeface="+mj-lt"/>
              </a:rPr>
              <a:t>- Inhoud aan eigen leven geven</a:t>
            </a:r>
            <a:endParaRPr lang="nl-NL" dirty="0">
              <a:latin typeface="+mj-lt"/>
            </a:endParaRPr>
          </a:p>
        </p:txBody>
      </p:sp>
      <p:pic>
        <p:nvPicPr>
          <p:cNvPr id="4" name="Afbeelding 3"/>
          <p:cNvPicPr/>
          <p:nvPr/>
        </p:nvPicPr>
        <p:blipFill rotWithShape="1">
          <a:blip r:embed="rId2"/>
          <a:srcRect l="74567" t="33848" r="16763" b="8349"/>
          <a:stretch/>
        </p:blipFill>
        <p:spPr>
          <a:xfrm>
            <a:off x="10440785" y="2211184"/>
            <a:ext cx="565265" cy="2734736"/>
          </a:xfrm>
          <a:prstGeom prst="rect">
            <a:avLst/>
          </a:prstGeom>
        </p:spPr>
      </p:pic>
    </p:spTree>
    <p:extLst>
      <p:ext uri="{BB962C8B-B14F-4D97-AF65-F5344CB8AC3E}">
        <p14:creationId xmlns:p14="http://schemas.microsoft.com/office/powerpoint/2010/main" val="3530007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De jongvolwassene</a:t>
            </a:r>
            <a:endParaRPr lang="nl-NL" b="1" dirty="0"/>
          </a:p>
        </p:txBody>
      </p:sp>
      <p:sp>
        <p:nvSpPr>
          <p:cNvPr id="3" name="Tijdelijke aanduiding voor inhoud 2"/>
          <p:cNvSpPr>
            <a:spLocks noGrp="1"/>
          </p:cNvSpPr>
          <p:nvPr>
            <p:ph idx="1"/>
          </p:nvPr>
        </p:nvSpPr>
        <p:spPr>
          <a:xfrm>
            <a:off x="1097279" y="2028304"/>
            <a:ext cx="5054139" cy="2244438"/>
          </a:xfrm>
        </p:spPr>
        <p:txBody>
          <a:bodyPr>
            <a:noAutofit/>
          </a:bodyPr>
          <a:lstStyle/>
          <a:p>
            <a:r>
              <a:rPr lang="nl-NL" sz="2400" dirty="0" smtClean="0">
                <a:latin typeface="+mj-lt"/>
              </a:rPr>
              <a:t>- Grote diversiteit (mama/ oma?)</a:t>
            </a:r>
          </a:p>
          <a:p>
            <a:r>
              <a:rPr lang="nl-NL" sz="2400" dirty="0" smtClean="0">
                <a:latin typeface="+mj-lt"/>
              </a:rPr>
              <a:t>- Vaak voor hun 30</a:t>
            </a:r>
            <a:r>
              <a:rPr lang="nl-NL" sz="2400" baseline="30000" dirty="0" smtClean="0">
                <a:latin typeface="+mj-lt"/>
              </a:rPr>
              <a:t>e</a:t>
            </a:r>
            <a:r>
              <a:rPr lang="nl-NL" sz="2400" dirty="0" smtClean="0">
                <a:latin typeface="+mj-lt"/>
              </a:rPr>
              <a:t> een wildere leefstijl</a:t>
            </a:r>
          </a:p>
          <a:p>
            <a:r>
              <a:rPr lang="nl-NL" sz="2400" dirty="0" smtClean="0">
                <a:latin typeface="+mj-lt"/>
              </a:rPr>
              <a:t>- Daarna meer stabiliteit</a:t>
            </a:r>
          </a:p>
        </p:txBody>
      </p:sp>
      <p:sp>
        <p:nvSpPr>
          <p:cNvPr id="4" name="Tekstvak 3"/>
          <p:cNvSpPr txBox="1"/>
          <p:nvPr/>
        </p:nvSpPr>
        <p:spPr>
          <a:xfrm>
            <a:off x="6301047" y="3009207"/>
            <a:ext cx="5386647" cy="2585323"/>
          </a:xfrm>
          <a:prstGeom prst="rect">
            <a:avLst/>
          </a:prstGeom>
          <a:noFill/>
        </p:spPr>
        <p:txBody>
          <a:bodyPr wrap="square" rtlCol="0">
            <a:spAutoFit/>
          </a:bodyPr>
          <a:lstStyle/>
          <a:p>
            <a:endParaRPr lang="nl-NL" dirty="0"/>
          </a:p>
          <a:p>
            <a:r>
              <a:rPr lang="nl-NL" sz="2400" b="1" dirty="0">
                <a:latin typeface="+mj-lt"/>
              </a:rPr>
              <a:t>Gericht op:</a:t>
            </a:r>
          </a:p>
          <a:p>
            <a:r>
              <a:rPr lang="nl-NL" sz="2400" dirty="0">
                <a:latin typeface="+mj-lt"/>
              </a:rPr>
              <a:t> - Carrière </a:t>
            </a:r>
          </a:p>
          <a:p>
            <a:r>
              <a:rPr lang="nl-NL" sz="2400" dirty="0">
                <a:latin typeface="+mj-lt"/>
              </a:rPr>
              <a:t>- Gezin en kinderen</a:t>
            </a:r>
          </a:p>
          <a:p>
            <a:r>
              <a:rPr lang="nl-NL" sz="2400" dirty="0">
                <a:latin typeface="+mj-lt"/>
              </a:rPr>
              <a:t>- Combinatie gezin en baan</a:t>
            </a:r>
          </a:p>
          <a:p>
            <a:r>
              <a:rPr lang="nl-NL" sz="2400" dirty="0">
                <a:latin typeface="+mj-lt"/>
              </a:rPr>
              <a:t>- Relaties, samenwonen, trouwen</a:t>
            </a:r>
          </a:p>
          <a:p>
            <a:r>
              <a:rPr lang="nl-NL" sz="2400" dirty="0">
                <a:latin typeface="+mj-lt"/>
              </a:rPr>
              <a:t>- Werkkring opbouwen</a:t>
            </a:r>
          </a:p>
        </p:txBody>
      </p:sp>
    </p:spTree>
    <p:extLst>
      <p:ext uri="{BB962C8B-B14F-4D97-AF65-F5344CB8AC3E}">
        <p14:creationId xmlns:p14="http://schemas.microsoft.com/office/powerpoint/2010/main" val="1605962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De lichamelijke ontwikkeling</a:t>
            </a:r>
            <a:endParaRPr lang="nl-NL" b="1" dirty="0"/>
          </a:p>
        </p:txBody>
      </p:sp>
      <p:sp>
        <p:nvSpPr>
          <p:cNvPr id="3" name="Tijdelijke aanduiding voor inhoud 2"/>
          <p:cNvSpPr>
            <a:spLocks noGrp="1"/>
          </p:cNvSpPr>
          <p:nvPr>
            <p:ph idx="1"/>
          </p:nvPr>
        </p:nvSpPr>
        <p:spPr>
          <a:xfrm>
            <a:off x="1097280" y="2327564"/>
            <a:ext cx="10058400" cy="3541530"/>
          </a:xfrm>
        </p:spPr>
        <p:txBody>
          <a:bodyPr>
            <a:normAutofit/>
          </a:bodyPr>
          <a:lstStyle/>
          <a:p>
            <a:r>
              <a:rPr lang="nl-NL" sz="2400" dirty="0" smtClean="0"/>
              <a:t>-</a:t>
            </a:r>
            <a:r>
              <a:rPr lang="nl-NL" sz="2400" b="1" dirty="0" smtClean="0"/>
              <a:t> Krachtig</a:t>
            </a:r>
            <a:r>
              <a:rPr lang="nl-NL" sz="2400" dirty="0" smtClean="0"/>
              <a:t>, energiek en fit</a:t>
            </a:r>
          </a:p>
          <a:p>
            <a:r>
              <a:rPr lang="nl-NL" sz="2400" dirty="0" smtClean="0"/>
              <a:t>- Dunnere haren, grijzere haren</a:t>
            </a:r>
          </a:p>
          <a:p>
            <a:r>
              <a:rPr lang="nl-NL" sz="2400" dirty="0" smtClean="0"/>
              <a:t>- Vanaf je 35</a:t>
            </a:r>
            <a:r>
              <a:rPr lang="nl-NL" sz="2400" baseline="30000" dirty="0" smtClean="0"/>
              <a:t>e</a:t>
            </a:r>
            <a:r>
              <a:rPr lang="nl-NL" sz="2400" dirty="0" smtClean="0"/>
              <a:t> ongeveer: meer vetophoping, spiermassa neemt meer af</a:t>
            </a:r>
          </a:p>
          <a:p>
            <a:r>
              <a:rPr lang="nl-NL" sz="2400" dirty="0" smtClean="0"/>
              <a:t>- Confronterend, midlifecrisis</a:t>
            </a:r>
            <a:endParaRPr lang="nl-NL" sz="2400"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946" y="4098329"/>
            <a:ext cx="4031326" cy="1946157"/>
          </a:xfrm>
          <a:prstGeom prst="rect">
            <a:avLst/>
          </a:prstGeom>
        </p:spPr>
      </p:pic>
    </p:spTree>
    <p:extLst>
      <p:ext uri="{BB962C8B-B14F-4D97-AF65-F5344CB8AC3E}">
        <p14:creationId xmlns:p14="http://schemas.microsoft.com/office/powerpoint/2010/main" val="3135841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De cognitieve ontwikkeling</a:t>
            </a:r>
            <a:endParaRPr lang="nl-NL" b="1" dirty="0"/>
          </a:p>
        </p:txBody>
      </p:sp>
      <p:sp>
        <p:nvSpPr>
          <p:cNvPr id="3" name="Tijdelijke aanduiding voor inhoud 2"/>
          <p:cNvSpPr>
            <a:spLocks noGrp="1"/>
          </p:cNvSpPr>
          <p:nvPr>
            <p:ph idx="1"/>
          </p:nvPr>
        </p:nvSpPr>
        <p:spPr>
          <a:xfrm>
            <a:off x="1097280" y="2593571"/>
            <a:ext cx="10058400" cy="3608032"/>
          </a:xfrm>
        </p:spPr>
        <p:txBody>
          <a:bodyPr>
            <a:normAutofit/>
          </a:bodyPr>
          <a:lstStyle/>
          <a:p>
            <a:r>
              <a:rPr lang="nl-NL" sz="2400" dirty="0" smtClean="0"/>
              <a:t>- Formeel operationeel denken </a:t>
            </a:r>
            <a:r>
              <a:rPr lang="nl-NL" sz="2400" dirty="0" smtClean="0">
                <a:sym typeface="Wingdings" panose="05000000000000000000" pitchFamily="2" charset="2"/>
              </a:rPr>
              <a:t> jongvolwassene kan abstract, flexibel en complex denken over ideeën en problemen.</a:t>
            </a:r>
          </a:p>
          <a:p>
            <a:r>
              <a:rPr lang="nl-NL" sz="2400" dirty="0" smtClean="0">
                <a:sym typeface="Wingdings" panose="05000000000000000000" pitchFamily="2" charset="2"/>
              </a:rPr>
              <a:t>- Niet iedereen bereikt dit gevorderde stadium!</a:t>
            </a:r>
          </a:p>
          <a:p>
            <a:r>
              <a:rPr lang="nl-NL" sz="2400" dirty="0" smtClean="0">
                <a:sym typeface="Wingdings" panose="05000000000000000000" pitchFamily="2" charset="2"/>
              </a:rPr>
              <a:t>- Interesse in nieuwe kennis en vaardigheden  belangrijke eigenschap.</a:t>
            </a:r>
          </a:p>
          <a:p>
            <a:pPr lvl="6"/>
            <a:r>
              <a:rPr lang="nl-NL" sz="2000" dirty="0" smtClean="0">
                <a:sym typeface="Wingdings" panose="05000000000000000000" pitchFamily="2" charset="2"/>
              </a:rPr>
              <a:t> </a:t>
            </a:r>
            <a:r>
              <a:rPr lang="nl-NL" sz="1600" i="1" dirty="0" smtClean="0">
                <a:sym typeface="Wingdings" panose="05000000000000000000" pitchFamily="2" charset="2"/>
              </a:rPr>
              <a:t>carrière maken, nieuwe opleiding volgen, cursussen volgen</a:t>
            </a:r>
          </a:p>
          <a:p>
            <a:endParaRPr lang="nl-NL" sz="2400" dirty="0" smtClean="0">
              <a:sym typeface="Wingdings" panose="05000000000000000000" pitchFamily="2" charset="2"/>
            </a:endParaRPr>
          </a:p>
        </p:txBody>
      </p:sp>
    </p:spTree>
    <p:extLst>
      <p:ext uri="{BB962C8B-B14F-4D97-AF65-F5344CB8AC3E}">
        <p14:creationId xmlns:p14="http://schemas.microsoft.com/office/powerpoint/2010/main" val="172957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Sociaal- emotionele ontwikkeling</a:t>
            </a:r>
            <a:endParaRPr lang="nl-NL" b="1" dirty="0"/>
          </a:p>
        </p:txBody>
      </p:sp>
      <p:sp>
        <p:nvSpPr>
          <p:cNvPr id="3" name="Tijdelijke aanduiding voor inhoud 2"/>
          <p:cNvSpPr>
            <a:spLocks noGrp="1"/>
          </p:cNvSpPr>
          <p:nvPr>
            <p:ph idx="1"/>
          </p:nvPr>
        </p:nvSpPr>
        <p:spPr>
          <a:xfrm>
            <a:off x="399011" y="2344189"/>
            <a:ext cx="5453149" cy="3025833"/>
          </a:xfrm>
        </p:spPr>
        <p:txBody>
          <a:bodyPr>
            <a:normAutofit/>
          </a:bodyPr>
          <a:lstStyle/>
          <a:p>
            <a:endParaRPr lang="nl-NL" sz="2400" dirty="0" smtClean="0">
              <a:latin typeface="+mj-lt"/>
            </a:endParaRPr>
          </a:p>
          <a:p>
            <a:r>
              <a:rPr lang="nl-NL" sz="2400" dirty="0" smtClean="0">
                <a:latin typeface="+mj-lt"/>
              </a:rPr>
              <a:t>- Vaste relaties </a:t>
            </a:r>
            <a:r>
              <a:rPr lang="nl-NL" sz="2400" dirty="0" smtClean="0">
                <a:latin typeface="+mj-lt"/>
                <a:sym typeface="Wingdings" panose="05000000000000000000" pitchFamily="2" charset="2"/>
              </a:rPr>
              <a:t> meer echtscheidingen</a:t>
            </a:r>
          </a:p>
          <a:p>
            <a:r>
              <a:rPr lang="nl-NL" sz="2400" dirty="0" smtClean="0">
                <a:latin typeface="+mj-lt"/>
                <a:sym typeface="Wingdings" panose="05000000000000000000" pitchFamily="2" charset="2"/>
              </a:rPr>
              <a:t>- </a:t>
            </a:r>
            <a:r>
              <a:rPr lang="nl-NL" sz="2400" b="1" dirty="0" smtClean="0">
                <a:latin typeface="+mj-lt"/>
                <a:sym typeface="Wingdings" panose="05000000000000000000" pitchFamily="2" charset="2"/>
              </a:rPr>
              <a:t>Vroeger: </a:t>
            </a:r>
            <a:r>
              <a:rPr lang="nl-NL" sz="2400" dirty="0" smtClean="0">
                <a:latin typeface="+mj-lt"/>
                <a:sym typeface="Wingdings" panose="05000000000000000000" pitchFamily="2" charset="2"/>
              </a:rPr>
              <a:t>standaard kinderen na het huwelijk</a:t>
            </a:r>
          </a:p>
          <a:p>
            <a:pPr marL="0" indent="0">
              <a:buNone/>
            </a:pPr>
            <a:endParaRPr lang="nl-NL" dirty="0" smtClean="0"/>
          </a:p>
        </p:txBody>
      </p:sp>
      <p:sp>
        <p:nvSpPr>
          <p:cNvPr id="4" name="Tekstvak 3"/>
          <p:cNvSpPr txBox="1"/>
          <p:nvPr/>
        </p:nvSpPr>
        <p:spPr>
          <a:xfrm>
            <a:off x="6367549" y="2759823"/>
            <a:ext cx="5386647" cy="2369880"/>
          </a:xfrm>
          <a:prstGeom prst="rect">
            <a:avLst/>
          </a:prstGeom>
          <a:noFill/>
        </p:spPr>
        <p:txBody>
          <a:bodyPr wrap="square" rtlCol="0">
            <a:spAutoFit/>
          </a:bodyPr>
          <a:lstStyle/>
          <a:p>
            <a:r>
              <a:rPr lang="nl-NL" sz="2800" b="1" dirty="0" smtClean="0">
                <a:latin typeface="+mj-lt"/>
                <a:sym typeface="Wingdings" panose="05000000000000000000" pitchFamily="2" charset="2"/>
              </a:rPr>
              <a:t>Tegenwoordig</a:t>
            </a:r>
            <a:r>
              <a:rPr lang="nl-NL" sz="2800" b="1" dirty="0">
                <a:latin typeface="+mj-lt"/>
                <a:sym typeface="Wingdings" panose="05000000000000000000" pitchFamily="2" charset="2"/>
              </a:rPr>
              <a:t>: </a:t>
            </a:r>
          </a:p>
          <a:p>
            <a:r>
              <a:rPr lang="nl-NL" sz="2000" i="1" dirty="0">
                <a:latin typeface="+mj-lt"/>
                <a:sym typeface="Wingdings" panose="05000000000000000000" pitchFamily="2" charset="2"/>
              </a:rPr>
              <a:t>- Bewuste keuze: wel/ geen kinderen</a:t>
            </a:r>
          </a:p>
          <a:p>
            <a:r>
              <a:rPr lang="nl-NL" sz="2000" i="1" dirty="0">
                <a:latin typeface="+mj-lt"/>
                <a:sym typeface="Wingdings" panose="05000000000000000000" pitchFamily="2" charset="2"/>
              </a:rPr>
              <a:t>- Leeftijd kinderen krijgen fors gestegen</a:t>
            </a:r>
          </a:p>
          <a:p>
            <a:r>
              <a:rPr lang="nl-NL" sz="2000" i="1" dirty="0">
                <a:latin typeface="+mj-lt"/>
                <a:sym typeface="Wingdings" panose="05000000000000000000" pitchFamily="2" charset="2"/>
              </a:rPr>
              <a:t>- Werk/ ambities gaan voor</a:t>
            </a:r>
          </a:p>
          <a:p>
            <a:r>
              <a:rPr lang="nl-NL" sz="2000" i="1" dirty="0">
                <a:latin typeface="+mj-lt"/>
                <a:sym typeface="Wingdings" panose="05000000000000000000" pitchFamily="2" charset="2"/>
              </a:rPr>
              <a:t>- Moeders blijven werken na kinderen</a:t>
            </a:r>
          </a:p>
          <a:p>
            <a:r>
              <a:rPr lang="nl-NL" sz="2000" i="1" dirty="0">
                <a:latin typeface="+mj-lt"/>
                <a:sym typeface="Wingdings" panose="05000000000000000000" pitchFamily="2" charset="2"/>
              </a:rPr>
              <a:t>- Vaders: vaak evenveel, </a:t>
            </a:r>
            <a:r>
              <a:rPr lang="nl-NL" sz="2000" i="1" dirty="0" err="1">
                <a:latin typeface="+mj-lt"/>
                <a:sym typeface="Wingdings" panose="05000000000000000000" pitchFamily="2" charset="2"/>
              </a:rPr>
              <a:t>papadag</a:t>
            </a:r>
            <a:r>
              <a:rPr lang="nl-NL" sz="2000" i="1" dirty="0">
                <a:latin typeface="+mj-lt"/>
                <a:sym typeface="Wingdings" panose="05000000000000000000" pitchFamily="2" charset="2"/>
              </a:rPr>
              <a:t> komt vaker voor</a:t>
            </a:r>
          </a:p>
          <a:p>
            <a:r>
              <a:rPr lang="nl-NL" sz="2000" i="1" dirty="0">
                <a:latin typeface="+mj-lt"/>
                <a:sym typeface="Wingdings" panose="05000000000000000000" pitchFamily="2" charset="2"/>
              </a:rPr>
              <a:t>- Zorgtaken worden verdeeld       </a:t>
            </a:r>
            <a:endParaRPr lang="nl-NL" sz="2000" i="1" dirty="0">
              <a:latin typeface="+mj-lt"/>
            </a:endParaRPr>
          </a:p>
        </p:txBody>
      </p:sp>
    </p:spTree>
    <p:extLst>
      <p:ext uri="{BB962C8B-B14F-4D97-AF65-F5344CB8AC3E}">
        <p14:creationId xmlns:p14="http://schemas.microsoft.com/office/powerpoint/2010/main" val="569198195"/>
      </p:ext>
    </p:extLst>
  </p:cSld>
  <p:clrMapOvr>
    <a:masterClrMapping/>
  </p:clrMapOvr>
</p:sld>
</file>

<file path=ppt/theme/theme1.xml><?xml version="1.0" encoding="utf-8"?>
<a:theme xmlns:a="http://schemas.openxmlformats.org/drawingml/2006/main" name="Terugblik">
  <a:themeElements>
    <a:clrScheme name="Terugbli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145</TotalTime>
  <Words>755</Words>
  <Application>Microsoft Office PowerPoint</Application>
  <PresentationFormat>Breedbeeld</PresentationFormat>
  <Paragraphs>92</Paragraphs>
  <Slides>12</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Calibri</vt:lpstr>
      <vt:lpstr>Calibri Light</vt:lpstr>
      <vt:lpstr>Wingdings</vt:lpstr>
      <vt:lpstr>Terugblik</vt:lpstr>
      <vt:lpstr>Ontwikkelingspsychologie</vt:lpstr>
      <vt:lpstr>Het programma</vt:lpstr>
      <vt:lpstr>Doelen van de les</vt:lpstr>
      <vt:lpstr>Volwassenheid</vt:lpstr>
      <vt:lpstr>Belangrijke punten tijdens deze fase</vt:lpstr>
      <vt:lpstr>De jongvolwassene</vt:lpstr>
      <vt:lpstr>De lichamelijke ontwikkeling</vt:lpstr>
      <vt:lpstr>De cognitieve ontwikkeling</vt:lpstr>
      <vt:lpstr>Sociaal- emotionele ontwikkeling</vt:lpstr>
      <vt:lpstr>Sociaal- emotionele ontwikkeling</vt:lpstr>
      <vt:lpstr>Doelen behaald?</vt:lpstr>
      <vt:lpstr>Werken aan je IK-boek!</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Laura Racaj</dc:creator>
  <cp:lastModifiedBy>Marjolein Knijnenburg</cp:lastModifiedBy>
  <cp:revision>18</cp:revision>
  <dcterms:created xsi:type="dcterms:W3CDTF">2018-11-13T12:37:56Z</dcterms:created>
  <dcterms:modified xsi:type="dcterms:W3CDTF">2020-07-06T12:03:27Z</dcterms:modified>
</cp:coreProperties>
</file>