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61" r:id="rId5"/>
    <p:sldId id="272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296" r:id="rId21"/>
  </p:sldIdLst>
  <p:sldSz cx="9144000" cy="6858000" type="screen4x3"/>
  <p:notesSz cx="6858000" cy="9144000"/>
  <p:custDataLst>
    <p:tags r:id="rId23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00B29C"/>
    <a:srgbClr val="81D3EB"/>
    <a:srgbClr val="00BFE0"/>
    <a:srgbClr val="39BBA0"/>
    <a:srgbClr val="8FCEA5"/>
    <a:srgbClr val="00A590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0"/>
    <p:restoredTop sz="85504" autoAdjust="0"/>
  </p:normalViewPr>
  <p:slideViewPr>
    <p:cSldViewPr showGuides="1">
      <p:cViewPr varScale="1">
        <p:scale>
          <a:sx n="75" d="100"/>
          <a:sy n="75" d="100"/>
        </p:scale>
        <p:origin x="139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2AC8-3DB2-4718-9C85-7BCB8F2915A5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187B-26B1-47E6-834B-595B7CEAA4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1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cs typeface="Arial" panose="020B0604020202020204" pitchFamily="34" charset="0"/>
              </a:rPr>
              <a:t>Online pesten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20 tot 25 % van de jongeren heeft ervaring met online pesten. </a:t>
            </a:r>
            <a:endParaRPr lang="nl-NL" dirty="0" smtClean="0"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Digitaal pesten kan </a:t>
            </a:r>
            <a:r>
              <a:rPr lang="nl-NL" dirty="0" smtClean="0">
                <a:cs typeface="Arial" panose="020B0604020202020204" pitchFamily="34" charset="0"/>
              </a:rPr>
              <a:t>anoniem</a:t>
            </a:r>
          </a:p>
          <a:p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cs typeface="Arial" panose="020B0604020202020204" pitchFamily="34" charset="0"/>
              </a:rPr>
              <a:t>Kan </a:t>
            </a:r>
            <a:r>
              <a:rPr lang="nl-NL" dirty="0">
                <a:cs typeface="Arial" panose="020B0604020202020204" pitchFamily="34" charset="0"/>
              </a:rPr>
              <a:t>invloed hebben van jaren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2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13384" y="548680"/>
            <a:ext cx="6995120" cy="864096"/>
          </a:xfrm>
        </p:spPr>
        <p:txBody>
          <a:bodyPr/>
          <a:lstStyle/>
          <a:p>
            <a:r>
              <a:rPr lang="nl-NL" dirty="0" smtClean="0"/>
              <a:t>Persoonlijkheidsontwikkeling</a:t>
            </a:r>
            <a:br>
              <a:rPr lang="nl-NL" dirty="0" smtClean="0"/>
            </a:br>
            <a:r>
              <a:rPr lang="nl-NL" dirty="0" smtClean="0"/>
              <a:t> (eigen identiteit)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cs typeface="Arial" panose="020B0604020202020204" pitchFamily="34" charset="0"/>
              </a:rPr>
              <a:t>Een </a:t>
            </a:r>
            <a:r>
              <a:rPr lang="nl-NL" dirty="0">
                <a:cs typeface="Arial" panose="020B0604020202020204" pitchFamily="34" charset="0"/>
              </a:rPr>
              <a:t>puber is op zoek naar zijn/haar eigen identiteit. </a:t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Vragen waarmee hij veel bezig is zijn: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dirty="0">
                <a:cs typeface="Arial" panose="020B0604020202020204" pitchFamily="34" charset="0"/>
              </a:rPr>
              <a:t>Wie ben ik? Wat wil ik? Wat vind ik? </a:t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Puber gaat opzoek naar zijn eigen normen en waarden, is kritisch naar zijn omgeving.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53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Persoonlijkheidsontwikkeling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 smtClean="0">
                <a:cs typeface="Arial" panose="020B0604020202020204" pitchFamily="34" charset="0"/>
              </a:rPr>
              <a:t>Zelfbeeld </a:t>
            </a:r>
            <a:r>
              <a:rPr lang="nl-NL" dirty="0">
                <a:cs typeface="Arial" panose="020B0604020202020204" pitchFamily="34" charset="0"/>
              </a:rPr>
              <a:t>van pubers hangt veel af van zijn/haar uiterlijk. 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dirty="0">
                <a:cs typeface="Arial" panose="020B0604020202020204" pitchFamily="34" charset="0"/>
              </a:rPr>
              <a:t/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dirty="0">
                <a:cs typeface="Arial" panose="020B0604020202020204" pitchFamily="34" charset="0"/>
              </a:rPr>
              <a:t>Vragen waar de puber mee bezig is zijn: 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i="1" dirty="0">
                <a:cs typeface="Arial" panose="020B0604020202020204" pitchFamily="34" charset="0"/>
              </a:rPr>
              <a:t>Ben ik aantrekkelijk? Ben ik wel populair? </a:t>
            </a:r>
          </a:p>
        </p:txBody>
      </p:sp>
    </p:spTree>
    <p:extLst>
      <p:ext uri="{BB962C8B-B14F-4D97-AF65-F5344CB8AC3E}">
        <p14:creationId xmlns:p14="http://schemas.microsoft.com/office/powerpoint/2010/main" val="31349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endParaRPr lang="nl-NL" dirty="0" smtClean="0"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r>
              <a:rPr lang="nl-NL" dirty="0" smtClean="0">
                <a:cs typeface="Arial" panose="020B0604020202020204" pitchFamily="34" charset="0"/>
              </a:rPr>
              <a:t>Puber </a:t>
            </a:r>
            <a:r>
              <a:rPr lang="nl-NL" dirty="0">
                <a:cs typeface="Arial" panose="020B0604020202020204" pitchFamily="34" charset="0"/>
              </a:rPr>
              <a:t>leeft vaak in een volwassen lichaam, maar heeft nog de kinderlijke emotionele gevoelens. Hierdoor is de puber vaak onzeker. </a:t>
            </a:r>
          </a:p>
        </p:txBody>
      </p:sp>
    </p:spTree>
    <p:extLst>
      <p:ext uri="{BB962C8B-B14F-4D97-AF65-F5344CB8AC3E}">
        <p14:creationId xmlns:p14="http://schemas.microsoft.com/office/powerpoint/2010/main" val="15678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>
              <a:spcBef>
                <a:spcPts val="1000"/>
              </a:spcBef>
              <a:buClr>
                <a:srgbClr val="FFCA08"/>
              </a:buClr>
              <a:buSzPct val="80000"/>
            </a:pPr>
            <a:endParaRPr lang="nl-NL" sz="18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ts val="1000"/>
              </a:spcBef>
              <a:buClr>
                <a:srgbClr val="FFCA08"/>
              </a:buClr>
              <a:buSzPct val="80000"/>
            </a:pPr>
            <a:endParaRPr lang="nl-NL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ts val="1000"/>
              </a:spcBef>
              <a:buClr>
                <a:srgbClr val="FFCA08"/>
              </a:buClr>
              <a:buSzPct val="80000"/>
            </a:pPr>
            <a:endParaRPr lang="nl-NL" sz="1800" b="1" dirty="0" smtClean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ts val="1000"/>
              </a:spcBef>
              <a:buClr>
                <a:srgbClr val="FFCA08"/>
              </a:buClr>
              <a:buSzPct val="80000"/>
            </a:pPr>
            <a:endParaRPr lang="nl-NL" sz="18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457200">
              <a:spcBef>
                <a:spcPts val="1000"/>
              </a:spcBef>
              <a:buClr>
                <a:srgbClr val="FFCA08"/>
              </a:buClr>
              <a:buSzPct val="80000"/>
            </a:pPr>
            <a:r>
              <a:rPr lang="nl-NL" sz="1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Stemmingswisselingen</a:t>
            </a:r>
            <a:r>
              <a:rPr lang="nl-NL" sz="1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komt door de hormoontoename die aan het begin van de puberteit te zien is. Pubers zijn vaker boos of geïrriteerd.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21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Seksuele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Lichamelijke veranderingen (zie lichamelijke ontwikkeling aantekeningen</a:t>
            </a:r>
            <a:r>
              <a:rPr lang="nl-NL" dirty="0" smtClean="0">
                <a:cs typeface="Arial" panose="020B0604020202020204" pitchFamily="34" charset="0"/>
              </a:rPr>
              <a:t>)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Geslachtsrijp </a:t>
            </a:r>
            <a:endParaRPr lang="nl-NL" dirty="0" smtClean="0"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Pubers gaan voor het eerst flirten en daten en gebruiken hierbij diverse apps. </a:t>
            </a:r>
            <a:endParaRPr lang="nl-NL" dirty="0" smtClean="0"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Eerste verkeringen bestaan vaak uit eerste keer zoenen en vrijen.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78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9056" y="1557338"/>
            <a:ext cx="3480238" cy="456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5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 les.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Aantekeningen opslaan.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b="1" dirty="0" smtClean="0"/>
              <a:t>Volgende week:</a:t>
            </a:r>
          </a:p>
          <a:p>
            <a:r>
              <a:rPr lang="nl-NL" dirty="0" smtClean="0"/>
              <a:t>Adolescentiefase.</a:t>
            </a:r>
            <a:endParaRPr lang="nl-NL" dirty="0"/>
          </a:p>
          <a:p>
            <a:endParaRPr lang="nl-NL" b="1" dirty="0" smtClean="0"/>
          </a:p>
          <a:p>
            <a:r>
              <a:rPr lang="nl-NL" b="1" smtClean="0"/>
              <a:t>Behaald lesdoelen:</a:t>
            </a:r>
            <a:endParaRPr lang="nl-NL" b="1" dirty="0" smtClean="0"/>
          </a:p>
          <a:p>
            <a:r>
              <a:rPr lang="nl-NL" dirty="0"/>
              <a:t>Studenten kennen de persoonlijkheids-, sociale – en seksuele ontwikkeling van de puber.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2622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</a:t>
            </a:r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Lesdoelen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Sociale ontwikkeling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Persoonlijke ontwikkeling (eigen identiteit)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Emotionele ontwikkeling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Seksuele ontwikkeling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Afsluiting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8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Studenten kennen de persoonlijkheids-, sociale – en seksuele ontwikkeling van de puber.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978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en persoonlijkheidsontwikkeling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>
                <a:cs typeface="Arial" panose="020B0604020202020204" pitchFamily="34" charset="0"/>
              </a:rPr>
              <a:t>Losmakingsproces: </a:t>
            </a:r>
            <a:r>
              <a:rPr lang="nl-NL" dirty="0">
                <a:cs typeface="Arial" panose="020B0604020202020204" pitchFamily="34" charset="0"/>
              </a:rPr>
              <a:t>een puber gaat zich losmaken van zijn ouders. Hij wil zelfstandig zijn en verantwoordelijkheid dragen. 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r>
              <a:rPr lang="nl-NL" dirty="0">
                <a:cs typeface="Arial" panose="020B0604020202020204" pitchFamily="34" charset="0"/>
              </a:rPr>
              <a:t>De puber gaat vaak de strijd aan (vooral met zijn ouders).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77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cs typeface="Arial" panose="020B0604020202020204" pitchFamily="34" charset="0"/>
              </a:rPr>
              <a:t>De meeste pubers zitten in een groep leeftijdsgenoten met vergelijkbare status en of belangstelling. 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r>
              <a:rPr lang="nl-NL" dirty="0">
                <a:cs typeface="Arial" panose="020B0604020202020204" pitchFamily="34" charset="0"/>
              </a:rPr>
              <a:t>De </a:t>
            </a:r>
            <a:r>
              <a:rPr lang="nl-NL" dirty="0" err="1">
                <a:cs typeface="Arial" panose="020B0604020202020204" pitchFamily="34" charset="0"/>
              </a:rPr>
              <a:t>peergroup</a:t>
            </a:r>
            <a:r>
              <a:rPr lang="nl-NL" dirty="0">
                <a:cs typeface="Arial" panose="020B0604020202020204" pitchFamily="34" charset="0"/>
              </a:rPr>
              <a:t> heeft diverse functies: </a:t>
            </a:r>
            <a:endParaRPr lang="nl-NL" dirty="0" smtClean="0"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Oriënteren op andere normen en waarden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Geeft gevoel van veiligheid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Geeft ruimte tot experimenteren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356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b="1" dirty="0" smtClean="0">
              <a:cs typeface="Arial" panose="020B0604020202020204" pitchFamily="34" charset="0"/>
            </a:endParaRPr>
          </a:p>
          <a:p>
            <a:endParaRPr lang="nl-NL" b="1" dirty="0">
              <a:cs typeface="Arial" panose="020B0604020202020204" pitchFamily="34" charset="0"/>
            </a:endParaRPr>
          </a:p>
          <a:p>
            <a:endParaRPr lang="nl-NL" b="1" dirty="0" smtClean="0">
              <a:cs typeface="Arial" panose="020B0604020202020204" pitchFamily="34" charset="0"/>
            </a:endParaRPr>
          </a:p>
          <a:p>
            <a:r>
              <a:rPr lang="nl-NL" b="1" dirty="0" smtClean="0">
                <a:cs typeface="Arial" panose="020B0604020202020204" pitchFamily="34" charset="0"/>
              </a:rPr>
              <a:t>Conformisme</a:t>
            </a:r>
            <a:r>
              <a:rPr lang="nl-NL" b="1" dirty="0">
                <a:cs typeface="Arial" panose="020B0604020202020204" pitchFamily="34" charset="0"/>
              </a:rPr>
              <a:t>: </a:t>
            </a:r>
            <a:r>
              <a:rPr lang="nl-NL" dirty="0">
                <a:cs typeface="Arial" panose="020B0604020202020204" pitchFamily="34" charset="0"/>
              </a:rPr>
              <a:t>Puber conformeert zich aan de normen, mode, rages die in de (peer)groep gelden. De puber doet dit om erbij te horen.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46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cs typeface="Arial" panose="020B0604020202020204" pitchFamily="34" charset="0"/>
            </a:endParaRPr>
          </a:p>
          <a:p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cs typeface="Arial" panose="020B0604020202020204" pitchFamily="34" charset="0"/>
              </a:rPr>
              <a:t>Ouders </a:t>
            </a:r>
            <a:r>
              <a:rPr lang="nl-NL" dirty="0">
                <a:cs typeface="Arial" panose="020B0604020202020204" pitchFamily="34" charset="0"/>
              </a:rPr>
              <a:t>zijn bang voor verkeerde vrienden. </a:t>
            </a:r>
            <a:endParaRPr lang="nl-NL" dirty="0" smtClean="0">
              <a:cs typeface="Arial" panose="020B0604020202020204" pitchFamily="34" charset="0"/>
            </a:endParaRPr>
          </a:p>
          <a:p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Een puber heeft behoefte aan een of meer speciale vrienden/vriendinnen. Contact hiertussen is vertrouwelijk, eerlijk en open.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582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995120" cy="864096"/>
          </a:xfrm>
        </p:spPr>
        <p:txBody>
          <a:bodyPr/>
          <a:lstStyle/>
          <a:p>
            <a:r>
              <a:rPr lang="nl-NL" dirty="0" smtClean="0"/>
              <a:t>Sociale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cs typeface="Arial" panose="020B0604020202020204" pitchFamily="34" charset="0"/>
              </a:rPr>
              <a:t>Pubers </a:t>
            </a:r>
            <a:r>
              <a:rPr lang="nl-NL" dirty="0">
                <a:cs typeface="Arial" panose="020B0604020202020204" pitchFamily="34" charset="0"/>
              </a:rPr>
              <a:t>hebben ook contacten met jongeren van andere sekse. Deze contacten hebben vaak een seksuele ondertoon. </a:t>
            </a:r>
            <a:br>
              <a:rPr lang="nl-NL" dirty="0">
                <a:cs typeface="Arial" panose="020B0604020202020204" pitchFamily="34" charset="0"/>
              </a:rPr>
            </a:b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In het contact met jongeren van de andere sekse zijn pubers vaak onzeker. Aan het eind van de puberteit zwakt deze onzekerheid vaak af.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ontwikkeling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Online contacten en vriendschappen: Facebook, insta, snapchat, </a:t>
            </a:r>
            <a:r>
              <a:rPr lang="nl-NL" dirty="0" err="1">
                <a:cs typeface="Arial" panose="020B0604020202020204" pitchFamily="34" charset="0"/>
              </a:rPr>
              <a:t>whatsapp</a:t>
            </a:r>
            <a:r>
              <a:rPr lang="nl-NL" dirty="0">
                <a:cs typeface="Arial" panose="020B0604020202020204" pitchFamily="34" charset="0"/>
              </a:rPr>
              <a:t>. </a:t>
            </a:r>
            <a:br>
              <a:rPr lang="nl-NL" dirty="0">
                <a:cs typeface="Arial" panose="020B0604020202020204" pitchFamily="34" charset="0"/>
              </a:rPr>
            </a:br>
            <a:r>
              <a:rPr lang="nl-NL" dirty="0">
                <a:cs typeface="Arial" panose="020B0604020202020204" pitchFamily="34" charset="0"/>
              </a:rPr>
              <a:t>Deze contacten zorgen vaak voor meer zelfvertrouwen en sociale vaardigheden.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cs typeface="Arial" panose="020B0604020202020204" pitchFamily="34" charset="0"/>
              </a:rPr>
              <a:t>Veel pubers gaan zorgvuldig om met hun privé gegevens en weten wat de gevaren zijn van onbekende contacten via internet. </a:t>
            </a: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err="1">
                <a:cs typeface="Arial" panose="020B0604020202020204" pitchFamily="34" charset="0"/>
              </a:rPr>
              <a:t>Sexting</a:t>
            </a:r>
            <a:r>
              <a:rPr lang="nl-NL" b="1" dirty="0">
                <a:cs typeface="Arial" panose="020B0604020202020204" pitchFamily="34" charset="0"/>
              </a:rPr>
              <a:t>: </a:t>
            </a:r>
            <a:r>
              <a:rPr lang="nl-NL" dirty="0">
                <a:cs typeface="Arial" panose="020B0604020202020204" pitchFamily="34" charset="0"/>
              </a:rPr>
              <a:t>is het verzenden (en ontvangen) van seksueel getinte beelden of tekstberichten via sociale media. </a:t>
            </a:r>
          </a:p>
          <a:p>
            <a:endParaRPr lang="nl-NL" dirty="0"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139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6E9898-0A22-42FD-9F8E-554268055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4EFC95-01DB-4E55-A1A6-CE21664B4EB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a386cec-7123-4b9f-b667-0e22a9c9d26c"/>
    <ds:schemaRef ds:uri="http://purl.org/dc/elements/1.1/"/>
    <ds:schemaRef ds:uri="http://schemas.microsoft.com/office/2006/metadata/properties"/>
    <ds:schemaRef ds:uri="0b7775d8-7b99-4446-bc72-bb9e2902a75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4522</TotalTime>
  <Words>507</Words>
  <Application>Microsoft Office PowerPoint</Application>
  <PresentationFormat>Diavoorstelling (4:3)</PresentationFormat>
  <Paragraphs>99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Corbel</vt:lpstr>
      <vt:lpstr>Kantoorthema</vt:lpstr>
      <vt:lpstr>PowerPoint-presentatie</vt:lpstr>
      <vt:lpstr>     Inhoud</vt:lpstr>
      <vt:lpstr>Lesdoelen</vt:lpstr>
      <vt:lpstr>Sociale en persoonlijkheidsontwikkeling</vt:lpstr>
      <vt:lpstr>Sociale ontwikkeling</vt:lpstr>
      <vt:lpstr>Sociale ontwikkeling</vt:lpstr>
      <vt:lpstr>Sociale ontwikkeling</vt:lpstr>
      <vt:lpstr>Sociale ontwikkeling</vt:lpstr>
      <vt:lpstr>Sociale ontwikkeling</vt:lpstr>
      <vt:lpstr>Sociale ontwikkeling</vt:lpstr>
      <vt:lpstr>Persoonlijkheidsontwikkeling  (eigen identiteit)</vt:lpstr>
      <vt:lpstr>Persoonlijkheidsontwikkeling</vt:lpstr>
      <vt:lpstr>Emotionele ontwikkeling</vt:lpstr>
      <vt:lpstr>Emotionele ontwikkeling</vt:lpstr>
      <vt:lpstr>Seksuele ontwikkeling</vt:lpstr>
      <vt:lpstr>PowerPoint-presentatie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Marjolein Knijnenburg</cp:lastModifiedBy>
  <cp:revision>123</cp:revision>
  <dcterms:created xsi:type="dcterms:W3CDTF">2013-07-30T14:35:54Z</dcterms:created>
  <dcterms:modified xsi:type="dcterms:W3CDTF">2020-07-06T11:37:37Z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