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1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96" r:id="rId19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r>
              <a:rPr lang="nl-NL" b="1" dirty="0" smtClean="0">
                <a:cs typeface="Arial" panose="020B0604020202020204" pitchFamily="34" charset="0"/>
              </a:rPr>
              <a:t>School</a:t>
            </a:r>
            <a:endParaRPr lang="nl-NL" b="1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Nieuwe </a:t>
            </a:r>
            <a:r>
              <a:rPr lang="nl-NL" dirty="0">
                <a:cs typeface="Arial" panose="020B0604020202020204" pitchFamily="34" charset="0"/>
              </a:rPr>
              <a:t>schoolsituatie: Basisschool maakt plaats voor middelbare school (Vmbo, Havo of Vwo).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Geen 1 meester of juf meer, maar meerdere leraren</a:t>
            </a:r>
            <a:r>
              <a:rPr lang="nl-NL" dirty="0" smtClean="0">
                <a:cs typeface="Arial" panose="020B0604020202020204" pitchFamily="34" charset="0"/>
              </a:rPr>
              <a:t>.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Niet 1 lokaal meer, maar meerdere lokalen</a:t>
            </a:r>
            <a:r>
              <a:rPr lang="nl-NL" dirty="0" smtClean="0">
                <a:cs typeface="Arial" panose="020B0604020202020204" pitchFamily="34" charset="0"/>
              </a:rPr>
              <a:t>.</a:t>
            </a:r>
          </a:p>
          <a:p>
            <a:r>
              <a:rPr lang="nl-NL" dirty="0" smtClean="0">
                <a:cs typeface="Arial" panose="020B0604020202020204" pitchFamily="34" charset="0"/>
              </a:rPr>
              <a:t> </a:t>
            </a: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Ze zijn de jongsten (brugklassers).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5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Leermogelijkheden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In geen andere levensfase is het zo gemakkelijk om zo veel te leren als in de puberfase.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Als pubers niet goed kunnen leren, bestaat de kans dat zij, zonder goede begeleiding, voortijdig school verlaten. </a:t>
            </a:r>
            <a:endParaRPr lang="nl-NL" dirty="0" smtClean="0">
              <a:cs typeface="Arial" panose="020B0604020202020204" pitchFamily="34" charset="0"/>
            </a:endParaRPr>
          </a:p>
          <a:p>
            <a:r>
              <a:rPr lang="nl-NL" dirty="0">
                <a:cs typeface="Arial" panose="020B0604020202020204" pitchFamily="34" charset="0"/>
              </a:rPr>
              <a:t> </a:t>
            </a:r>
            <a:r>
              <a:rPr lang="nl-NL" dirty="0" smtClean="0">
                <a:cs typeface="Arial" panose="020B0604020202020204" pitchFamily="34" charset="0"/>
              </a:rPr>
              <a:t>     Dit </a:t>
            </a:r>
            <a:r>
              <a:rPr lang="nl-NL" dirty="0">
                <a:cs typeface="Arial" panose="020B0604020202020204" pitchFamily="34" charset="0"/>
              </a:rPr>
              <a:t>noemen we </a:t>
            </a:r>
            <a:r>
              <a:rPr lang="nl-NL" b="1" dirty="0">
                <a:cs typeface="Arial" panose="020B0604020202020204" pitchFamily="34" charset="0"/>
              </a:rPr>
              <a:t>drop-outs</a:t>
            </a:r>
            <a:r>
              <a:rPr lang="nl-NL" dirty="0">
                <a:cs typeface="Arial" panose="020B0604020202020204" pitchFamily="34" charset="0"/>
              </a:rPr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52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>
                <a:cs typeface="Arial" panose="020B0604020202020204" pitchFamily="34" charset="0"/>
              </a:rPr>
              <a:t>Abstract denken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Hebben pubers veel nodig bij economie, techniek, wiskunde, informatica, scheikunde.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Abstract denken gebruiken ze ook om na te denken over onderwerpen als: oorlog, milieuverontreiniging, goed en kwaad.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r>
              <a:rPr lang="nl-NL" b="1" dirty="0">
                <a:cs typeface="Arial" panose="020B0604020202020204" pitchFamily="34" charset="0"/>
              </a:rPr>
              <a:t>Kritisch denken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Pubers hebben een kritische houding, helemaal tegenover hun ouders. Veel dingen worden stom/belachelijk. Bijvoorbeeld: eten doen we aan tafel.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Ze willen overtuigd worden.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Bang dat vrienden hun ouders raar vinden.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Kritisch denken over zichzelf (uiterlijk en lichaam).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Egocentrisme: gerichtheid op zichzelf en het eigen uiterlijk. Geen ruimte voor anderen.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2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200" b="1" dirty="0">
                <a:cs typeface="Arial" panose="020B0604020202020204" pitchFamily="34" charset="0"/>
              </a:rPr>
              <a:t>Profielkeuze en beroepskeuze </a:t>
            </a:r>
            <a:br>
              <a:rPr lang="nl-NL" sz="2200" b="1" dirty="0">
                <a:cs typeface="Arial" panose="020B0604020202020204" pitchFamily="34" charset="0"/>
              </a:rPr>
            </a:br>
            <a:endParaRPr lang="nl-NL" sz="2200" b="1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>
                <a:cs typeface="Arial" panose="020B0604020202020204" pitchFamily="34" charset="0"/>
              </a:rPr>
              <a:t>Kleutertijd veel ideeën over latere beroep: verpleegster, piloot, prof voetballer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2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>
                <a:cs typeface="Arial" panose="020B0604020202020204" pitchFamily="34" charset="0"/>
              </a:rPr>
              <a:t>Vanaf 12 jaar meer realistisch beeld van toekomst en mogelijkheden. Oog voor de werkelijkheid passend bij eigen interesses, opleiding en mogelijkheden.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2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>
                <a:cs typeface="Arial" panose="020B0604020202020204" pitchFamily="34" charset="0"/>
              </a:rPr>
              <a:t>Beroepskeuze meestal pas meer definitief vanaf 16 jaar.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2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>
                <a:cs typeface="Arial" panose="020B0604020202020204" pitchFamily="34" charset="0"/>
              </a:rPr>
              <a:t>Veel pubers moeten als eerder een profielkeuze maken die bepalend is voor hun toekomst. </a:t>
            </a:r>
            <a:br>
              <a:rPr lang="nl-NL" sz="2200" dirty="0">
                <a:cs typeface="Arial" panose="020B0604020202020204" pitchFamily="34" charset="0"/>
              </a:rPr>
            </a:br>
            <a:endParaRPr lang="nl-NL" sz="22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>
                <a:cs typeface="Arial" panose="020B0604020202020204" pitchFamily="34" charset="0"/>
              </a:rPr>
              <a:t>Vaak niet eigen keuze, maar beïnvloed door vrienden.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78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531" y="631015"/>
            <a:ext cx="4157338" cy="54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Behaald </a:t>
            </a:r>
            <a:r>
              <a:rPr lang="nl-NL" b="1" dirty="0" err="1" smtClean="0"/>
              <a:t>lesdoel</a:t>
            </a:r>
            <a:r>
              <a:rPr lang="nl-NL" b="1" dirty="0" smtClean="0"/>
              <a:t>:</a:t>
            </a:r>
          </a:p>
          <a:p>
            <a:endParaRPr lang="nl-NL" dirty="0"/>
          </a:p>
          <a:p>
            <a:r>
              <a:rPr lang="nl-NL" dirty="0"/>
              <a:t>De student kent de lichamelijke ontwikkeling van de puber.</a:t>
            </a:r>
          </a:p>
          <a:p>
            <a:endParaRPr lang="nl-NL" dirty="0"/>
          </a:p>
          <a:p>
            <a:r>
              <a:rPr lang="nl-NL" dirty="0"/>
              <a:t>De student kent de cognitieve ontwikkeling van de puber.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095071"/>
            <a:ext cx="7715200" cy="530120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Lesdoel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Lichamelijke ontwikkeling:</a:t>
            </a:r>
          </a:p>
          <a:p>
            <a:pPr marL="698500" lvl="2" indent="-342900"/>
            <a:r>
              <a:rPr lang="nl-NL" i="1" dirty="0" smtClean="0"/>
              <a:t>Groeispurt</a:t>
            </a:r>
          </a:p>
          <a:p>
            <a:pPr marL="698500" lvl="2" indent="-342900"/>
            <a:r>
              <a:rPr lang="nl-NL" i="1" dirty="0" smtClean="0"/>
              <a:t>Seksuele ontwikkeling</a:t>
            </a:r>
          </a:p>
          <a:p>
            <a:pPr marL="698500" lvl="2" indent="-342900"/>
            <a:r>
              <a:rPr lang="nl-NL" i="1" dirty="0" smtClean="0"/>
              <a:t>Puberbrein</a:t>
            </a:r>
          </a:p>
          <a:p>
            <a:pPr marL="698500" lvl="2" indent="-342900"/>
            <a:r>
              <a:rPr lang="nl-NL" i="1" dirty="0" smtClean="0"/>
              <a:t>Comazuipen</a:t>
            </a:r>
          </a:p>
          <a:p>
            <a:pPr marL="698500" lvl="2" indent="-342900"/>
            <a:r>
              <a:rPr lang="nl-NL" i="1" dirty="0" smtClean="0"/>
              <a:t>Slapen </a:t>
            </a:r>
          </a:p>
          <a:p>
            <a:pPr marL="698500" lvl="2" indent="-342900"/>
            <a:r>
              <a:rPr lang="nl-NL" i="1" dirty="0" smtClean="0"/>
              <a:t>Eten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Cognitieve ontwikkeling:</a:t>
            </a:r>
          </a:p>
          <a:p>
            <a:pPr marL="698500" lvl="2" indent="-342900"/>
            <a:r>
              <a:rPr lang="nl-NL" i="1" dirty="0" smtClean="0"/>
              <a:t>School</a:t>
            </a:r>
          </a:p>
          <a:p>
            <a:pPr marL="698500" lvl="2" indent="-342900"/>
            <a:r>
              <a:rPr lang="nl-NL" i="1" dirty="0" smtClean="0"/>
              <a:t>Leermogelijkheden</a:t>
            </a:r>
          </a:p>
          <a:p>
            <a:pPr marL="698500" lvl="2" indent="-342900"/>
            <a:r>
              <a:rPr lang="nl-NL" i="1" dirty="0" smtClean="0"/>
              <a:t>Denkwijze</a:t>
            </a:r>
          </a:p>
          <a:p>
            <a:pPr marL="698500" lvl="2" indent="-342900"/>
            <a:r>
              <a:rPr lang="nl-NL" i="1" dirty="0" smtClean="0"/>
              <a:t>Profiel en beroep</a:t>
            </a:r>
          </a:p>
          <a:p>
            <a:pPr lvl="2" indent="0">
              <a:buNone/>
            </a:pPr>
            <a:endParaRPr lang="nl-NL" i="1" dirty="0" smtClean="0"/>
          </a:p>
          <a:p>
            <a:pPr marL="520700" lvl="1" indent="-342900"/>
            <a:r>
              <a:rPr lang="nl-NL" dirty="0" smtClean="0"/>
              <a:t>Afsluiting</a:t>
            </a:r>
          </a:p>
          <a:p>
            <a:pPr marL="520700" lvl="1" indent="-342900"/>
            <a:endParaRPr lang="nl-NL" dirty="0"/>
          </a:p>
          <a:p>
            <a:pPr marL="520700" lvl="1" indent="-342900"/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De student kent de lichamelijke ontwikkeling van de puber.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De student kent de cognitieve ontwikkeling van de puber.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21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(groeispurt)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Groeispurt is de fase van de prepuberteit. Hij/zij zit nog niet echt in de puberteit, maar is daar naar op weg.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Groeispurt in lengte en gewicht.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Groeispurt duurt 2 a 3 jaar.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Groeispurt begint bij meisjes rond 11 en 13 </a:t>
            </a:r>
            <a:r>
              <a:rPr lang="nl-NL" dirty="0" smtClean="0">
                <a:cs typeface="Arial" panose="020B0604020202020204" pitchFamily="34" charset="0"/>
              </a:rPr>
              <a:t>jaar. </a:t>
            </a: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Groeispurt bij jongens tussen 12 en 15 jaar.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Tijdens de groeispurt kan een puber tijdelijk onhandig zijn (struikelen, stoten, kromlopen). Dit komt omdat hij zo snel groeit, dat hij het zelf niet kan bijhouden.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Meer spierontwikkeling, meer vet en sterkere botten.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1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(seksuele rijping)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b="1" dirty="0">
                <a:cs typeface="Arial" panose="020B0604020202020204" pitchFamily="34" charset="0"/>
              </a:rPr>
              <a:t>Seksuele rijping </a:t>
            </a:r>
            <a:r>
              <a:rPr lang="nl-NL" dirty="0">
                <a:cs typeface="Arial" panose="020B0604020202020204" pitchFamily="34" charset="0"/>
              </a:rPr>
              <a:t>is het groeien naar een volwassene die zich kan voortplanten. </a:t>
            </a:r>
          </a:p>
          <a:p>
            <a:r>
              <a:rPr lang="nl-NL" b="1" dirty="0">
                <a:cs typeface="Arial" panose="020B0604020202020204" pitchFamily="34" charset="0"/>
              </a:rPr>
              <a:t>Geslachtsrijpheid</a:t>
            </a:r>
            <a:r>
              <a:rPr lang="nl-NL" dirty="0">
                <a:cs typeface="Arial" panose="020B0604020202020204" pitchFamily="34" charset="0"/>
              </a:rPr>
              <a:t> is dat iemand in staat is zich voor te planten.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Bij meisjes rond 12 jaar. Dit houdt in: ontwikkeling van de borsten, groei van de eierstokken, menstruatie en groei van schaamhaar.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Meisjes zijn onder elkaar vaak open over hun ongesteldheid</a:t>
            </a:r>
            <a:r>
              <a:rPr lang="nl-NL" dirty="0" smtClean="0"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Bij </a:t>
            </a:r>
            <a:r>
              <a:rPr lang="nl-NL" dirty="0">
                <a:cs typeface="Arial" panose="020B0604020202020204" pitchFamily="34" charset="0"/>
              </a:rPr>
              <a:t>meisjes komt veel onzekerheid voor door de veranderingen van hun lichaam en het onrealistische beeld wat ze van een meisjes lichaam hebben.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Bij jongens rond 14 jaar. Dit houdt in: Productie van sperma, groei van penis, groei van schaamhaar.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Jongens zijn vaak gesloten over hun eerste zaadlozing.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04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569371"/>
          </a:xfrm>
        </p:spPr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Puberbrein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Ontwikkeling van de hersenen gaat door tot ongeveer 24 jaar.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Vaardigheden die pubers nog moeten ontwikkelen zijn: </a:t>
            </a:r>
            <a:endParaRPr lang="nl-NL" dirty="0" smtClean="0">
              <a:cs typeface="Arial" panose="020B0604020202020204" pitchFamily="34" charset="0"/>
            </a:endParaRPr>
          </a:p>
          <a:p>
            <a:r>
              <a:rPr lang="nl-NL" i="1" dirty="0" smtClean="0">
                <a:cs typeface="Arial" panose="020B0604020202020204" pitchFamily="34" charset="0"/>
              </a:rPr>
              <a:t>Plannen</a:t>
            </a:r>
            <a:r>
              <a:rPr lang="nl-NL" i="1" dirty="0">
                <a:cs typeface="Arial" panose="020B0604020202020204" pitchFamily="34" charset="0"/>
              </a:rPr>
              <a:t>, zelfstandig werken, organiseren en structuur aanbrengen </a:t>
            </a:r>
            <a:br>
              <a:rPr lang="nl-NL" i="1" dirty="0">
                <a:cs typeface="Arial" panose="020B0604020202020204" pitchFamily="34" charset="0"/>
              </a:rPr>
            </a:br>
            <a:endParaRPr lang="nl-NL" i="1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Korte termijn beslissingen wint het meestal van de lange termijn beslissingen.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i="1" dirty="0">
                <a:cs typeface="Arial" panose="020B0604020202020204" pitchFamily="34" charset="0"/>
              </a:rPr>
              <a:t>Bijvoorbeeld: Nu </a:t>
            </a:r>
            <a:r>
              <a:rPr lang="nl-NL" i="1" dirty="0" err="1" smtClean="0">
                <a:cs typeface="Arial" panose="020B0604020202020204" pitchFamily="34" charset="0"/>
              </a:rPr>
              <a:t>Netflix</a:t>
            </a:r>
            <a:r>
              <a:rPr lang="nl-NL" i="1" dirty="0" smtClean="0">
                <a:cs typeface="Arial" panose="020B0604020202020204" pitchFamily="34" charset="0"/>
              </a:rPr>
              <a:t> kijken </a:t>
            </a:r>
            <a:r>
              <a:rPr lang="nl-NL" i="1" dirty="0">
                <a:cs typeface="Arial" panose="020B0604020202020204" pitchFamily="34" charset="0"/>
              </a:rPr>
              <a:t>en later pas aan mijn </a:t>
            </a:r>
            <a:r>
              <a:rPr lang="nl-NL" i="1" dirty="0" smtClean="0">
                <a:cs typeface="Arial" panose="020B0604020202020204" pitchFamily="34" charset="0"/>
              </a:rPr>
              <a:t>opdracht </a:t>
            </a:r>
            <a:r>
              <a:rPr lang="nl-NL" i="1" dirty="0">
                <a:cs typeface="Arial" panose="020B0604020202020204" pitchFamily="34" charset="0"/>
              </a:rPr>
              <a:t>gaan werken </a:t>
            </a:r>
            <a:r>
              <a:rPr lang="nl-NL" i="1" dirty="0" smtClean="0"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nl-NL" i="1" dirty="0" smtClean="0">
                <a:cs typeface="Arial" panose="020B0604020202020204" pitchFamily="34" charset="0"/>
              </a:rPr>
              <a:t> </a:t>
            </a:r>
            <a:r>
              <a:rPr lang="nl-NL" dirty="0">
                <a:cs typeface="Arial" panose="020B0604020202020204" pitchFamily="34" charset="0"/>
              </a:rPr>
              <a:t/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Impulsief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43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Comazuipen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Comazuipen neemt nog steeds toe onder jongeren.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Kan leiden tot opname in het ziekenhuis/ alcoholvergiftiging</a:t>
            </a:r>
            <a:r>
              <a:rPr lang="nl-NL" dirty="0" smtClean="0">
                <a:cs typeface="Arial" panose="020B0604020202020204" pitchFamily="34" charset="0"/>
              </a:rPr>
              <a:t>.</a:t>
            </a:r>
          </a:p>
          <a:p>
            <a:r>
              <a:rPr lang="nl-NL" dirty="0" smtClean="0">
                <a:cs typeface="Arial" panose="020B0604020202020204" pitchFamily="34" charset="0"/>
              </a:rPr>
              <a:t> </a:t>
            </a: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Kans op blijvende hersenschade omdat je hersenen nog in ontwikkeling zijn.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r>
              <a:rPr lang="nl-NL" dirty="0">
                <a:cs typeface="Arial" panose="020B0604020202020204" pitchFamily="34" charset="0"/>
              </a:rPr>
              <a:t>Kort gezegd: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i="1" dirty="0">
                <a:cs typeface="Arial" panose="020B0604020202020204" pitchFamily="34" charset="0"/>
              </a:rPr>
              <a:t>Wees slim, houd je in, doe het niet en zorg dat je je leven altijd nuchter ziet.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99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Slapen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Slaapritme verschuift.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‘s ochtends niet uit bed komen, ‘s avonds niet in bed te krijgen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Te weinig slaap hierdoor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Bijslapen in weekenden en vakanties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8 a 9 uur per nacht slapen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Slecht/ te weinig slapen heeft invloed op de groei en energie.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6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Meer eten door groeispurt (vreetbuien).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Belangrijk om gezond en evenwichtig te eten.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Eten vaak te veel snacks en drinken veel frisdranken.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BE68D7-1ADE-4BD2-9E96-3B4AF59756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4EFC95-01DB-4E55-A1A6-CE21664B4EB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386cec-7123-4b9f-b667-0e22a9c9d26c"/>
    <ds:schemaRef ds:uri="http://purl.org/dc/elements/1.1/"/>
    <ds:schemaRef ds:uri="0b7775d8-7b99-4446-bc72-bb9e2902a7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779</Words>
  <Application>Microsoft Office PowerPoint</Application>
  <PresentationFormat>Diavoorstelling (4:3)</PresentationFormat>
  <Paragraphs>128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Kantoorthema</vt:lpstr>
      <vt:lpstr>PowerPoint-presentatie</vt:lpstr>
      <vt:lpstr>     Inhoud</vt:lpstr>
      <vt:lpstr>Lesdoelen</vt:lpstr>
      <vt:lpstr>Lichamelijke ontwikkeling (groeispurt)</vt:lpstr>
      <vt:lpstr>Lichamelijke ontwikkeling (seksuele rijping)</vt:lpstr>
      <vt:lpstr>Lichamelijke ontwikkeling</vt:lpstr>
      <vt:lpstr>Lichamelijke ontwikkeling</vt:lpstr>
      <vt:lpstr>Lichamelijke ontwikkeling</vt:lpstr>
      <vt:lpstr>Lichamelijke ontwikkeling</vt:lpstr>
      <vt:lpstr>Cognitieve ontwikkeling</vt:lpstr>
      <vt:lpstr>Cognitieve ontwikkeling</vt:lpstr>
      <vt:lpstr>Cognitieve ontwikkeling</vt:lpstr>
      <vt:lpstr>Cognitieve ontwikkeling</vt:lpstr>
      <vt:lpstr>PowerPoint-presentatie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125</cp:revision>
  <dcterms:created xsi:type="dcterms:W3CDTF">2013-07-30T14:35:54Z</dcterms:created>
  <dcterms:modified xsi:type="dcterms:W3CDTF">2020-07-06T11:36:56Z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