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61" r:id="rId5"/>
    <p:sldId id="272" r:id="rId6"/>
    <p:sldId id="304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5" r:id="rId15"/>
    <p:sldId id="306" r:id="rId16"/>
    <p:sldId id="296" r:id="rId17"/>
  </p:sldIdLst>
  <p:sldSz cx="9144000" cy="6858000" type="screen4x3"/>
  <p:notesSz cx="6858000" cy="9144000"/>
  <p:custDataLst>
    <p:tags r:id="rId19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C7A"/>
    <a:srgbClr val="00B29C"/>
    <a:srgbClr val="81D3EB"/>
    <a:srgbClr val="00BFE0"/>
    <a:srgbClr val="39BBA0"/>
    <a:srgbClr val="8FCEA5"/>
    <a:srgbClr val="00A590"/>
    <a:srgbClr val="58AA85"/>
    <a:srgbClr val="95D4EA"/>
    <a:srgbClr val="9DC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72525-C00A-112D-C6A7-9CEAB09CBD12}" v="227" dt="2020-04-20T09:44:44.704"/>
    <p1510:client id="{50652A34-3ACA-F7B7-8535-2937166EFF2E}" v="1038" dt="2020-04-20T09:37:53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da Eilander" userId="S::jeilander@davinci.nl::e97700f5-5be9-46e4-90f3-0f1bfefae55a" providerId="AD" clId="Web-{26572525-C00A-112D-C6A7-9CEAB09CBD12}"/>
    <pc:docChg chg="delSld modSld">
      <pc:chgData name="Joanda Eilander" userId="S::jeilander@davinci.nl::e97700f5-5be9-46e4-90f3-0f1bfefae55a" providerId="AD" clId="Web-{26572525-C00A-112D-C6A7-9CEAB09CBD12}" dt="2020-04-20T09:44:44.704" v="226" actId="20577"/>
      <pc:docMkLst>
        <pc:docMk/>
      </pc:docMkLst>
      <pc:sldChg chg="modSp">
        <pc:chgData name="Joanda Eilander" userId="S::jeilander@davinci.nl::e97700f5-5be9-46e4-90f3-0f1bfefae55a" providerId="AD" clId="Web-{26572525-C00A-112D-C6A7-9CEAB09CBD12}" dt="2020-04-20T09:44:44.689" v="225" actId="20577"/>
        <pc:sldMkLst>
          <pc:docMk/>
          <pc:sldMk cId="437841338" sldId="272"/>
        </pc:sldMkLst>
        <pc:spChg chg="mod">
          <ac:chgData name="Joanda Eilander" userId="S::jeilander@davinci.nl::e97700f5-5be9-46e4-90f3-0f1bfefae55a" providerId="AD" clId="Web-{26572525-C00A-112D-C6A7-9CEAB09CBD12}" dt="2020-04-20T09:44:44.689" v="225" actId="20577"/>
          <ac:spMkLst>
            <pc:docMk/>
            <pc:sldMk cId="437841338" sldId="272"/>
            <ac:spMk id="3" creationId="{00000000-0000-0000-0000-000000000000}"/>
          </ac:spMkLst>
        </pc:spChg>
      </pc:sldChg>
      <pc:sldChg chg="modSp">
        <pc:chgData name="Joanda Eilander" userId="S::jeilander@davinci.nl::e97700f5-5be9-46e4-90f3-0f1bfefae55a" providerId="AD" clId="Web-{26572525-C00A-112D-C6A7-9CEAB09CBD12}" dt="2020-04-20T09:44:24.610" v="193" actId="20577"/>
        <pc:sldMkLst>
          <pc:docMk/>
          <pc:sldMk cId="3262249810" sldId="296"/>
        </pc:sldMkLst>
        <pc:spChg chg="mod">
          <ac:chgData name="Joanda Eilander" userId="S::jeilander@davinci.nl::e97700f5-5be9-46e4-90f3-0f1bfefae55a" providerId="AD" clId="Web-{26572525-C00A-112D-C6A7-9CEAB09CBD12}" dt="2020-04-20T09:44:24.610" v="193" actId="20577"/>
          <ac:spMkLst>
            <pc:docMk/>
            <pc:sldMk cId="3262249810" sldId="296"/>
            <ac:spMk id="3" creationId="{00000000-0000-0000-0000-000000000000}"/>
          </ac:spMkLst>
        </pc:spChg>
      </pc:sldChg>
      <pc:sldChg chg="modSp del">
        <pc:chgData name="Joanda Eilander" userId="S::jeilander@davinci.nl::e97700f5-5be9-46e4-90f3-0f1bfefae55a" providerId="AD" clId="Web-{26572525-C00A-112D-C6A7-9CEAB09CBD12}" dt="2020-04-20T09:42:44.203" v="6"/>
        <pc:sldMkLst>
          <pc:docMk/>
          <pc:sldMk cId="1306694377" sldId="307"/>
        </pc:sldMkLst>
        <pc:spChg chg="mod">
          <ac:chgData name="Joanda Eilander" userId="S::jeilander@davinci.nl::e97700f5-5be9-46e4-90f3-0f1bfefae55a" providerId="AD" clId="Web-{26572525-C00A-112D-C6A7-9CEAB09CBD12}" dt="2020-04-20T09:39:39.154" v="0" actId="20577"/>
          <ac:spMkLst>
            <pc:docMk/>
            <pc:sldMk cId="1306694377" sldId="307"/>
            <ac:spMk id="3" creationId="{00000000-0000-0000-0000-000000000000}"/>
          </ac:spMkLst>
        </pc:spChg>
      </pc:sldChg>
      <pc:sldChg chg="del">
        <pc:chgData name="Joanda Eilander" userId="S::jeilander@davinci.nl::e97700f5-5be9-46e4-90f3-0f1bfefae55a" providerId="AD" clId="Web-{26572525-C00A-112D-C6A7-9CEAB09CBD12}" dt="2020-04-20T09:42:36.938" v="3"/>
        <pc:sldMkLst>
          <pc:docMk/>
          <pc:sldMk cId="539702469" sldId="308"/>
        </pc:sldMkLst>
      </pc:sldChg>
      <pc:sldChg chg="del">
        <pc:chgData name="Joanda Eilander" userId="S::jeilander@davinci.nl::e97700f5-5be9-46e4-90f3-0f1bfefae55a" providerId="AD" clId="Web-{26572525-C00A-112D-C6A7-9CEAB09CBD12}" dt="2020-04-20T09:42:39.343" v="4"/>
        <pc:sldMkLst>
          <pc:docMk/>
          <pc:sldMk cId="3612288927" sldId="309"/>
        </pc:sldMkLst>
      </pc:sldChg>
      <pc:sldChg chg="del">
        <pc:chgData name="Joanda Eilander" userId="S::jeilander@davinci.nl::e97700f5-5be9-46e4-90f3-0f1bfefae55a" providerId="AD" clId="Web-{26572525-C00A-112D-C6A7-9CEAB09CBD12}" dt="2020-04-20T09:42:40.797" v="5"/>
        <pc:sldMkLst>
          <pc:docMk/>
          <pc:sldMk cId="1319334026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2AC8-3DB2-4718-9C85-7BCB8F2915A5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187B-26B1-47E6-834B-595B7CEAA4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9612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214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0013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460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1448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09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 userDrawn="1"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 userDrawn="1"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 userDrawn="1"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 userDrawn="1"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3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 userDrawn="1"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 userDrawn="1"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6-7-2020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469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Cognitieve ontwikkeling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b="1">
                <a:ea typeface="+mn-lt"/>
                <a:cs typeface="+mn-lt"/>
              </a:rPr>
              <a:t>Fantasie denken </a:t>
            </a:r>
            <a:r>
              <a:rPr lang="nl-NL">
                <a:ea typeface="+mn-lt"/>
                <a:cs typeface="+mn-lt"/>
              </a:rPr>
              <a:t>is dat een kleuter zijn gedachten als waarheid neemt. Het is voor kleuters moeilijk om te bedenken wat echt en nep is. </a:t>
            </a:r>
            <a:br>
              <a:rPr lang="nl-NL">
                <a:ea typeface="+mn-lt"/>
                <a:cs typeface="+mn-lt"/>
              </a:rPr>
            </a:br>
            <a:r>
              <a:rPr lang="nl-NL"/>
              <a:t/>
            </a:r>
            <a:br>
              <a:rPr lang="nl-NL"/>
            </a:br>
            <a:endParaRPr lang="nl-NL"/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Geloven vaak in sinterklaas en sprookjes. </a:t>
            </a:r>
            <a:br>
              <a:rPr lang="nl-NL">
                <a:ea typeface="+mn-lt"/>
                <a:cs typeface="+mn-lt"/>
              </a:rPr>
            </a:b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>
                <a:ea typeface="+mn-lt"/>
                <a:cs typeface="+mn-lt"/>
              </a:rPr>
              <a:t>Kleuters bedenken zelf een fantasievriendje die niet echt bestaat, waarmee ze denken te spelen en te kunnen praten. 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121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Cognitieve ontwikkeling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920880" cy="45693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b="1">
                <a:ea typeface="+mn-lt"/>
                <a:cs typeface="+mn-lt"/>
              </a:rPr>
              <a:t>Jokken </a:t>
            </a:r>
            <a:endParaRPr lang="nl-NL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Kleuters verzint veel dingen zelf. Dit hoort bij het fantasie denken. Het is geen liegen, want dat doen mensen bewust.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Jokken is bij kleuters onbewust. </a:t>
            </a:r>
            <a:br>
              <a:rPr lang="nl-NL">
                <a:ea typeface="+mn-lt"/>
                <a:cs typeface="+mn-lt"/>
              </a:rPr>
            </a:br>
            <a:endParaRPr lang="nl-NL"/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Niet boos op worden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35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Cognitieve ontwikkeling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b="1"/>
              <a:t>Taalontwikkeling </a:t>
            </a:r>
            <a:endParaRPr lang="nl-NL"/>
          </a:p>
          <a:p>
            <a:endParaRPr lang="nl-NL"/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Korte eenvoudige zinnen</a:t>
            </a:r>
            <a:br>
              <a:rPr lang="nl-NL">
                <a:ea typeface="+mn-lt"/>
                <a:cs typeface="+mn-lt"/>
              </a:rPr>
            </a:br>
            <a:r>
              <a:rPr lang="nl-NL">
                <a:ea typeface="+mn-lt"/>
                <a:cs typeface="+mn-lt"/>
              </a:rPr>
              <a:t> </a:t>
            </a:r>
            <a:endParaRPr lang="nl-NL"/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Woordenschat wordt groter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Maakt vaak zinnen met nog foutjes bijvoorbeeld: ‘Deze had ik </a:t>
            </a:r>
            <a:r>
              <a:rPr lang="nl-NL" err="1">
                <a:ea typeface="+mn-lt"/>
                <a:cs typeface="+mn-lt"/>
              </a:rPr>
              <a:t>gekoopt</a:t>
            </a:r>
            <a:r>
              <a:rPr lang="nl-NL">
                <a:ea typeface="+mn-lt"/>
                <a:cs typeface="+mn-lt"/>
              </a:rPr>
              <a:t>’. 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523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Afsluiting les.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Aantekeningen opslaan.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b="1" dirty="0"/>
              <a:t>Behaald </a:t>
            </a:r>
            <a:r>
              <a:rPr lang="nl-NL" b="1" dirty="0" err="1"/>
              <a:t>lesdoel</a:t>
            </a:r>
            <a:r>
              <a:rPr lang="nl-NL" b="1" dirty="0"/>
              <a:t>:</a:t>
            </a:r>
          </a:p>
          <a:p>
            <a:r>
              <a:rPr lang="nl-NL" dirty="0"/>
              <a:t>Studenten kunnen van de lichamelijke en cognitieve ontwikkeling beide 5 items benoemen die zijn behandeld. </a:t>
            </a:r>
          </a:p>
        </p:txBody>
      </p:sp>
    </p:spTree>
    <p:extLst>
      <p:ext uri="{BB962C8B-B14F-4D97-AF65-F5344CB8AC3E}">
        <p14:creationId xmlns:p14="http://schemas.microsoft.com/office/powerpoint/2010/main" val="326224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     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80336" y="1095071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err="1"/>
              <a:t>Lesdoel</a:t>
            </a: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Kleuterfase </a:t>
            </a:r>
            <a:br>
              <a:rPr lang="nl-NL" dirty="0"/>
            </a:b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Lichamelijke ontwikkeling </a:t>
            </a:r>
            <a:br>
              <a:rPr lang="nl-NL" dirty="0"/>
            </a:b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Cognitieve ontwikkeling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784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err="1"/>
              <a:t>Lesdoel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nl-NL"/>
          </a:p>
          <a:p>
            <a:endParaRPr lang="nl-NL"/>
          </a:p>
          <a:p>
            <a:pPr marL="342900" indent="-342900">
              <a:buChar char="•"/>
            </a:pPr>
            <a:r>
              <a:rPr lang="nl-NL"/>
              <a:t>Studenten kunnen aan het eind van de les 5 items benoemen wat hoort bij de lichamelijke ontwikkeling van de kleuter. </a:t>
            </a:r>
          </a:p>
          <a:p>
            <a:endParaRPr lang="nl-NL"/>
          </a:p>
          <a:p>
            <a:pPr marL="342900" indent="-342900">
              <a:buChar char="•"/>
            </a:pPr>
            <a:r>
              <a:rPr lang="nl-NL"/>
              <a:t>Studenten kunnen aan het eind van de les 5 items benoemen wat hoort bij de cognitieve ontwikkeling van de kleuter. </a:t>
            </a:r>
          </a:p>
        </p:txBody>
      </p:sp>
    </p:spTree>
    <p:extLst>
      <p:ext uri="{BB962C8B-B14F-4D97-AF65-F5344CB8AC3E}">
        <p14:creationId xmlns:p14="http://schemas.microsoft.com/office/powerpoint/2010/main" val="139739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     Lichamelijke ontwikkeling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Char char="•"/>
            </a:pPr>
            <a:r>
              <a:rPr lang="nl-NL" sz="1800">
                <a:latin typeface="Arial"/>
                <a:cs typeface="Arial"/>
              </a:rPr>
              <a:t> 4-6 jaar oud </a:t>
            </a:r>
            <a:br>
              <a:rPr lang="nl-NL" sz="1800">
                <a:latin typeface="Arial"/>
                <a:cs typeface="Arial"/>
              </a:rPr>
            </a:br>
            <a:endParaRPr lang="nl-NL" sz="1800">
              <a:latin typeface="Arial"/>
              <a:cs typeface="Arial"/>
            </a:endParaRPr>
          </a:p>
          <a:p>
            <a:pPr marL="285750" indent="-285750">
              <a:buChar char="•"/>
            </a:pPr>
            <a:r>
              <a:rPr lang="nl-NL" sz="1800">
                <a:latin typeface="Arial"/>
                <a:cs typeface="Arial"/>
              </a:rPr>
              <a:t>Gaat groeien in de lengte (</a:t>
            </a:r>
            <a:r>
              <a:rPr lang="nl-NL" sz="1800" b="1">
                <a:latin typeface="Arial"/>
                <a:cs typeface="Arial"/>
              </a:rPr>
              <a:t>lengtegroei</a:t>
            </a:r>
            <a:r>
              <a:rPr lang="nl-NL" sz="1800">
                <a:latin typeface="Arial"/>
                <a:cs typeface="Arial"/>
              </a:rPr>
              <a:t>)</a:t>
            </a:r>
            <a:br>
              <a:rPr lang="nl-NL" sz="1800">
                <a:latin typeface="Arial"/>
                <a:cs typeface="Arial"/>
              </a:rPr>
            </a:br>
            <a:endParaRPr lang="nl-NL" sz="1800">
              <a:latin typeface="Arial"/>
              <a:cs typeface="Arial"/>
            </a:endParaRPr>
          </a:p>
          <a:p>
            <a:pPr marL="285750" indent="-285750">
              <a:buChar char="•"/>
            </a:pPr>
            <a:r>
              <a:rPr lang="nl-NL" sz="1800">
                <a:latin typeface="Arial"/>
                <a:cs typeface="Arial"/>
              </a:rPr>
              <a:t>Ongeveer 1 meter lang bij 4 jaar oud </a:t>
            </a:r>
          </a:p>
          <a:p>
            <a:pPr marL="285750" indent="-285750">
              <a:buChar char="•"/>
            </a:pPr>
            <a:r>
              <a:rPr lang="nl-NL" sz="1800">
                <a:latin typeface="Arial"/>
                <a:cs typeface="Arial"/>
              </a:rPr>
              <a:t>Ongeveer 1,20 lang bij 6 jaar oud </a:t>
            </a:r>
          </a:p>
          <a:p>
            <a:pPr marL="285750" indent="-285750">
              <a:buChar char="•"/>
            </a:pPr>
            <a:r>
              <a:rPr lang="nl-NL" sz="1800">
                <a:latin typeface="Arial"/>
                <a:cs typeface="Arial"/>
              </a:rPr>
              <a:t>Weegt ongeveer 18 – 20 kilo </a:t>
            </a:r>
            <a:br>
              <a:rPr lang="nl-NL" sz="1800">
                <a:latin typeface="Arial"/>
                <a:cs typeface="Arial"/>
              </a:rPr>
            </a:br>
            <a:endParaRPr lang="nl-NL" sz="1800">
              <a:latin typeface="Arial"/>
              <a:cs typeface="Arial"/>
            </a:endParaRPr>
          </a:p>
          <a:p>
            <a:pPr marL="285750" indent="-285750">
              <a:buChar char="•"/>
            </a:pPr>
            <a:r>
              <a:rPr lang="nl-NL" sz="1800">
                <a:latin typeface="Arial"/>
                <a:cs typeface="Arial"/>
              </a:rPr>
              <a:t>Mollige buik en vingers verdwijnen. </a:t>
            </a:r>
            <a:br>
              <a:rPr lang="nl-NL" sz="1800">
                <a:latin typeface="Arial"/>
                <a:cs typeface="Arial"/>
              </a:rPr>
            </a:br>
            <a:endParaRPr lang="nl-NL" sz="1800">
              <a:latin typeface="Arial"/>
              <a:cs typeface="Arial"/>
            </a:endParaRPr>
          </a:p>
          <a:p>
            <a:pPr marL="285750" indent="-285750">
              <a:buChar char="•"/>
            </a:pPr>
            <a:r>
              <a:rPr lang="nl-NL" sz="1800">
                <a:latin typeface="Arial"/>
                <a:cs typeface="Arial"/>
              </a:rPr>
              <a:t>Kleuters worden sterker, grotere spieren en sterkere botten. </a:t>
            </a:r>
            <a:br>
              <a:rPr lang="nl-NL" sz="1800">
                <a:latin typeface="Arial"/>
                <a:cs typeface="Arial"/>
              </a:rPr>
            </a:br>
            <a:endParaRPr lang="nl-NL" sz="1800">
              <a:latin typeface="Arial"/>
              <a:cs typeface="Arial"/>
            </a:endParaRPr>
          </a:p>
          <a:p>
            <a:pPr marL="285750" indent="-285750">
              <a:buChar char="•"/>
            </a:pPr>
            <a:r>
              <a:rPr lang="nl-NL" sz="1800">
                <a:latin typeface="Arial"/>
                <a:cs typeface="Arial"/>
              </a:rPr>
              <a:t>Melkgebit maakt plaats voor volwassengebit. </a:t>
            </a:r>
            <a:endParaRPr lang="nl-NL"/>
          </a:p>
        </p:txBody>
      </p:sp>
      <p:sp>
        <p:nvSpPr>
          <p:cNvPr id="4" name="AutoShape 2" descr="data:image/jpeg;base64,/9j/4AAQSkZJRgABAQEAYABgAAD/2wBDAAgGBgcGBQgHBwcJCQgKDBQNDAsLDBkSEw8UHRofHh0aHBwgJC4nICIsIxwcKDcpLDAxNDQ0Hyc5PTgyPC4zNDL/2wBDAQkJCQwLDBgNDRgyIRwhMjIyMjIyMjIyMjIyMjIyMjIyMjIyMjIyMjIyMjIyMjIyMjIyMjIyMjIyMjIyMjIyMjL/wAARCAEHAL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rX/1bf7prGHStl/8AVt9DWOOlfKUzmqC0tJTq0IClopakAoopaACilopAJikp1JQAlJTqSmA2kp1IaYDTTTTqaaYDDTTTzTTVIBhphp5ppqkBGaKU0VQHTP8A6tvoaxxWu/8Aq2+hrJHSuWBdQmgtZrksIY95XGQCB1OB+tT/ANl3wIBtnBPQEjP+f8KrRSyQtujdkJxyD6HP8wKsf2je/wDP1JwMda2ThbW5Kt1H/wBk3+cfZnznGMjr+ftQNLvjjFs5zwMY/wA9qaNRvR/y9S9c9aX+0L3GPtUn50fuvMPdKUkscTBZGCk9Pek+0w5I3jjGePXpT3jWVsuoY5zkimm2hPWJT7Y/z6mpXJ1uIDPGF3F+M4zj2z/KlWRHOFbJ27se1HkRbdvljbnOKWOGKP8A1cargY4Hal7lgHUUtFSAlNp1IaAG0hp1NNNANNXhYxlQdz8jNUTWwn3F+gpTbRcEmVf7Pi/vPR/ZkZG7MmM4z2z6Vbq6v2k6ibi3vo4NKNsYktWf5luduA/0z3/GtsLSVaTUpqNu5fKjHOlR/NkyjacNkdD78Uz+yoP78n5it22+0xQ6P9uvknW0gkTVEExJnkKgKen7w579sVRONx2ghc8AnOBVYql7BpRnzX7D5EZz6VAEYh5OAT1FFXpP9U/+6f5UVhCUn1IcUK/3G+hrJHStZ/uN9DWUKiAqhj6/dXMIsba1mMD3dwIjKBkoPb3qgNYudFutQtbmSW/S3aLy2YgP8/YnpW9f6db6nbCC5VtoYMrI2GVh3BqoPDdgLWSBjO5lkWWSV5MuxXpk+lerQr4ZUlCqr99PNO999tLEFC58S3awERWAjuY7xbaRHkDAZ5wD6npntVt/EcdtcXEN3avE8LxRkBw2TJ/QVPceH7K5W5DmYG4nFwzK+CrjoR6Us/h7T7mdJp1lkkWHySWkzuGCAT6sMnmn7TAtJOLXpfy8/VAZk2tm7voFjFxCFmuIRskG2TYvVhiqdprs9x4YmhieSS4gsTJNdeZ8yOScD1Jx3roI9AsYo7REEoFrvKHfyS4wxb1NRjwxpywrEvnKq27Wxw/LITnnjk571qsTgklHlejVvk3+jXz9BlGHxTHHpjTeS0yQCKHzfMA8yVhyOegHOTUb65Nf3OmeWJLcC9aGURybkkAXPDDhhWpJ4a06VZQyygSxxowV8fc+6w/2venx6DbIbdnmupmglMqNLLuO4jH5Y7VKrYGN5Ri76/l92/8AwAMay8RSQ6dapHbXF5LLDLNulmG4BWOcnHoKsSeKx5Rlt7CSWOO1W5mPmBdgboPer8Ph2wgEQTzv3UMkK5f+F87u3XmsbVvDc7BbbTrVvLNusHnm628A/wAa4+bFaQlgK1XVW827dfXt2A19S1xLC1s5PJDyXeNitIEVeASWY9AM1S/4Slnht2h02R5JopJAhkC4CHk5I5GBnNad1o9ve2dtBOZA1uF8uWNtrKQMZBpi6Hah4naS4keOKSINJJuJV+ufz4rlpzwSgueN3r387dfQCxYXa3+nwXaKVWZA4U9RU9RWlpFY2cNpDu8qJdq7jk4qWuKpy875Nr6eghprXT7i/QVkHpWun3F+grKZdMp6jezWZtRDAkvnziE7n27cgnPQ56GsvTfFA1CaxjNoE+1SvGWEmQu1QQenPXHsRVvWb6wtpbRL1pVIkE0ZQcEg7cH/AL6rDs9O0O5NvFF/aIVZPKhLYUBnTc36Dn3Nehh6NJ0OapB+uvn59NC3uX28USeZNHHZxs0Y+VTKQWJlMY7dOMn61p6dfXN3PdxXFotubdkXAk3HJUNg8ds1g29rpTwXMKzanEFhfzVcKCfKfcW6feDN9K1NEudOM9xb2LzM+1WcSdtqhBz9AKeIo0lCXs4PT18vP1BGxJ/qn/3T/KiiT/VP/un+VFedBikK33G+hrMA4rTb7jfQ1mgUok1Cjql+2m2qzLCsuX24aVYwPxNZ8Xif7VHaLZ2Ek1zchz5PmBdoQ4PzGtPUNLg1IQea8sbQSeZG8T7WU1U/4RixWKFIZLqF4WcpLHLhwG6jPpXo0JYNU17Ve987dfP02sQVX1m+kvtStWs2iit7bezrIvmRkqTnPQ+g9Kjg8TrbacfMgmleG1hlDSSDdLvIHp15rSbw/aNdPceddBpIfJkAl4kULtBb1OP1pT4c09zYlkkP2NQkeW+8AcgN64PNbe2wNkpR002vulr16/r3GY82uXdnJd+RHLO51BYNs7gqmRnavTGenPSrdz4qS1vjatZMWjZEmAlXcrN2Vf4sdyKuXHh2yuEuQzTq1xcC5Z1fBVx0I44pG8O2puxcpcXkcpCiQpNjzdvQt7+tHtsDK3NHp576efqBk/25eW0hjt45bppNSeD9/IvGP4V6Yz2z0q4/imNNT+xi0ZgsywOwkG4OeuF6kDuatTeG7KWJk33EbNcm6DpJhlc9cHHSlHh+1S/+1xT3UTsyvIqS4WRh3b69/WnKtgZauOtn33+8RVtfE32m9t4DYSRxTzPAsxkBG9evHXHT86ztd1W4ttbvIRq0lmkVsskMaoGEkn93p3rci0Cyga3ZDLm3ne4TLfxN1zx0qyum266pLqOGM8kYjOTlQB0wPWpjiMJTqc8I6WennfTe/QDmP7d1K2W/kuX2zfYYp4YnXhXYgHj6npV/TdSuNQ12MLMTbiwSWRB93zGrTvdHs7++trydGMtucrg8NznDDuM0mm6PaaSZzaqwMzbmLNnHoB7c06mJwsqTahabXbTov0v6sZdNNp1JXliGHpWsv3F+grKPStq1vltkAHktkqSHIPTtSauaUk3exg+I9A/t+CCMXAgaFmO7Gc5H+IB/CmroU8F79ot5rVcXSzruiOSAmzaSDzweK6ZdVjXZ+7tjtCjk9cZ/nmkOpqY9m236AZyOwI/rXTHEVY01TUtFfS3c29m+xybeHr825RdQhSXZKhdYz84kcM27n6jj2qzpGgDStSubsThzOmxhtx0OQfy4rpG1VW3fLbfMGHXpnH+FH9qqIo49tthF254yeQcn8sU5YmrKLg5aPyF7OXYqSf6p/wDdP8qKkvL5bmIgmFcByNhHOeaK5oxtsTKLW6GN91vpWeBWg33W+lUQKziZzCilpaZAlFLRQAlFLRQAlJS0UAJSUtFMBtIaWkNMBKbTqbTAaarm1hJJ2dferB6U01pGco/C7GtKvVpX9nJq/Zlc20X939aabeL+7+tTmmmtPbVP5mbfX8V/z8l97IDBH/dpphT+7U5phpqtU/mYvr+K/wCfkvvZD5aD+Ginmin7Sb3ZEsXXn8U2/mzpW+6fpVIVdb7p+lUxXAiJhRRS0zMKKWigBKSnUlACUlLSUwEqteX0NlHulOWP3UHU1FqOpR2KbRhpiPlX09zXLzSyTytJK5Zm6k16eCwDre/PSP5nsZdlUsR+8qaR/M6y1vYbyPfE3I+8p6ip64yGaS3lEkTFWHeuksNRS8TBwso+8v8AUUYzASo+/DWP5CzHK5Yb95T1h+ReptLSGvPPIGmmmnGmmmA00w04001SAaaYaeaYapCGGig0VQHSt90/SqY6Vcb7p+lUxXGjWYopaSlpmYUtJS0AJU9lZzahdLbQBTIwJG44HAqCug8HRb9Zd/8AnnCT+ZArWhBVKii+pUVd2KcvhnV4/wDl03j/AGHBrG1aDU9OhwumXZkI4YQsVX3JFewVWuL6C2ura2kYiS5LCPCkgkDJye1ezHLqMZKTu12OqjTjGabXMl0PnSbzfMZpw4cnLGQEH9ajyD0Ir6VkhilXEsaOPRlBrMn8PaFeZEul2TnuREuf0r1VUSVrHvwzqKVnC3oz59pUdo3DoxVlOQRXt9x8PfDM44sDET3ilZf61mT/AAq0Zx+5ur2I/wC+rD9RTdSLVmdCzbDTVpJ/ccLp+ordLsfCygcj19xV/NYnibS4vDXiBtPgu3maNFfeyhSCe3Ht/OrOn6iLpdr4EoHI9fcV4WNwXs/3lP4fyPDx+AjBe3w+sH+H/ANA000uaaa848gQ0w04001SENNNNONNNNAMNFBoqgOlb7p+lUhV1vun6VRFckTSY6lptLQQOoptLQAVu+G9Rg0201a/ZWlNuqKyJ1JOTiuO1XVRaKYYSDcEcn+5/wDXrpPBOj/2n4G1ENIyST3RdZOpDIFIP55r1cDg529u9Ox6mHwLVNYitpG6+f8ASO40fXrLWYd1vIPNABeM8FawPFhnbV7VFmkiRFEkZj5YOCcHHceo9K5dLLVIJJruBZlkUhmkTcMjqRjvz3rtc3Bt7OW8hN1cEBTIihfJBBJY55OOAcetdFbFctO0lr92x2zoww1RVIO67dURXvi6OHw0b6Nd90zGAIoOBIB79u9Y3w/v5ptTuoZATmPJbJPckdfTJFbMtna6is1rLa7mCg72T5ckdQehxjmjwjZaNZeYLO7hmu3UeYEbp7AfhWeExTxUoz2stvX+vkHNQhhqkVF8zZ1dFFIzBFLMcKoyTXqHlHzb44vWvPiFq7hsqk/lD/gAC/0qCJmTaykhhyCO1ZbXBvtYursnJnneXP8AvMT/AFrUHStoK61Ppsuj7jTN+w1AXA2PgSjqPX3FX85rmrOzvbyT/QraeZ05PlITt/KumttP1f7OXudNuYtvUsmM+9eLjcGqb56e3bseLmeXKhLnpbPp2/4A002lPBIIII6g0015x4whpppxphqkA00UGiqA6Vvut9KzweK0G+430NZoPFccTSoSUuaZmlzVWIHVm6rqos08qIg3DD/vgev1pdT1MWUexCDOw4H90eprmAJZ5sAPLK56AZZjXqZfgPaP2lT4fz/4B7eV5b7b99V+Hp5/8AaWLMWYksTkk969v+HkHkeCrE45lLyH8WNeProWruMrpd2eM/6o17p4btWsvDWm2zqVeO3QMp6g4ya92clayPTzepH2MYRfUi1zWYNAsEYx5DHCovpVGz1WDUIEZWxMoIkjY429MDP6/nVrxB4f/tvymEiRyRAhWIJxmi00GDSNEuYIGaSZ4WBkb+I4OOPxrzMRh5VnyvY8mLoKiv57ieYkMxz5aySny41J6n0A715x5T2N60sknk3cc52rGpBBB5GOgAPbvWxoUMrazZjy2W6Rw7xnOF9cn1xk84rv7vSLK+kEk8IZsgkgdcdM1z4bB8sHZ9TtVZYObi9U0XIixhQv94qM/WuC8d/EvRfDqXmjy/amvpLdgpiiyqFgQCSSP0rv6+cvjha7PFySAf6yH/D/ABr1Tx1uUbLw7dRRRSbGwVViXKrgHoepNdjaeAdQmjhuVnsZISAzfvHIHsflHX2rrfD1nos/gLSL6/2hriyjBctg52gcfjW80MEq2zpgBI/3TbzjBGDwODwBXn4vE4ijB8m9n0+49VYvlglSbXfY46/m8TaNawCFdOjtQfmjtbUgD2+9k8d8VS1Dx/N4Y1LTI/EEJ+x6jbtKjxod0JDbeR3BGD6jNdbq92dL0U3R2TSrOCi3BJBy2ccfpnoO9eRfGLVl1qz0C8mg8qeB5YZVQ8MCFIKn8DWeDqOtHmm9X/V/+ATUcvYc6hs9X/X5nriR6T4gtUuoPJuI3XKsOuPY9a5PXLOGyvzHAhVNoOCSaq/DG4kbTmgAdRAin1BD8jn1rptZtluHwRye9KtBNbGNTDwneP4nH5phqS5he2fDD5c8GoN4NcVmjx5wlCXLIU0U3cKKZB1Dfcb6GswhlA3Kwz6iteL/AF0f+8P511DPu4IGAOWPQcU8HhfbqTvax0OHMcCMngAn6ClvYr2ztXlFjcOwOABGSMn1ru5Zl4WMYJGOmMUiSgxEbiRu7mu1ZdGPvSd7F0qUedc2qPJYdA1nUbnJtJlZzlpJV2gV32heFoNHjEm7dcsPmlYc/QegrZNyFJ2mqV9JcvFmKVVY9CRkCt6leUo2ei7I9+pip1EoLRC3moQ29zFBJcP58vEUagl37cAdveuk02G9XDXLkADG0nJNct4WhsZNdZBe/atQjQyzuXBbb0UEDhRnOB7VL4m8Yix1mPSIHMJA3zz4yVGM4UdzxVUIq3MzycfiYUI2kdtTJeij1YVyGm+M2juIrbVEZfMwUm2cEHvx1/IV1s0ioqOzKEByWJ4Awea6jjpVoVVeLHpHHEDsVVBOTgUiTRSgmORXwcHa2cV5vr+uz+IL5rWzMiWEKNI4yyGQDGCf9k54/OrvhQiPW1S1kfyWUiRcfISFAOMccNSuYRxkZ1OWKuu531eFfHa0d9V054o2dmjJO0ZwOn9BXutfPPxfvjd+P2tw3y2ltHFwe5yx/wDQhTPQpx5nYu6Vrln/AMIDothdTXEd3Yo0bwGB8D5ztJ4x0x3rYPxD0jS9LW3shezXQbLPIiKmO4AL/l9a8yhs98YY8057QKKiWGhO7kr3PWjQrOmodFqew6bfap4j0nfeadBHbXQV7eaS7VdoHcIqknPv2rP8QfDmTxFYx2t9q8cWybzhJHEXb7pG3kgY5/SvLY7y/stv2a9uItn3QshwPw6VoTeOPErIFF8FwMbljGTWSw3JZQSViZwmouD2Z7Fo2iaf4W0aPT7J2fHLyyEbpD0yf8KW4USt98cV4nD4v8QRyq73pnAOdkqgg/liuhj+JTqF87TSrdD5cvyn8xmsqlGozNJRV2d5I9t5yAqWOeABUg0mwuXLzW6A5zkcfniuMtPiDZF98thLu9mBq2/xAtWyRby4zwqLk1zKnJboiVSjPRtGxrMdnpoi8mKI785yoOMUVzupauuqSRvGCFVOh6g+9FVY55KN9EdSmN656ZGau3OvWETNGbyAFTwzOAoH/sxrKvP+PC5/64v/AOgmvHERyoPtWeWT5Yy+Rxp2PZ5PFmi28J3ajEztgttJdifw4/CsS8+ItvDA62cTyS/ws42r+PevOViepVtya9CVVvQOdrY2r/x5rd0jLFNHAexSPOPzrGlv9d1NP9J1S5dCMFQ+0fTAxT1s/apUieAlkGc9R61NKUIuzOrD4hc9qr0Z658GtBGmeHbvUGX97ezYBI/gTgfqWrb1/wACw6zdS3K3PlyPyuUztPfn0qn4d8c+FLDQrOyOo/ZxBEqHzomX5u/OMdc11dhr2kaoAbDU7O5z2imVj+QOa62jLGYeNVtVI+69jiJfBuq28kZd0ngRMPtzzj0Uf0q9Zadea3pQsmaaGxYCaNn5ZuSNjZ6jv0ruG+4eM8dB3qOGMqCzY3N1A6AegpHHDB04P3djhpfh1Jc3bNLqjR27KAyIm4t+JNdPovhyx0NMWwdm27N8jZIXrgdhWvRRYqnhaVOXNFaiV8p+I77+1vGWq3oOVlu32/7oOB+gFfTXiHUBpPhzUtQJx9ntpJAfcKcfrivlKxUtKu7k9zTR6WFjeR0EQxGB7UOMinKMKKDXQfVJe7YpvFk9KjMHtV8rTG2opZjgDqalpGUoRSuzPljWNCzcAVmNvll3YwOw9K0Zt11IOCFH3RVu3007ckVw1a6bstj5nG4xVJcsPh/MzokYDmpsmtI2WO1RtaH0rDnTOC5RWeSI5R2U+xxRU72p9KKq6GpHrF0M2c49Y2/ka80Sy+Ucdq9Nm5gkHqh/lXJLbAAcV5OEqciZMnYxksvap0s/atYW49KkEI9K6HXI5jMWz46UyS146Vs+WMVFJFxUqq7i5jmLq34IxkHqKz20mJyJI+G7EcEV01xb57VnNA0bEqOO49a9HD4hL3ZbHqYLFwi/Z1tY/l/wCKz1fxNpOBYa7fRqOiGYuv5NkVvWnxZ8Z2WBcfY71R/z1g2k/ipH8qxuCKaUB7V6PInse5LLqM1eJ29p8dZ0wNQ8PZPdre4/ow/rXQWfxr8LXGBcpf2jHr5kG4D8VJryRraNuqiq76fE38NT7M5Z5V2PUfiN4/0LVvAtxZ6PqcVzPdSRxtGoKsEzuJIIBxxj8a8h01MvmrB0xO1Wbe1EPSmoNMvDYKdOauWh0opaazKilmOAOprR6LU9htRV2IxCqWYgKOpqm5a5fgEIOgpSXupBwQgPC1s2OngAM4ry8Tib6LY+VzHMXWfs6fw/mQWOm8B3FankADGKsKgUYAp2K82VRtnjt3KZgHpUZtx6VfxSFaFNiuZb2o9KK0SlFV7RjudZJ/qn/wB0/wAq58Diugk/1T/7p/lWAOlcNLZl1AxS0lFamYtNYZpaKAK7xA1Xe2B7VfxSFRVqbQXMSeyP3k4P86pEEEgjBHaukaMelUbqyEoyvDjoa9HC43k92ex7GXZm6D9nU+H8v+AZNJTmVkYq4ww6ikr2U01dH1cZKSutgoopskixJuc8fzobSV2KUoxTlJ2SB3WNCzHAFU/3l3IOCEB4WgLJdygkcdl9K37DTxGAzDmvLxOKvotj5XMcydd8kNI/mMsNPCgMwrVCgDApwUAcUYrypScmeONopcUUgExRilooAbiilopgdNJ/qn/3T/KufHSugk/1T/7p/lXPDpXNS2ZpUFooorYzCiiigApabS0AFMZafRQBn3dosy56MOhrIeNo22sMGukZaq3Fssy4I59a78LjHS92WqPTwGZTwz5Zax/L0OfllWJcnqegHeq8cMl1KGb8B6VffSZPPySWz3Na9pYrCo45rXEYzn22DHZjPEuy0j2/zIbGwWJQWHNaQGBSgYpa82Um3qeYJijFLRUgNopaKAG0lOptMBKKU0UwOlk/1T/7p/lXPDpXQyf6p/8AdP8AKud7VhR2ZpUFopKWtTMKKKKAClpKWgAop0a+ZKidNzBfzNRzXt6Jrg21hC9pDI0YJg3Yx6t1zgZ6134HL6uMcvZtK3fzOeviYUEnK+vYdTMCoG1wwsDJpVu8g5CjeB+IyeKuXevXH9gpfCwWSd9whPlcREAktwOgHODx0rPF4Ophaqp1N321+80wVWGMqKnSer7jDGVI3KQSMjIxSqpZgqgsx6ADJNc5p3iC/hL/AGoTX1ruzIkrEspPdW5Kn9D3FdlYapHe2fm2CeRETtZVUhgfRj1P54rmxv8AssVJ6p9j6Wrw7Xpz+JOPf/gFKSJ4n2SI6N/ddSDTa2ZYJbizMMiPvUGSAsOuBllH1HP1HvWNWFKqqsOZaHj4vCvDVORu/ZhRRRWpzCUUtJQA2kNOpDTAbRRRTA6WT/VP/un+Vc72ropP9U/+6f5VzgrCjszSoLS0lLWpmFFFFABS0lLQA5HMciuv3lYMM+op3lTR3Ek+mXUK+ZIZfKmO11YgjAY8EfMe4qOiuzB4+rhG3CzT3TMa1CFZLm6dh5uPEslykAjMHq5i2oq9yWHGK3L2bUH08xJKiRlQqSxoGTgYGccY9qwgzBNm47Ou3PH5U+Gea2ffBK8bHrtOM/X1qcfivrU1OC5Guz0uPCU3h3fmb9TnbjxHrVlfOlwsCzo5Ynyuuehz6elbvh+fxDOY72SWKK3VfMEbL88yDuB/dHr9cd6nnuWumRrqKC4ZP9WZYVbZ9OP06U0XEwuRcCVvOB3b885p1MVz0PZ9X1PqZZ7RVCMIUVzdW/0/rQ2VuLm7uI2aQDyjvL9Ag4yT7cVjTsj3MrRDEbOxQegzxUs99NcR+W3lpHncUiQKGPqfWq1eXQouknzO7Z5ePxkcTJKEbJBRRRXQeeJRS0lACU00+mmmAyilNFMDpJP9U/8Aun+Vc4OlFFY0dmaVBaWiitTMKKKKAFooooAKWiikAUUUUAFLRRQAUUUUAFFFFACUUUUAJSGiimgGmiiim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" name="Picture 5" descr="A close up of a girl&#10;&#10;Description generated with very high confidence">
            <a:extLst>
              <a:ext uri="{FF2B5EF4-FFF2-40B4-BE49-F238E27FC236}">
                <a16:creationId xmlns:a16="http://schemas.microsoft.com/office/drawing/2014/main" id="{EA0E444D-D027-4D15-92F9-DED656F1C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804" y="2425329"/>
            <a:ext cx="2743200" cy="164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1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Lichamelijke ontwikkeling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b="1"/>
              <a:t>Motorische ontwikkeling </a:t>
            </a:r>
            <a:endParaRPr lang="nl-NL"/>
          </a:p>
          <a:p>
            <a:endParaRPr lang="nl-NL"/>
          </a:p>
          <a:p>
            <a:r>
              <a:rPr lang="nl-NL">
                <a:ea typeface="+mn-lt"/>
                <a:cs typeface="+mn-lt"/>
              </a:rPr>
              <a:t>• </a:t>
            </a:r>
            <a:r>
              <a:rPr lang="nl-NL" i="1">
                <a:ea typeface="+mn-lt"/>
                <a:cs typeface="+mn-lt"/>
              </a:rPr>
              <a:t>Grove motorische ontwikkeling</a:t>
            </a:r>
            <a:r>
              <a:rPr lang="nl-NL">
                <a:ea typeface="+mn-lt"/>
                <a:cs typeface="+mn-lt"/>
              </a:rPr>
              <a:t> wordt steeds beter. </a:t>
            </a:r>
            <a:br>
              <a:rPr lang="nl-NL">
                <a:ea typeface="+mn-lt"/>
                <a:cs typeface="+mn-lt"/>
              </a:rPr>
            </a:br>
            <a:r>
              <a:rPr lang="nl-NL">
                <a:ea typeface="+mn-lt"/>
                <a:cs typeface="+mn-lt"/>
              </a:rPr>
              <a:t>Voorbeelden: hinkelen, klimmen en fietsen zonder zijwieltjes.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r>
              <a:rPr lang="nl-NL">
                <a:ea typeface="+mn-lt"/>
                <a:cs typeface="+mn-lt"/>
              </a:rPr>
              <a:t>• </a:t>
            </a:r>
            <a:r>
              <a:rPr lang="nl-NL" i="1">
                <a:ea typeface="+mn-lt"/>
                <a:cs typeface="+mn-lt"/>
              </a:rPr>
              <a:t>Fijne motoriek</a:t>
            </a:r>
            <a:r>
              <a:rPr lang="nl-NL">
                <a:ea typeface="+mn-lt"/>
                <a:cs typeface="+mn-lt"/>
              </a:rPr>
              <a:t> komt ook op gang </a:t>
            </a:r>
            <a:br>
              <a:rPr lang="nl-NL">
                <a:ea typeface="+mn-lt"/>
                <a:cs typeface="+mn-lt"/>
              </a:rPr>
            </a:br>
            <a:r>
              <a:rPr lang="nl-NL">
                <a:ea typeface="+mn-lt"/>
                <a:cs typeface="+mn-lt"/>
              </a:rPr>
              <a:t>Voorbeeld: veters strikken, kralen rijgen, knippen, een potlood goed vasthouden en binnen de lijntjes kleuren.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r>
              <a:rPr lang="nl-NL">
                <a:ea typeface="+mn-lt"/>
                <a:cs typeface="+mn-lt"/>
              </a:rPr>
              <a:t>• Over het algemeen zijn jongens sterker en hebben meisjes beter evenwicht. </a:t>
            </a:r>
            <a:endParaRPr lang="nl-NL"/>
          </a:p>
          <a:p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1199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Lichamelijke ontwikkeling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r>
              <a:rPr lang="nl-NL" b="1"/>
              <a:t>Handvoorkeur </a:t>
            </a:r>
            <a:br>
              <a:rPr lang="nl-NL" b="1"/>
            </a:br>
            <a:r>
              <a:rPr lang="nl-NL" b="1"/>
              <a:t/>
            </a:r>
            <a:br>
              <a:rPr lang="nl-NL" b="1"/>
            </a:br>
            <a:r>
              <a:rPr lang="nl-NL">
                <a:ea typeface="+mn-lt"/>
                <a:cs typeface="+mn-lt"/>
              </a:rPr>
              <a:t>Handvoorkeur is of je linkshandig of rechtshandig bent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Ontwikkelt zich in de kleutertijd </a:t>
            </a:r>
            <a:endParaRPr lang="nl-NL"/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Voorkeurshand en voorkeursvoet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Vanaf 5 jaar is de handvoorkeur meestal definitief. </a:t>
            </a:r>
            <a:endParaRPr lang="nl-NL"/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90% is rechtshandig </a:t>
            </a:r>
            <a:endParaRPr lang="nl-NL"/>
          </a:p>
          <a:p>
            <a:endParaRPr lang="nl-NL" b="1"/>
          </a:p>
          <a:p>
            <a:endParaRPr lang="nl-NL"/>
          </a:p>
          <a:p>
            <a:pPr algn="ctr"/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820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Lichamelijke ontwikkeling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53012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b="1"/>
              <a:t>Hersenontwikkeling </a:t>
            </a:r>
            <a:br>
              <a:rPr lang="nl-NL" b="1"/>
            </a:br>
            <a:endParaRPr lang="nl-NL" b="1"/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Veel verbindingen tussen de 2 hersenhelften.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Zo kan de kleuter sneller informatie verwerken.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Dit heeft hij nodig als hij naar school loopt, prentenboeken leest en gaat leren schrijven. </a:t>
            </a:r>
            <a:endParaRPr lang="nl-NL"/>
          </a:p>
          <a:p>
            <a:endParaRPr lang="nl-NL" b="1"/>
          </a:p>
          <a:p>
            <a:endParaRPr lang="nl-NL"/>
          </a:p>
          <a:p>
            <a:endParaRPr lang="nl-NL"/>
          </a:p>
          <a:p>
            <a:pPr algn="ctr"/>
            <a:endParaRPr lang="nl-NL"/>
          </a:p>
          <a:p>
            <a:pPr algn="ctr"/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138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Lichamelijke ontwikkeling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b="1"/>
              <a:t>Ontwikkeling zintuigen </a:t>
            </a:r>
          </a:p>
          <a:p>
            <a:endParaRPr lang="nl-NL" b="1"/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De ogen van de kleuter stellen scherp. </a:t>
            </a:r>
            <a:endParaRPr lang="nl-NL"/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De ogen van de kleuter zien vaak onderdelen van het geheel.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Gehoor van de kleuter is nog in ontwikkeling. </a:t>
            </a:r>
            <a:br>
              <a:rPr lang="nl-NL">
                <a:ea typeface="+mn-lt"/>
                <a:cs typeface="+mn-lt"/>
              </a:rPr>
            </a:br>
            <a:r>
              <a:rPr lang="nl-NL">
                <a:ea typeface="+mn-lt"/>
                <a:cs typeface="+mn-lt"/>
              </a:rPr>
              <a:t>Het is nog moeilijk om op 1 geluid te focussen als ze meer dingen tegelijk horen. </a:t>
            </a:r>
            <a:r>
              <a:rPr lang="nl-NL" i="1">
                <a:ea typeface="+mn-lt"/>
                <a:cs typeface="+mn-lt"/>
              </a:rPr>
              <a:t>Denk bijvoorbeeld aan een kleuterlokaal.  </a:t>
            </a:r>
            <a:endParaRPr lang="nl-NL" i="1"/>
          </a:p>
          <a:p>
            <a:endParaRPr lang="nl-NL" b="1" i="1"/>
          </a:p>
        </p:txBody>
      </p:sp>
    </p:spTree>
    <p:extLst>
      <p:ext uri="{BB962C8B-B14F-4D97-AF65-F5344CB8AC3E}">
        <p14:creationId xmlns:p14="http://schemas.microsoft.com/office/powerpoint/2010/main" val="2870231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ea typeface="+mj-lt"/>
                <a:cs typeface="+mj-lt"/>
              </a:rPr>
              <a:t>Cognitieve ontwikkeling </a:t>
            </a:r>
            <a:r>
              <a:rPr lang="nl-NL"/>
              <a:t>	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Door middel van spelen leert de kleuter heel veel. Denk bijvoorbeeld aan puzzels maken en samen spelen.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Kleuters houden van taakjes uitvoeren doordat ze graag willen helpen.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Kleuters vinden het fijn als dingen duidelijk in stappen worden verteld.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Kleuters leren door dingen zelf te doen, zelf te ervaren en anderen na te doen. </a:t>
            </a:r>
            <a:br>
              <a:rPr lang="nl-NL">
                <a:ea typeface="+mn-lt"/>
                <a:cs typeface="+mn-lt"/>
              </a:rPr>
            </a:br>
            <a:endParaRPr lang="nl-NL">
              <a:ea typeface="+mn-lt"/>
              <a:cs typeface="+mn-lt"/>
            </a:endParaRPr>
          </a:p>
          <a:p>
            <a:pPr marL="342900" indent="-342900">
              <a:buChar char="•"/>
            </a:pPr>
            <a:r>
              <a:rPr lang="nl-NL">
                <a:ea typeface="+mn-lt"/>
                <a:cs typeface="+mn-lt"/>
              </a:rPr>
              <a:t>Jonge kleuters zien vaak nog niet het verband tussen oorzaak en gevolg. Oudere kleuters zien dat al wel. 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256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534e5abffb1a44ef58cacf872d21180da6393"/>
</p:tagLst>
</file>

<file path=ppt/theme/theme1.xml><?xml version="1.0" encoding="utf-8"?>
<a:theme xmlns:a="http://schemas.openxmlformats.org/drawingml/2006/main" name="Kantoorthema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4EFC95-01DB-4E55-A1A6-CE21664B4EB1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8a386cec-7123-4b9f-b667-0e22a9c9d26c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0b7775d8-7b99-4446-bc72-bb9e2902a75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A84FF1-FF68-4831-886A-42A1A579AB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B4F6D2-CEDF-4431-A041-32060E40E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589</Words>
  <Application>Microsoft Office PowerPoint</Application>
  <PresentationFormat>Diavoorstelling (4:3)</PresentationFormat>
  <Paragraphs>91</Paragraphs>
  <Slides>13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Kantoorthema</vt:lpstr>
      <vt:lpstr>PowerPoint-presentatie</vt:lpstr>
      <vt:lpstr>     Inhoud</vt:lpstr>
      <vt:lpstr>Lesdoel</vt:lpstr>
      <vt:lpstr>     Lichamelijke ontwikkeling </vt:lpstr>
      <vt:lpstr>Lichamelijke ontwikkeling </vt:lpstr>
      <vt:lpstr>Lichamelijke ontwikkeling </vt:lpstr>
      <vt:lpstr>Lichamelijke ontwikkeling </vt:lpstr>
      <vt:lpstr>Lichamelijke ontwikkeling </vt:lpstr>
      <vt:lpstr>Cognitieve ontwikkeling  </vt:lpstr>
      <vt:lpstr>Cognitieve ontwikkeling </vt:lpstr>
      <vt:lpstr>Cognitieve ontwikkeling </vt:lpstr>
      <vt:lpstr>Cognitieve ontwikkeling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Vinci College</dc:title>
  <dc:creator>www.de-presentatie-architect.nl</dc:creator>
  <cp:lastModifiedBy>Marjolein Knijnenburg</cp:lastModifiedBy>
  <cp:revision>26</cp:revision>
  <dcterms:created xsi:type="dcterms:W3CDTF">2013-07-30T14:35:54Z</dcterms:created>
  <dcterms:modified xsi:type="dcterms:W3CDTF">2020-07-06T11:33:18Z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