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62" r:id="rId7"/>
    <p:sldId id="270" r:id="rId8"/>
    <p:sldId id="269" r:id="rId9"/>
    <p:sldId id="265" r:id="rId10"/>
    <p:sldId id="272" r:id="rId11"/>
    <p:sldId id="266" r:id="rId12"/>
    <p:sldId id="278" r:id="rId13"/>
    <p:sldId id="279" r:id="rId14"/>
    <p:sldId id="283" r:id="rId15"/>
    <p:sldId id="289" r:id="rId16"/>
    <p:sldId id="290" r:id="rId17"/>
    <p:sldId id="292" r:id="rId18"/>
    <p:sldId id="296" r:id="rId19"/>
    <p:sldId id="297" r:id="rId20"/>
    <p:sldId id="298" r:id="rId21"/>
    <p:sldId id="300" r:id="rId22"/>
    <p:sldId id="301"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uni Witjes" initials="MW" lastIdx="1" clrIdx="0">
    <p:extLst>
      <p:ext uri="{19B8F6BF-5375-455C-9EA6-DF929625EA0E}">
        <p15:presenceInfo xmlns:p15="http://schemas.microsoft.com/office/powerpoint/2012/main" userId="S-1-5-21-1217760969-2816457204-94789436-1330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4" d="100"/>
          <a:sy n="84" d="100"/>
        </p:scale>
        <p:origin x="61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Tiemens" userId="S::dtiemens@davinci.nl::62fc51d6-0c78-4eb3-8c85-cce1c5f8a232" providerId="AD" clId="Web-{4C20F463-E25A-4EB1-93F5-78275F3C826C}"/>
    <pc:docChg chg="addSld modSld">
      <pc:chgData name="Diana Tiemens" userId="S::dtiemens@davinci.nl::62fc51d6-0c78-4eb3-8c85-cce1c5f8a232" providerId="AD" clId="Web-{4C20F463-E25A-4EB1-93F5-78275F3C826C}" dt="2018-11-23T08:56:38.175" v="252" actId="20577"/>
      <pc:docMkLst>
        <pc:docMk/>
      </pc:docMkLst>
      <pc:sldChg chg="modSp">
        <pc:chgData name="Diana Tiemens" userId="S::dtiemens@davinci.nl::62fc51d6-0c78-4eb3-8c85-cce1c5f8a232" providerId="AD" clId="Web-{4C20F463-E25A-4EB1-93F5-78275F3C826C}" dt="2018-11-23T08:40:59.535" v="10" actId="20577"/>
        <pc:sldMkLst>
          <pc:docMk/>
          <pc:sldMk cId="1848467149" sldId="258"/>
        </pc:sldMkLst>
        <pc:spChg chg="mod">
          <ac:chgData name="Diana Tiemens" userId="S::dtiemens@davinci.nl::62fc51d6-0c78-4eb3-8c85-cce1c5f8a232" providerId="AD" clId="Web-{4C20F463-E25A-4EB1-93F5-78275F3C826C}" dt="2018-11-23T08:40:59.535" v="10" actId="20577"/>
          <ac:spMkLst>
            <pc:docMk/>
            <pc:sldMk cId="1848467149" sldId="258"/>
            <ac:spMk id="3" creationId="{00000000-0000-0000-0000-000000000000}"/>
          </ac:spMkLst>
        </pc:spChg>
      </pc:sldChg>
      <pc:sldChg chg="modSp">
        <pc:chgData name="Diana Tiemens" userId="S::dtiemens@davinci.nl::62fc51d6-0c78-4eb3-8c85-cce1c5f8a232" providerId="AD" clId="Web-{4C20F463-E25A-4EB1-93F5-78275F3C826C}" dt="2018-11-23T08:42:22.160" v="26" actId="20577"/>
        <pc:sldMkLst>
          <pc:docMk/>
          <pc:sldMk cId="2055516660" sldId="259"/>
        </pc:sldMkLst>
        <pc:spChg chg="mod">
          <ac:chgData name="Diana Tiemens" userId="S::dtiemens@davinci.nl::62fc51d6-0c78-4eb3-8c85-cce1c5f8a232" providerId="AD" clId="Web-{4C20F463-E25A-4EB1-93F5-78275F3C826C}" dt="2018-11-23T08:42:22.160" v="26" actId="20577"/>
          <ac:spMkLst>
            <pc:docMk/>
            <pc:sldMk cId="2055516660" sldId="259"/>
            <ac:spMk id="6" creationId="{00000000-0000-0000-0000-000000000000}"/>
          </ac:spMkLst>
        </pc:spChg>
      </pc:sldChg>
      <pc:sldChg chg="modSp new">
        <pc:chgData name="Diana Tiemens" userId="S::dtiemens@davinci.nl::62fc51d6-0c78-4eb3-8c85-cce1c5f8a232" providerId="AD" clId="Web-{4C20F463-E25A-4EB1-93F5-78275F3C826C}" dt="2018-11-23T08:48:23.972" v="174" actId="20577"/>
        <pc:sldMkLst>
          <pc:docMk/>
          <pc:sldMk cId="3406556617" sldId="270"/>
        </pc:sldMkLst>
        <pc:spChg chg="mod">
          <ac:chgData name="Diana Tiemens" userId="S::dtiemens@davinci.nl::62fc51d6-0c78-4eb3-8c85-cce1c5f8a232" providerId="AD" clId="Web-{4C20F463-E25A-4EB1-93F5-78275F3C826C}" dt="2018-11-23T08:44:51.925" v="41" actId="20577"/>
          <ac:spMkLst>
            <pc:docMk/>
            <pc:sldMk cId="3406556617" sldId="270"/>
            <ac:spMk id="2" creationId="{20EEF1FC-11D4-4F62-A570-113EE8B766D6}"/>
          </ac:spMkLst>
        </pc:spChg>
        <pc:spChg chg="mod">
          <ac:chgData name="Diana Tiemens" userId="S::dtiemens@davinci.nl::62fc51d6-0c78-4eb3-8c85-cce1c5f8a232" providerId="AD" clId="Web-{4C20F463-E25A-4EB1-93F5-78275F3C826C}" dt="2018-11-23T08:48:23.972" v="174" actId="20577"/>
          <ac:spMkLst>
            <pc:docMk/>
            <pc:sldMk cId="3406556617" sldId="270"/>
            <ac:spMk id="3" creationId="{871F4C15-905A-4250-9A1B-4CB695FAC51D}"/>
          </ac:spMkLst>
        </pc:spChg>
      </pc:sldChg>
      <pc:sldChg chg="modSp new">
        <pc:chgData name="Diana Tiemens" userId="S::dtiemens@davinci.nl::62fc51d6-0c78-4eb3-8c85-cce1c5f8a232" providerId="AD" clId="Web-{4C20F463-E25A-4EB1-93F5-78275F3C826C}" dt="2018-11-23T08:54:00.503" v="218" actId="20577"/>
        <pc:sldMkLst>
          <pc:docMk/>
          <pc:sldMk cId="2005883025" sldId="271"/>
        </pc:sldMkLst>
        <pc:spChg chg="mod">
          <ac:chgData name="Diana Tiemens" userId="S::dtiemens@davinci.nl::62fc51d6-0c78-4eb3-8c85-cce1c5f8a232" providerId="AD" clId="Web-{4C20F463-E25A-4EB1-93F5-78275F3C826C}" dt="2018-11-23T08:53:13.613" v="185" actId="20577"/>
          <ac:spMkLst>
            <pc:docMk/>
            <pc:sldMk cId="2005883025" sldId="271"/>
            <ac:spMk id="2" creationId="{1C1FCDA3-C733-4624-A767-17B2E6C7CEC4}"/>
          </ac:spMkLst>
        </pc:spChg>
        <pc:spChg chg="mod">
          <ac:chgData name="Diana Tiemens" userId="S::dtiemens@davinci.nl::62fc51d6-0c78-4eb3-8c85-cce1c5f8a232" providerId="AD" clId="Web-{4C20F463-E25A-4EB1-93F5-78275F3C826C}" dt="2018-11-23T08:54:00.503" v="218" actId="20577"/>
          <ac:spMkLst>
            <pc:docMk/>
            <pc:sldMk cId="2005883025" sldId="271"/>
            <ac:spMk id="3" creationId="{6E8F24CB-0C39-40D4-BCFA-0AF53FA9197C}"/>
          </ac:spMkLst>
        </pc:spChg>
      </pc:sldChg>
      <pc:sldChg chg="modSp new">
        <pc:chgData name="Diana Tiemens" userId="S::dtiemens@davinci.nl::62fc51d6-0c78-4eb3-8c85-cce1c5f8a232" providerId="AD" clId="Web-{4C20F463-E25A-4EB1-93F5-78275F3C826C}" dt="2018-11-23T08:56:38.175" v="251" actId="20577"/>
        <pc:sldMkLst>
          <pc:docMk/>
          <pc:sldMk cId="1024130709" sldId="272"/>
        </pc:sldMkLst>
        <pc:spChg chg="mod">
          <ac:chgData name="Diana Tiemens" userId="S::dtiemens@davinci.nl::62fc51d6-0c78-4eb3-8c85-cce1c5f8a232" providerId="AD" clId="Web-{4C20F463-E25A-4EB1-93F5-78275F3C826C}" dt="2018-11-23T08:56:38.175" v="251" actId="20577"/>
          <ac:spMkLst>
            <pc:docMk/>
            <pc:sldMk cId="1024130709" sldId="272"/>
            <ac:spMk id="2" creationId="{C51953A4-3081-4897-9BE3-FB86A55E07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89678-A33F-426D-85D2-B88AC59A1C48}" type="datetimeFigureOut">
              <a:rPr lang="nl-NL" smtClean="0"/>
              <a:t>6-7-2020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891BDC-2223-4ABB-89A7-8AE4E441BFD9}" type="slidenum">
              <a:rPr lang="nl-NL" smtClean="0"/>
              <a:t>‹nr.›</a:t>
            </a:fld>
            <a:endParaRPr lang="nl-NL"/>
          </a:p>
        </p:txBody>
      </p:sp>
    </p:spTree>
    <p:extLst>
      <p:ext uri="{BB962C8B-B14F-4D97-AF65-F5344CB8AC3E}">
        <p14:creationId xmlns:p14="http://schemas.microsoft.com/office/powerpoint/2010/main" val="4213467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 kunt deze opdracht de studenten eerst zelfstandig op papier laten maken en daarna klassikaal nabespreken, of het direct klassikaal bespreken. </a:t>
            </a:r>
          </a:p>
          <a:p>
            <a:endParaRPr lang="nl-NL" dirty="0"/>
          </a:p>
        </p:txBody>
      </p:sp>
      <p:sp>
        <p:nvSpPr>
          <p:cNvPr id="4" name="Tijdelijke aanduiding voor dianummer 3"/>
          <p:cNvSpPr>
            <a:spLocks noGrp="1"/>
          </p:cNvSpPr>
          <p:nvPr>
            <p:ph type="sldNum" sz="quarter" idx="10"/>
          </p:nvPr>
        </p:nvSpPr>
        <p:spPr/>
        <p:txBody>
          <a:bodyPr/>
          <a:lstStyle/>
          <a:p>
            <a:fld id="{52B97C69-D6E4-4F12-B825-0A2654E86206}" type="slidenum">
              <a:rPr lang="nl-NL" smtClean="0"/>
              <a:t>9</a:t>
            </a:fld>
            <a:endParaRPr lang="nl-NL"/>
          </a:p>
        </p:txBody>
      </p:sp>
    </p:spTree>
    <p:extLst>
      <p:ext uri="{BB962C8B-B14F-4D97-AF65-F5344CB8AC3E}">
        <p14:creationId xmlns:p14="http://schemas.microsoft.com/office/powerpoint/2010/main" val="313163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344270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237666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948069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374600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289888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9A57FCF-5ABF-4EF7-9F77-108FD8AB2DC3}" type="datetimeFigureOut">
              <a:rPr lang="nl-NL" smtClean="0"/>
              <a:t>6-7-2020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3868249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9A57FCF-5ABF-4EF7-9F77-108FD8AB2DC3}" type="datetimeFigureOut">
              <a:rPr lang="nl-NL" smtClean="0"/>
              <a:t>6-7-2020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746167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9A57FCF-5ABF-4EF7-9F77-108FD8AB2DC3}" type="datetimeFigureOut">
              <a:rPr lang="nl-NL" smtClean="0"/>
              <a:t>6-7-2020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24221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9A57FCF-5ABF-4EF7-9F77-108FD8AB2DC3}" type="datetimeFigureOut">
              <a:rPr lang="nl-NL" smtClean="0"/>
              <a:t>6-7-2020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38101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9A57FCF-5ABF-4EF7-9F77-108FD8AB2DC3}" type="datetimeFigureOut">
              <a:rPr lang="nl-NL" smtClean="0"/>
              <a:t>6-7-2020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2585142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9A57FCF-5ABF-4EF7-9F77-108FD8AB2DC3}" type="datetimeFigureOut">
              <a:rPr lang="nl-NL" smtClean="0"/>
              <a:t>6-7-2020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44FE915-A661-4383-9BCC-B2F2806EC9DD}" type="slidenum">
              <a:rPr lang="nl-NL" smtClean="0"/>
              <a:t>‹nr.›</a:t>
            </a:fld>
            <a:endParaRPr lang="nl-NL"/>
          </a:p>
        </p:txBody>
      </p:sp>
    </p:spTree>
    <p:extLst>
      <p:ext uri="{BB962C8B-B14F-4D97-AF65-F5344CB8AC3E}">
        <p14:creationId xmlns:p14="http://schemas.microsoft.com/office/powerpoint/2010/main" val="98257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57FCF-5ABF-4EF7-9F77-108FD8AB2DC3}" type="datetimeFigureOut">
              <a:rPr lang="nl-NL" smtClean="0"/>
              <a:t>6-7-2020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FE915-A661-4383-9BCC-B2F2806EC9DD}" type="slidenum">
              <a:rPr lang="nl-NL" smtClean="0"/>
              <a:t>‹nr.›</a:t>
            </a:fld>
            <a:endParaRPr lang="nl-NL"/>
          </a:p>
        </p:txBody>
      </p:sp>
    </p:spTree>
    <p:extLst>
      <p:ext uri="{BB962C8B-B14F-4D97-AF65-F5344CB8AC3E}">
        <p14:creationId xmlns:p14="http://schemas.microsoft.com/office/powerpoint/2010/main" val="378285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youtube.com/watch?v=-b_xGRQT_m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APZcc_9IMB0"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5YZJsdhUUr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2786742" cy="2786742"/>
          </a:xfrm>
          <a:prstGeom prst="rect">
            <a:avLst/>
          </a:prstGeom>
        </p:spPr>
      </p:pic>
      <p:sp>
        <p:nvSpPr>
          <p:cNvPr id="2" name="Titel 1"/>
          <p:cNvSpPr>
            <a:spLocks noGrp="1"/>
          </p:cNvSpPr>
          <p:nvPr>
            <p:ph type="ctrTitle"/>
          </p:nvPr>
        </p:nvSpPr>
        <p:spPr>
          <a:xfrm>
            <a:off x="1640114" y="-851579"/>
            <a:ext cx="9144000" cy="2387600"/>
          </a:xfrm>
        </p:spPr>
        <p:txBody>
          <a:bodyPr/>
          <a:lstStyle/>
          <a:p>
            <a:r>
              <a:rPr lang="nl-NL" dirty="0"/>
              <a:t>Effectieve communicatie</a:t>
            </a:r>
          </a:p>
        </p:txBody>
      </p:sp>
      <p:sp>
        <p:nvSpPr>
          <p:cNvPr id="3" name="Ondertitel 2"/>
          <p:cNvSpPr>
            <a:spLocks noGrp="1"/>
          </p:cNvSpPr>
          <p:nvPr>
            <p:ph type="subTitle" idx="1"/>
          </p:nvPr>
        </p:nvSpPr>
        <p:spPr>
          <a:xfrm>
            <a:off x="1335314" y="1395867"/>
            <a:ext cx="9144000" cy="1655762"/>
          </a:xfrm>
        </p:spPr>
        <p:txBody>
          <a:bodyPr/>
          <a:lstStyle/>
          <a:p>
            <a:r>
              <a:rPr lang="nl-NL" dirty="0"/>
              <a:t>gespreksvaardigheden</a:t>
            </a: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6743" y="2388848"/>
            <a:ext cx="6947932" cy="4117293"/>
          </a:xfrm>
          <a:prstGeom prst="rect">
            <a:avLst/>
          </a:prstGeom>
        </p:spPr>
      </p:pic>
    </p:spTree>
    <p:extLst>
      <p:ext uri="{BB962C8B-B14F-4D97-AF65-F5344CB8AC3E}">
        <p14:creationId xmlns:p14="http://schemas.microsoft.com/office/powerpoint/2010/main" val="1322278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60000"/>
              <a:lumOff val="40000"/>
            </a:schemeClr>
          </a:solidFill>
        </p:spPr>
        <p:txBody>
          <a:bodyPr/>
          <a:lstStyle/>
          <a:p>
            <a:r>
              <a:rPr lang="nl-NL" dirty="0" smtClean="0"/>
              <a:t>Nieuwe theorie: soorten vragen</a:t>
            </a:r>
            <a:endParaRPr lang="nl-NL" dirty="0"/>
          </a:p>
        </p:txBody>
      </p:sp>
      <p:pic>
        <p:nvPicPr>
          <p:cNvPr id="4" name="Afbeelding 3"/>
          <p:cNvPicPr>
            <a:picLocks noChangeAspect="1"/>
          </p:cNvPicPr>
          <p:nvPr/>
        </p:nvPicPr>
        <p:blipFill>
          <a:blip r:embed="rId2"/>
          <a:stretch>
            <a:fillRect/>
          </a:stretch>
        </p:blipFill>
        <p:spPr>
          <a:xfrm>
            <a:off x="9896475" y="4714875"/>
            <a:ext cx="2143125" cy="2143125"/>
          </a:xfrm>
          <a:prstGeom prst="rect">
            <a:avLst/>
          </a:prstGeom>
        </p:spPr>
      </p:pic>
      <p:sp>
        <p:nvSpPr>
          <p:cNvPr id="3" name="Tijdelijke aanduiding voor inhoud 2"/>
          <p:cNvSpPr>
            <a:spLocks noGrp="1"/>
          </p:cNvSpPr>
          <p:nvPr>
            <p:ph idx="1"/>
          </p:nvPr>
        </p:nvSpPr>
        <p:spPr>
          <a:xfrm>
            <a:off x="838200" y="1825625"/>
            <a:ext cx="9677399" cy="4351338"/>
          </a:xfrm>
        </p:spPr>
        <p:txBody>
          <a:bodyPr>
            <a:normAutofit fontScale="85000" lnSpcReduction="20000"/>
          </a:bodyPr>
          <a:lstStyle/>
          <a:p>
            <a:pPr marL="0" indent="0">
              <a:buNone/>
            </a:pPr>
            <a:r>
              <a:rPr lang="nl-NL" dirty="0" smtClean="0"/>
              <a:t>We onderscheiden 3 soorten vragen:</a:t>
            </a:r>
          </a:p>
          <a:p>
            <a:pPr marL="0" indent="0">
              <a:buNone/>
            </a:pPr>
            <a:r>
              <a:rPr lang="nl-NL" dirty="0" smtClean="0"/>
              <a:t>1. Open vragen: </a:t>
            </a:r>
            <a:r>
              <a:rPr lang="nl-NL" dirty="0"/>
              <a:t>w</a:t>
            </a:r>
            <a:r>
              <a:rPr lang="nl-NL" dirty="0" smtClean="0"/>
              <a:t>anneer je iemand vrijuit wilt laten praten (wat, waarom, hoe)</a:t>
            </a:r>
          </a:p>
          <a:p>
            <a:pPr marL="0" indent="0">
              <a:buNone/>
            </a:pPr>
            <a:r>
              <a:rPr lang="nl-NL" dirty="0" smtClean="0">
                <a:solidFill>
                  <a:srgbClr val="7030A0"/>
                </a:solidFill>
              </a:rPr>
              <a:t>Voorbeeld: hoe vind jij de opleiding tot nu toe?</a:t>
            </a:r>
          </a:p>
          <a:p>
            <a:pPr marL="0" indent="0">
              <a:buNone/>
            </a:pPr>
            <a:endParaRPr lang="nl-NL" dirty="0" smtClean="0">
              <a:solidFill>
                <a:srgbClr val="7030A0"/>
              </a:solidFill>
            </a:endParaRPr>
          </a:p>
          <a:p>
            <a:pPr marL="0" indent="0">
              <a:buNone/>
            </a:pPr>
            <a:r>
              <a:rPr lang="nl-NL" dirty="0" smtClean="0"/>
              <a:t>2. Gesloten vragen: vragen waarop eigenlijk maar één antwoord mogelijk is (wie, wanneer, waar)</a:t>
            </a:r>
          </a:p>
          <a:p>
            <a:pPr marL="0" indent="0">
              <a:buNone/>
            </a:pPr>
            <a:r>
              <a:rPr lang="nl-NL" dirty="0" smtClean="0">
                <a:solidFill>
                  <a:srgbClr val="7030A0"/>
                </a:solidFill>
              </a:rPr>
              <a:t>Voorbeeld: ben je geboren in juni?</a:t>
            </a:r>
          </a:p>
          <a:p>
            <a:pPr marL="0" indent="0">
              <a:buNone/>
            </a:pPr>
            <a:endParaRPr lang="nl-NL" dirty="0" smtClean="0">
              <a:solidFill>
                <a:srgbClr val="7030A0"/>
              </a:solidFill>
            </a:endParaRPr>
          </a:p>
          <a:p>
            <a:pPr marL="0" indent="0">
              <a:buNone/>
            </a:pPr>
            <a:r>
              <a:rPr lang="nl-NL" dirty="0" smtClean="0"/>
              <a:t>3</a:t>
            </a:r>
            <a:r>
              <a:rPr lang="nl-NL" dirty="0" smtClean="0">
                <a:solidFill>
                  <a:srgbClr val="7030A0"/>
                </a:solidFill>
              </a:rPr>
              <a:t>. </a:t>
            </a:r>
            <a:r>
              <a:rPr lang="nl-NL" dirty="0" smtClean="0"/>
              <a:t>Suggestieve vragen: Je legt het antwoord al in de mond van de ontvanger (toch, natuurlijk, met me eens dat enz.) </a:t>
            </a:r>
          </a:p>
          <a:p>
            <a:pPr marL="0" indent="0">
              <a:buNone/>
            </a:pPr>
            <a:r>
              <a:rPr lang="nl-NL" dirty="0" smtClean="0">
                <a:solidFill>
                  <a:srgbClr val="7030A0"/>
                </a:solidFill>
              </a:rPr>
              <a:t>Voorbeeld: jij vindt zeker ook wel dat november de leukste maand is?</a:t>
            </a:r>
          </a:p>
          <a:p>
            <a:pPr>
              <a:buFontTx/>
              <a:buChar char="-"/>
            </a:pPr>
            <a:endParaRPr lang="nl-NL" dirty="0"/>
          </a:p>
          <a:p>
            <a:pPr marL="0" indent="0">
              <a:buNone/>
            </a:pPr>
            <a:endParaRPr lang="nl-NL" dirty="0" smtClean="0"/>
          </a:p>
          <a:p>
            <a:pPr marL="0" indent="0">
              <a:buNone/>
            </a:pPr>
            <a:endParaRPr lang="nl-NL" i="1" dirty="0" smtClean="0">
              <a:solidFill>
                <a:srgbClr val="7030A0"/>
              </a:solidFill>
            </a:endParaRPr>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153665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60000"/>
              <a:lumOff val="40000"/>
            </a:schemeClr>
          </a:solidFill>
        </p:spPr>
        <p:txBody>
          <a:bodyPr/>
          <a:lstStyle/>
          <a:p>
            <a:r>
              <a:rPr lang="nl-NL" dirty="0" smtClean="0"/>
              <a:t>Nieuwe theorie: doorvragen </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t>De soorten vragen heb je nodig om</a:t>
            </a:r>
            <a:r>
              <a:rPr lang="nl-NL" i="1" dirty="0" smtClean="0"/>
              <a:t> door te kunnen vragen</a:t>
            </a:r>
          </a:p>
          <a:p>
            <a:endParaRPr lang="nl-NL" dirty="0" smtClean="0"/>
          </a:p>
          <a:p>
            <a:r>
              <a:rPr lang="nl-NL" dirty="0" smtClean="0"/>
              <a:t>Doorvragen doe je wanneer je geen helder antwoord krijgt of wanneer het je niet duidelijk is wat je ander verteld.</a:t>
            </a:r>
          </a:p>
          <a:p>
            <a:endParaRPr lang="nl-NL" dirty="0"/>
          </a:p>
          <a:p>
            <a:pPr marL="0" indent="0">
              <a:buNone/>
            </a:pPr>
            <a:r>
              <a:rPr lang="nl-NL" dirty="0" smtClean="0"/>
              <a:t>‘Ik ben heel bang voor deze behandeling’</a:t>
            </a:r>
          </a:p>
          <a:p>
            <a:pPr marL="0" indent="0">
              <a:buNone/>
            </a:pPr>
            <a:r>
              <a:rPr lang="nl-NL" b="1" dirty="0" smtClean="0"/>
              <a:t>Doorvragen:</a:t>
            </a:r>
            <a:r>
              <a:rPr lang="nl-NL" dirty="0" smtClean="0"/>
              <a:t> waar ben u precies bang voor? </a:t>
            </a:r>
          </a:p>
          <a:p>
            <a:pPr marL="0" indent="0">
              <a:buNone/>
            </a:pPr>
            <a:endParaRPr lang="nl-NL" dirty="0" smtClean="0"/>
          </a:p>
          <a:p>
            <a:pPr marL="0" indent="0">
              <a:buNone/>
            </a:pPr>
            <a:r>
              <a:rPr lang="nl-NL" dirty="0" smtClean="0"/>
              <a:t>‘Ik zie het niet zitten om dit te gaan doen?’</a:t>
            </a:r>
          </a:p>
          <a:p>
            <a:pPr marL="0" indent="0">
              <a:buNone/>
            </a:pPr>
            <a:r>
              <a:rPr lang="nl-NL" b="1" dirty="0" smtClean="0"/>
              <a:t>Doorvragen:</a:t>
            </a:r>
            <a:r>
              <a:rPr lang="nl-NL" dirty="0" smtClean="0"/>
              <a:t> hoe komt u dat u het niet ziet zitten? </a:t>
            </a:r>
          </a:p>
          <a:p>
            <a:pPr marL="0" indent="0">
              <a:buNone/>
            </a:pPr>
            <a:endParaRPr lang="nl-NL" dirty="0" smtClean="0"/>
          </a:p>
          <a:p>
            <a:pPr marL="0" indent="0">
              <a:buNone/>
            </a:pPr>
            <a:r>
              <a:rPr lang="nl-NL" dirty="0" smtClean="0"/>
              <a:t>‘Ik denk niet dat het me lukt om volgende week langs te komen.</a:t>
            </a:r>
          </a:p>
          <a:p>
            <a:pPr marL="0" indent="0">
              <a:buNone/>
            </a:pPr>
            <a:r>
              <a:rPr lang="nl-NL" b="1" dirty="0" smtClean="0"/>
              <a:t>Doorvragen:</a:t>
            </a:r>
            <a:r>
              <a:rPr lang="nl-NL" dirty="0" smtClean="0"/>
              <a:t> wanneer komt het dan wel voor u uit? </a:t>
            </a:r>
          </a:p>
          <a:p>
            <a:pPr marL="0" indent="0">
              <a:buNone/>
            </a:pPr>
            <a:endParaRPr lang="nl-NL" dirty="0"/>
          </a:p>
          <a:p>
            <a:endParaRPr lang="nl-NL" dirty="0"/>
          </a:p>
        </p:txBody>
      </p:sp>
      <p:sp>
        <p:nvSpPr>
          <p:cNvPr id="4" name="Tekstvak 3"/>
          <p:cNvSpPr txBox="1"/>
          <p:nvPr/>
        </p:nvSpPr>
        <p:spPr>
          <a:xfrm>
            <a:off x="6657108" y="3117273"/>
            <a:ext cx="2687782" cy="2031325"/>
          </a:xfrm>
          <a:prstGeom prst="rect">
            <a:avLst/>
          </a:prstGeom>
          <a:ln>
            <a:solidFill>
              <a:schemeClr val="accent6">
                <a:lumMod val="75000"/>
              </a:schemeClr>
            </a:solidFill>
          </a:ln>
        </p:spPr>
        <p:style>
          <a:lnRef idx="3">
            <a:schemeClr val="lt1"/>
          </a:lnRef>
          <a:fillRef idx="1">
            <a:schemeClr val="accent3"/>
          </a:fillRef>
          <a:effectRef idx="1">
            <a:schemeClr val="accent3"/>
          </a:effectRef>
          <a:fontRef idx="minor">
            <a:schemeClr val="lt1"/>
          </a:fontRef>
        </p:style>
        <p:txBody>
          <a:bodyPr wrap="square" rtlCol="0">
            <a:spAutoFit/>
          </a:bodyPr>
          <a:lstStyle/>
          <a:p>
            <a:r>
              <a:rPr lang="nl-NL" dirty="0" smtClean="0"/>
              <a:t>Welke vragen kun je stellen om door te vragen op het antwoord van de patiënt/cliënt? </a:t>
            </a:r>
          </a:p>
          <a:p>
            <a:endParaRPr lang="nl-NL" dirty="0"/>
          </a:p>
          <a:p>
            <a:r>
              <a:rPr lang="nl-NL" dirty="0" smtClean="0"/>
              <a:t>Bedenk voor iedere vraag één doorvraag-vraag </a:t>
            </a:r>
            <a:endParaRPr lang="nl-NL" dirty="0"/>
          </a:p>
        </p:txBody>
      </p:sp>
      <p:pic>
        <p:nvPicPr>
          <p:cNvPr id="5" name="Afbeelding 4"/>
          <p:cNvPicPr>
            <a:picLocks noChangeAspect="1"/>
          </p:cNvPicPr>
          <p:nvPr/>
        </p:nvPicPr>
        <p:blipFill>
          <a:blip r:embed="rId2"/>
          <a:stretch>
            <a:fillRect/>
          </a:stretch>
        </p:blipFill>
        <p:spPr>
          <a:xfrm>
            <a:off x="9707757" y="4132935"/>
            <a:ext cx="2484243" cy="2484243"/>
          </a:xfrm>
          <a:prstGeom prst="rect">
            <a:avLst/>
          </a:prstGeom>
        </p:spPr>
      </p:pic>
    </p:spTree>
    <p:extLst>
      <p:ext uri="{BB962C8B-B14F-4D97-AF65-F5344CB8AC3E}">
        <p14:creationId xmlns:p14="http://schemas.microsoft.com/office/powerpoint/2010/main" val="254649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pPr marL="457200" indent="-457200">
              <a:buAutoNum type="arabicPeriod"/>
            </a:pPr>
            <a:r>
              <a:rPr lang="nl-NL" dirty="0" smtClean="0"/>
              <a:t>Noem </a:t>
            </a:r>
            <a:r>
              <a:rPr lang="nl-NL" dirty="0"/>
              <a:t>6 aandachtspunten voor het maken van contact.</a:t>
            </a:r>
          </a:p>
          <a:p>
            <a:pPr marL="0" indent="0">
              <a:buNone/>
            </a:pPr>
            <a:r>
              <a:rPr lang="nl-NL" dirty="0"/>
              <a:t>2. Wat voor soorten/types vragen zijn er? Geef daarbij een voorbeeld.</a:t>
            </a:r>
          </a:p>
          <a:p>
            <a:pPr marL="0" indent="0">
              <a:buNone/>
            </a:pPr>
            <a:r>
              <a:rPr lang="nl-NL" dirty="0"/>
              <a:t>3. Waar kan je een alledaags gesprek over hebben? Noem 5 voorbeelden.</a:t>
            </a:r>
          </a:p>
          <a:p>
            <a:pPr marL="0" indent="0">
              <a:buNone/>
            </a:pPr>
            <a:r>
              <a:rPr lang="nl-NL" dirty="0"/>
              <a:t>4. Hoe hou je een gesprek gaande?</a:t>
            </a:r>
          </a:p>
          <a:p>
            <a:pPr marL="457200" indent="-457200">
              <a:buAutoNum type="arabicPeriod"/>
            </a:pPr>
            <a:endParaRPr lang="nl-NL" dirty="0"/>
          </a:p>
          <a:p>
            <a:endParaRPr lang="nl-NL" dirty="0"/>
          </a:p>
        </p:txBody>
      </p:sp>
    </p:spTree>
    <p:extLst>
      <p:ext uri="{BB962C8B-B14F-4D97-AF65-F5344CB8AC3E}">
        <p14:creationId xmlns:p14="http://schemas.microsoft.com/office/powerpoint/2010/main" val="426705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Belangrijke aandachtspunten</a:t>
            </a:r>
          </a:p>
        </p:txBody>
      </p:sp>
      <p:sp>
        <p:nvSpPr>
          <p:cNvPr id="3" name="Tijdelijke aanduiding voor inhoud 2"/>
          <p:cNvSpPr>
            <a:spLocks noGrp="1"/>
          </p:cNvSpPr>
          <p:nvPr>
            <p:ph idx="1"/>
          </p:nvPr>
        </p:nvSpPr>
        <p:spPr/>
        <p:txBody>
          <a:bodyPr>
            <a:normAutofit/>
          </a:bodyPr>
          <a:lstStyle/>
          <a:p>
            <a:r>
              <a:rPr lang="nl-NL" dirty="0"/>
              <a:t>Stap als eerste op de ander af en zeg als eerst “Goedemorgen/Goedemiddag”. Geef de ander daarbij een hand;</a:t>
            </a:r>
          </a:p>
          <a:p>
            <a:r>
              <a:rPr lang="nl-NL" dirty="0"/>
              <a:t>Stel jezelf voor en glimlach daarbij;</a:t>
            </a:r>
          </a:p>
          <a:p>
            <a:r>
              <a:rPr lang="nl-NL" dirty="0"/>
              <a:t>Neem er de tijd voor als je je aan een onbekende voorstelt;</a:t>
            </a:r>
          </a:p>
          <a:p>
            <a:r>
              <a:rPr lang="nl-NL" dirty="0"/>
              <a:t>Houdt oogcontact en toon belangstelling;</a:t>
            </a:r>
          </a:p>
          <a:p>
            <a:r>
              <a:rPr lang="nl-NL" dirty="0"/>
              <a:t>Luister zorgvuldig en let op lichaamstaal;</a:t>
            </a:r>
          </a:p>
          <a:p>
            <a:r>
              <a:rPr lang="nl-NL" dirty="0"/>
              <a:t>Bedenk vooraf waarover je zou kunnen praten</a:t>
            </a:r>
          </a:p>
        </p:txBody>
      </p:sp>
    </p:spTree>
    <p:extLst>
      <p:ext uri="{BB962C8B-B14F-4D97-AF65-F5344CB8AC3E}">
        <p14:creationId xmlns:p14="http://schemas.microsoft.com/office/powerpoint/2010/main" val="2944022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houd je een gesprek gaande?</a:t>
            </a:r>
          </a:p>
        </p:txBody>
      </p:sp>
      <p:sp>
        <p:nvSpPr>
          <p:cNvPr id="3" name="Tijdelijke aanduiding voor inhoud 2"/>
          <p:cNvSpPr>
            <a:spLocks noGrp="1"/>
          </p:cNvSpPr>
          <p:nvPr>
            <p:ph idx="1"/>
          </p:nvPr>
        </p:nvSpPr>
        <p:spPr/>
        <p:txBody>
          <a:bodyPr>
            <a:normAutofit/>
          </a:bodyPr>
          <a:lstStyle/>
          <a:p>
            <a:r>
              <a:rPr lang="nl-NL" dirty="0"/>
              <a:t>Luisteren en inspelen op de reactie van de ander.</a:t>
            </a:r>
          </a:p>
          <a:p>
            <a:r>
              <a:rPr lang="nl-NL" dirty="0"/>
              <a:t>Vragen stellen (Niet te veel = kruisverhoor)</a:t>
            </a:r>
          </a:p>
          <a:p>
            <a:r>
              <a:rPr lang="nl-NL" dirty="0"/>
              <a:t>Stimuleren tot doorpraten door:</a:t>
            </a:r>
          </a:p>
          <a:p>
            <a:r>
              <a:rPr lang="nl-NL" dirty="0"/>
              <a:t>- aandachtige luisterhouding</a:t>
            </a:r>
          </a:p>
          <a:p>
            <a:r>
              <a:rPr lang="nl-NL" dirty="0"/>
              <a:t>- Laatste woorden te herhalen, liefst op vragende toon</a:t>
            </a:r>
          </a:p>
          <a:p>
            <a:r>
              <a:rPr lang="nl-NL" dirty="0"/>
              <a:t>- korte bemoedigende uitingen, verbaal en non-verbaal</a:t>
            </a:r>
          </a:p>
          <a:p>
            <a:r>
              <a:rPr lang="nl-NL" dirty="0"/>
              <a:t>- door samen te </a:t>
            </a:r>
            <a:r>
              <a:rPr lang="nl-NL" dirty="0" smtClean="0"/>
              <a:t>vatten</a:t>
            </a:r>
          </a:p>
          <a:p>
            <a:r>
              <a:rPr lang="nl-NL" dirty="0" smtClean="0"/>
              <a:t>- Stiltes laten vallen</a:t>
            </a:r>
            <a:endParaRPr lang="nl-NL" dirty="0"/>
          </a:p>
        </p:txBody>
      </p:sp>
    </p:spTree>
    <p:extLst>
      <p:ext uri="{BB962C8B-B14F-4D97-AF65-F5344CB8AC3E}">
        <p14:creationId xmlns:p14="http://schemas.microsoft.com/office/powerpoint/2010/main" val="613835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Luisteren, samenvatten en doorvragen (LSD)</a:t>
            </a:r>
          </a:p>
        </p:txBody>
      </p:sp>
      <p:sp>
        <p:nvSpPr>
          <p:cNvPr id="3" name="Tijdelijke aanduiding voor inhoud 2"/>
          <p:cNvSpPr>
            <a:spLocks noGrp="1"/>
          </p:cNvSpPr>
          <p:nvPr>
            <p:ph idx="1"/>
          </p:nvPr>
        </p:nvSpPr>
        <p:spPr/>
        <p:txBody>
          <a:bodyPr/>
          <a:lstStyle/>
          <a:p>
            <a:r>
              <a:rPr lang="nl-NL" dirty="0"/>
              <a:t>Uitleg LSD: </a:t>
            </a:r>
            <a:br>
              <a:rPr lang="nl-NL" dirty="0"/>
            </a:br>
            <a:r>
              <a:rPr lang="nl-NL" dirty="0">
                <a:hlinkClick r:id="rId2"/>
              </a:rPr>
              <a:t>https://www.youtube.com/watch?v=-b_xGRQT_mA</a:t>
            </a:r>
            <a:endParaRPr lang="nl-NL" dirty="0"/>
          </a:p>
          <a:p>
            <a:endParaRPr lang="nl-NL" dirty="0"/>
          </a:p>
          <a:p>
            <a:endParaRPr lang="nl-NL" dirty="0"/>
          </a:p>
        </p:txBody>
      </p:sp>
      <p:pic>
        <p:nvPicPr>
          <p:cNvPr id="4" name="Picture 2" descr="Afbeeldingsresultaat voor lsd gesprekstechni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4306" y="3389072"/>
            <a:ext cx="4420971" cy="2486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560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LSD toepassen in een gesprek</a:t>
            </a:r>
          </a:p>
        </p:txBody>
      </p:sp>
      <p:sp>
        <p:nvSpPr>
          <p:cNvPr id="3" name="Tijdelijke aanduiding voor inhoud 2"/>
          <p:cNvSpPr>
            <a:spLocks noGrp="1"/>
          </p:cNvSpPr>
          <p:nvPr>
            <p:ph idx="1"/>
          </p:nvPr>
        </p:nvSpPr>
        <p:spPr/>
        <p:txBody>
          <a:bodyPr/>
          <a:lstStyle/>
          <a:p>
            <a:r>
              <a:rPr lang="nl-NL" dirty="0"/>
              <a:t>Luisteren                de soorten vragen stellen (open, gesloten, suggestieve vragen stellen.</a:t>
            </a:r>
          </a:p>
          <a:p>
            <a:r>
              <a:rPr lang="nl-NL" dirty="0"/>
              <a:t>Samenvatten              controleren of jij de juiste informatie hebt verzameld op inhoud en gevoel.</a:t>
            </a:r>
          </a:p>
          <a:p>
            <a:r>
              <a:rPr lang="nl-NL" dirty="0"/>
              <a:t>Doorvragen                informatie uitdiepen door vragen te stellen op basis van de samenvatting.</a:t>
            </a:r>
          </a:p>
        </p:txBody>
      </p:sp>
      <p:sp>
        <p:nvSpPr>
          <p:cNvPr id="4" name="Ingekeepte pijl-rechts 3"/>
          <p:cNvSpPr/>
          <p:nvPr/>
        </p:nvSpPr>
        <p:spPr>
          <a:xfrm>
            <a:off x="2978331" y="2744166"/>
            <a:ext cx="849085" cy="19594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Ingekeepte pijl-rechts 4"/>
          <p:cNvSpPr/>
          <p:nvPr/>
        </p:nvSpPr>
        <p:spPr>
          <a:xfrm>
            <a:off x="3233057" y="3597602"/>
            <a:ext cx="849085" cy="20900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Ingekeepte pijl-rechts 5"/>
          <p:cNvSpPr/>
          <p:nvPr/>
        </p:nvSpPr>
        <p:spPr>
          <a:xfrm>
            <a:off x="3402874" y="4460719"/>
            <a:ext cx="849085" cy="20900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263656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Tweegesprekken/formeelgesprek:</a:t>
            </a:r>
            <a:endParaRPr lang="nl-NL" dirty="0"/>
          </a:p>
        </p:txBody>
      </p:sp>
      <p:sp>
        <p:nvSpPr>
          <p:cNvPr id="3" name="Tijdelijke aanduiding voor inhoud 2"/>
          <p:cNvSpPr>
            <a:spLocks noGrp="1"/>
          </p:cNvSpPr>
          <p:nvPr>
            <p:ph idx="1"/>
          </p:nvPr>
        </p:nvSpPr>
        <p:spPr/>
        <p:txBody>
          <a:bodyPr/>
          <a:lstStyle/>
          <a:p>
            <a:r>
              <a:rPr lang="nl-NL" dirty="0"/>
              <a:t>Dialoog: een gesprek mag geen eenrichtingsverkeer zijn</a:t>
            </a:r>
          </a:p>
          <a:p>
            <a:endParaRPr lang="nl-NL" dirty="0"/>
          </a:p>
          <a:p>
            <a:r>
              <a:rPr lang="nl-NL" dirty="0"/>
              <a:t>Voorwaarden tweegesprek: verantwoordelijkheid,  vertrouwen, openheid</a:t>
            </a:r>
          </a:p>
          <a:p>
            <a:endParaRPr lang="nl-NL" dirty="0"/>
          </a:p>
          <a:p>
            <a:r>
              <a:rPr lang="nl-NL" dirty="0"/>
              <a:t>Gespreksleider, gesprekspartner: je rol voorbereiden</a:t>
            </a:r>
          </a:p>
          <a:p>
            <a:endParaRPr lang="nl-NL" dirty="0"/>
          </a:p>
        </p:txBody>
      </p:sp>
    </p:spTree>
    <p:extLst>
      <p:ext uri="{BB962C8B-B14F-4D97-AF65-F5344CB8AC3E}">
        <p14:creationId xmlns:p14="http://schemas.microsoft.com/office/powerpoint/2010/main" val="212485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Oefening LSD, stimuleren tot doorpraten</a:t>
            </a:r>
          </a:p>
        </p:txBody>
      </p:sp>
      <p:sp>
        <p:nvSpPr>
          <p:cNvPr id="3" name="Tijdelijke aanduiding voor inhoud 2"/>
          <p:cNvSpPr>
            <a:spLocks noGrp="1"/>
          </p:cNvSpPr>
          <p:nvPr>
            <p:ph idx="1"/>
          </p:nvPr>
        </p:nvSpPr>
        <p:spPr/>
        <p:txBody>
          <a:bodyPr>
            <a:normAutofit/>
          </a:bodyPr>
          <a:lstStyle/>
          <a:p>
            <a:r>
              <a:rPr lang="nl-NL" dirty="0" smtClean="0">
                <a:ea typeface="+mn-lt"/>
                <a:cs typeface="+mn-lt"/>
              </a:rPr>
              <a:t>-</a:t>
            </a:r>
            <a:r>
              <a:rPr lang="nl-NL" dirty="0">
                <a:ea typeface="+mn-lt"/>
                <a:cs typeface="+mn-lt"/>
              </a:rPr>
              <a:t> </a:t>
            </a:r>
            <a:r>
              <a:rPr lang="nl-NL" dirty="0" smtClean="0">
                <a:ea typeface="+mn-lt"/>
                <a:cs typeface="+mn-lt"/>
              </a:rPr>
              <a:t>Gesprek</a:t>
            </a:r>
            <a:r>
              <a:rPr lang="nl-NL" dirty="0">
                <a:ea typeface="+mn-lt"/>
                <a:cs typeface="+mn-lt"/>
              </a:rPr>
              <a:t>: In een 3 tal, timer 2 minuten per persoon, gespreksleider, observator, gast.</a:t>
            </a:r>
            <a:endParaRPr lang="en-US" dirty="0">
              <a:ea typeface="+mn-lt"/>
              <a:cs typeface="+mn-lt"/>
            </a:endParaRPr>
          </a:p>
          <a:p>
            <a:r>
              <a:rPr lang="nl-NL" dirty="0">
                <a:ea typeface="+mn-lt"/>
                <a:cs typeface="+mn-lt"/>
              </a:rPr>
              <a:t>- aandachtige luisterhouding (oogcontact, knikken, hummen, korte bemoedigende uitingen, verbaal en non-verbaal)</a:t>
            </a:r>
            <a:endParaRPr lang="en-US" dirty="0">
              <a:ea typeface="+mn-lt"/>
              <a:cs typeface="+mn-lt"/>
            </a:endParaRPr>
          </a:p>
          <a:p>
            <a:r>
              <a:rPr lang="nl-NL" dirty="0">
                <a:ea typeface="+mn-lt"/>
                <a:cs typeface="+mn-lt"/>
              </a:rPr>
              <a:t>- Laatste woorden te herhalen, liefst op vragende toon</a:t>
            </a:r>
            <a:endParaRPr lang="en-US" dirty="0">
              <a:ea typeface="+mn-lt"/>
              <a:cs typeface="+mn-lt"/>
            </a:endParaRPr>
          </a:p>
          <a:p>
            <a:r>
              <a:rPr lang="nl-NL" dirty="0">
                <a:ea typeface="+mn-lt"/>
                <a:cs typeface="+mn-lt"/>
              </a:rPr>
              <a:t>- door samen te vatten (minimaal 4x)</a:t>
            </a:r>
          </a:p>
          <a:p>
            <a:r>
              <a:rPr lang="nl-NL" dirty="0"/>
              <a:t>- Extra: Geef de ander iets terug over zijn houding, uiterlijk, gedrag, woorden. (= feedback)</a:t>
            </a:r>
          </a:p>
        </p:txBody>
      </p:sp>
    </p:spTree>
    <p:extLst>
      <p:ext uri="{BB962C8B-B14F-4D97-AF65-F5344CB8AC3E}">
        <p14:creationId xmlns:p14="http://schemas.microsoft.com/office/powerpoint/2010/main" val="2040944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E3FC92-727D-4885-BF86-5C1FE556E2F5}"/>
              </a:ext>
            </a:extLst>
          </p:cNvPr>
          <p:cNvSpPr>
            <a:spLocks noGrp="1"/>
          </p:cNvSpPr>
          <p:nvPr>
            <p:ph type="title"/>
          </p:nvPr>
        </p:nvSpPr>
        <p:spPr/>
        <p:txBody>
          <a:bodyPr/>
          <a:lstStyle/>
          <a:p>
            <a:r>
              <a:rPr lang="nl-NL"/>
              <a:t>Fases in een gesprek:</a:t>
            </a:r>
          </a:p>
        </p:txBody>
      </p:sp>
      <p:sp>
        <p:nvSpPr>
          <p:cNvPr id="3" name="Tijdelijke aanduiding voor inhoud 2">
            <a:extLst>
              <a:ext uri="{FF2B5EF4-FFF2-40B4-BE49-F238E27FC236}">
                <a16:creationId xmlns:a16="http://schemas.microsoft.com/office/drawing/2014/main" id="{FB9F7566-35BA-4B14-9E88-353347BCBE1C}"/>
              </a:ext>
            </a:extLst>
          </p:cNvPr>
          <p:cNvSpPr>
            <a:spLocks noGrp="1"/>
          </p:cNvSpPr>
          <p:nvPr>
            <p:ph idx="1"/>
          </p:nvPr>
        </p:nvSpPr>
        <p:spPr/>
        <p:txBody>
          <a:bodyPr/>
          <a:lstStyle/>
          <a:p>
            <a:r>
              <a:rPr lang="nl-NL"/>
              <a:t>Inleiding</a:t>
            </a:r>
          </a:p>
          <a:p>
            <a:r>
              <a:rPr lang="nl-NL"/>
              <a:t>Kern </a:t>
            </a:r>
          </a:p>
          <a:p>
            <a:r>
              <a:rPr lang="nl-NL"/>
              <a:t>Afsluiting</a:t>
            </a:r>
          </a:p>
          <a:p>
            <a:r>
              <a:rPr lang="nl-NL"/>
              <a:t>Opdracht: Bespreek in je 3-tal de inhoud van de bovengenoemde punten.</a:t>
            </a:r>
            <a:endParaRPr lang="nl-NL" dirty="0"/>
          </a:p>
          <a:p>
            <a:r>
              <a:rPr lang="nl-NL"/>
              <a:t>Dus: Bij de inleiding bespreek je ….....</a:t>
            </a:r>
            <a:endParaRPr lang="nl-NL" dirty="0"/>
          </a:p>
        </p:txBody>
      </p:sp>
    </p:spTree>
    <p:extLst>
      <p:ext uri="{BB962C8B-B14F-4D97-AF65-F5344CB8AC3E}">
        <p14:creationId xmlns:p14="http://schemas.microsoft.com/office/powerpoint/2010/main" val="134755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Communicatie</a:t>
            </a: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20200" y="3886200"/>
            <a:ext cx="2971800" cy="2971800"/>
          </a:xfrm>
          <a:prstGeom prst="rect">
            <a:avLst/>
          </a:prstGeom>
        </p:spPr>
      </p:pic>
      <p:sp>
        <p:nvSpPr>
          <p:cNvPr id="5" name="Rechthoek 4"/>
          <p:cNvSpPr/>
          <p:nvPr/>
        </p:nvSpPr>
        <p:spPr>
          <a:xfrm>
            <a:off x="361244" y="1289897"/>
            <a:ext cx="7540978" cy="4801314"/>
          </a:xfrm>
          <a:prstGeom prst="rect">
            <a:avLst/>
          </a:prstGeom>
        </p:spPr>
        <p:txBody>
          <a:bodyPr wrap="square">
            <a:spAutoFit/>
          </a:bodyPr>
          <a:lstStyle/>
          <a:p>
            <a:endParaRPr lang="nl-NL" dirty="0"/>
          </a:p>
          <a:p>
            <a:pPr marL="742950" lvl="1" indent="-285750">
              <a:buFont typeface="Arial" panose="020B0604020202020204" pitchFamily="34" charset="0"/>
              <a:buChar char="•"/>
            </a:pPr>
            <a:r>
              <a:rPr lang="nl-NL" dirty="0"/>
              <a:t>Wisselwerking tussen zender en ontvanger</a:t>
            </a:r>
          </a:p>
          <a:p>
            <a:pPr marL="742950" lvl="1" indent="-285750">
              <a:buFont typeface="Arial" panose="020B0604020202020204" pitchFamily="34" charset="0"/>
              <a:buChar char="•"/>
            </a:pPr>
            <a:r>
              <a:rPr lang="nl-NL" dirty="0"/>
              <a:t>Zender en ontvanger wisselen van rol</a:t>
            </a:r>
          </a:p>
          <a:p>
            <a:pPr marL="742950" lvl="1" indent="-285750">
              <a:buFont typeface="Arial" panose="020B0604020202020204" pitchFamily="34" charset="0"/>
              <a:buChar char="•"/>
            </a:pPr>
            <a:r>
              <a:rPr lang="nl-NL" dirty="0"/>
              <a:t>Interactie</a:t>
            </a:r>
            <a:endParaRPr lang="nl-NL" sz="4400" dirty="0">
              <a:solidFill>
                <a:schemeClr val="tx2"/>
              </a:solidFill>
            </a:endParaRPr>
          </a:p>
          <a:p>
            <a:pPr marL="742950" lvl="1" indent="-285750">
              <a:buFont typeface="Arial" panose="020B0604020202020204" pitchFamily="34" charset="0"/>
              <a:buChar char="•"/>
            </a:pPr>
            <a:r>
              <a:rPr lang="nl-NL" dirty="0">
                <a:sym typeface="Wingdings" panose="05000000000000000000" pitchFamily="2" charset="2"/>
              </a:rPr>
              <a:t>Wederzijdse beïnvloeding</a:t>
            </a:r>
          </a:p>
          <a:p>
            <a:pPr marL="742950" lvl="1" indent="-285750">
              <a:buFont typeface="Arial" panose="020B0604020202020204" pitchFamily="34" charset="0"/>
              <a:buChar char="•"/>
            </a:pPr>
            <a:endParaRPr lang="nl-NL" dirty="0">
              <a:sym typeface="Wingdings" panose="05000000000000000000" pitchFamily="2" charset="2"/>
            </a:endParaRPr>
          </a:p>
          <a:p>
            <a:endParaRPr lang="nl-NL" dirty="0"/>
          </a:p>
          <a:p>
            <a:r>
              <a:rPr lang="nl-NL" dirty="0"/>
              <a:t>Effectieve communicatie</a:t>
            </a:r>
          </a:p>
          <a:p>
            <a:pPr marL="742950" lvl="1" indent="-285750">
              <a:buFont typeface="Arial" panose="020B0604020202020204" pitchFamily="34" charset="0"/>
              <a:buChar char="•"/>
            </a:pPr>
            <a:r>
              <a:rPr lang="nl-NL" dirty="0"/>
              <a:t>De ontvanger is </a:t>
            </a:r>
            <a:r>
              <a:rPr lang="nl-NL" b="1" dirty="0"/>
              <a:t>actief </a:t>
            </a:r>
            <a:r>
              <a:rPr lang="nl-NL" dirty="0"/>
              <a:t>betrokken bij de informatieoverdracht</a:t>
            </a:r>
          </a:p>
          <a:p>
            <a:pPr marL="742950" lvl="1" indent="-285750">
              <a:buFont typeface="Arial" panose="020B0604020202020204" pitchFamily="34" charset="0"/>
              <a:buChar char="•"/>
            </a:pPr>
            <a:r>
              <a:rPr lang="nl-NL" dirty="0"/>
              <a:t>De boodschap komt over zoals de zender het bedoelt</a:t>
            </a:r>
          </a:p>
          <a:p>
            <a:pPr marL="292608" lvl="1" indent="0">
              <a:buNone/>
            </a:pPr>
            <a:endParaRPr lang="nl-NL" dirty="0"/>
          </a:p>
          <a:p>
            <a:r>
              <a:rPr lang="nl-NL" dirty="0"/>
              <a:t>Ineffectieve communicatie</a:t>
            </a:r>
          </a:p>
          <a:p>
            <a:pPr marL="742950" lvl="1" indent="-285750">
              <a:buFont typeface="Arial" panose="020B0604020202020204" pitchFamily="34" charset="0"/>
              <a:buChar char="•"/>
            </a:pPr>
            <a:r>
              <a:rPr lang="nl-NL" dirty="0"/>
              <a:t>De ontvanger heeft </a:t>
            </a:r>
            <a:r>
              <a:rPr lang="nl-NL" b="1" dirty="0"/>
              <a:t>geen aandacht </a:t>
            </a:r>
            <a:r>
              <a:rPr lang="nl-NL" dirty="0"/>
              <a:t>voor de boodschap van de verteller</a:t>
            </a:r>
          </a:p>
          <a:p>
            <a:pPr marL="742950" lvl="1" indent="-285750">
              <a:buFont typeface="Arial" panose="020B0604020202020204" pitchFamily="34" charset="0"/>
              <a:buChar char="•"/>
            </a:pPr>
            <a:r>
              <a:rPr lang="nl-NL" dirty="0"/>
              <a:t>De ontvanger heeft de boodschap anders begrepen dan de zender bedoelt</a:t>
            </a:r>
            <a:endParaRPr lang="nl-NL" dirty="0">
              <a:sym typeface="Wingdings" panose="05000000000000000000" pitchFamily="2" charset="2"/>
            </a:endParaRPr>
          </a:p>
          <a:p>
            <a:pPr lvl="1"/>
            <a:endParaRPr lang="nl-NL" b="1" dirty="0">
              <a:sym typeface="Wingdings" panose="05000000000000000000" pitchFamily="2" charset="2"/>
            </a:endParaRPr>
          </a:p>
          <a:p>
            <a:pPr marL="742950" lvl="1" indent="-285750">
              <a:buFont typeface="Arial" panose="020B0604020202020204" pitchFamily="34" charset="0"/>
              <a:buChar char="•"/>
            </a:pPr>
            <a:endParaRPr lang="nl-NL" dirty="0"/>
          </a:p>
        </p:txBody>
      </p:sp>
      <p:pic>
        <p:nvPicPr>
          <p:cNvPr id="6" name="APZcc_9IMB0"/>
          <p:cNvPicPr>
            <a:picLocks noRot="1" noChangeAspect="1"/>
          </p:cNvPicPr>
          <p:nvPr>
            <a:videoFile r:link="rId1"/>
          </p:nvPr>
        </p:nvPicPr>
        <p:blipFill>
          <a:blip r:embed="rId4"/>
          <a:stretch>
            <a:fillRect/>
          </a:stretch>
        </p:blipFill>
        <p:spPr>
          <a:xfrm>
            <a:off x="7358138" y="784621"/>
            <a:ext cx="3995662" cy="2247561"/>
          </a:xfrm>
          <a:prstGeom prst="rect">
            <a:avLst/>
          </a:prstGeom>
        </p:spPr>
      </p:pic>
    </p:spTree>
    <p:extLst>
      <p:ext uri="{BB962C8B-B14F-4D97-AF65-F5344CB8AC3E}">
        <p14:creationId xmlns:p14="http://schemas.microsoft.com/office/powerpoint/2010/main" val="398009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2818" y="485422"/>
            <a:ext cx="7581137" cy="6032269"/>
          </a:xfrm>
        </p:spPr>
      </p:pic>
    </p:spTree>
    <p:extLst>
      <p:ext uri="{BB962C8B-B14F-4D97-AF65-F5344CB8AC3E}">
        <p14:creationId xmlns:p14="http://schemas.microsoft.com/office/powerpoint/2010/main" val="320803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EF1FC-11D4-4F62-A570-113EE8B766D6}"/>
              </a:ext>
            </a:extLst>
          </p:cNvPr>
          <p:cNvSpPr>
            <a:spLocks noGrp="1"/>
          </p:cNvSpPr>
          <p:nvPr>
            <p:ph type="title"/>
          </p:nvPr>
        </p:nvSpPr>
        <p:spPr/>
        <p:txBody>
          <a:bodyPr/>
          <a:lstStyle/>
          <a:p>
            <a:r>
              <a:rPr lang="nl-NL" dirty="0">
                <a:cs typeface="Calibri Light"/>
              </a:rPr>
              <a:t>Actief luisteren</a:t>
            </a:r>
            <a:endParaRPr lang="nl-NL" dirty="0"/>
          </a:p>
        </p:txBody>
      </p:sp>
      <p:sp>
        <p:nvSpPr>
          <p:cNvPr id="3" name="Tijdelijke aanduiding voor inhoud 2">
            <a:extLst>
              <a:ext uri="{FF2B5EF4-FFF2-40B4-BE49-F238E27FC236}">
                <a16:creationId xmlns:a16="http://schemas.microsoft.com/office/drawing/2014/main" id="{871F4C15-905A-4250-9A1B-4CB695FAC51D}"/>
              </a:ext>
            </a:extLst>
          </p:cNvPr>
          <p:cNvSpPr>
            <a:spLocks noGrp="1"/>
          </p:cNvSpPr>
          <p:nvPr>
            <p:ph idx="1"/>
          </p:nvPr>
        </p:nvSpPr>
        <p:spPr/>
        <p:txBody>
          <a:bodyPr vert="horz" lIns="91440" tIns="45720" rIns="91440" bIns="45720" rtlCol="0" anchor="t">
            <a:normAutofit/>
          </a:bodyPr>
          <a:lstStyle/>
          <a:p>
            <a:endParaRPr lang="nl-NL"/>
          </a:p>
          <a:p>
            <a:r>
              <a:rPr lang="nl-NL" dirty="0">
                <a:cs typeface="Calibri"/>
              </a:rPr>
              <a:t>Non verbale communicatie: oogcontact, glimlach, rechtop zitten, ja knikken, Open lichaamshouding </a:t>
            </a:r>
            <a:endParaRPr lang="nl-NL" dirty="0"/>
          </a:p>
          <a:p>
            <a:r>
              <a:rPr lang="nl-NL" dirty="0">
                <a:cs typeface="Calibri"/>
              </a:rPr>
              <a:t>Samenvatten</a:t>
            </a:r>
          </a:p>
          <a:p>
            <a:r>
              <a:rPr lang="nl-NL" dirty="0">
                <a:cs typeface="Calibri"/>
              </a:rPr>
              <a:t>Open vragen stellen</a:t>
            </a:r>
          </a:p>
          <a:p>
            <a:r>
              <a:rPr lang="nl-NL" dirty="0">
                <a:cs typeface="Calibri"/>
              </a:rPr>
              <a:t>Aandacht geven</a:t>
            </a:r>
          </a:p>
          <a:p>
            <a:r>
              <a:rPr lang="nl-NL" dirty="0">
                <a:cs typeface="Calibri"/>
              </a:rPr>
              <a:t>Acceptatie en inleven</a:t>
            </a:r>
          </a:p>
        </p:txBody>
      </p:sp>
    </p:spTree>
    <p:extLst>
      <p:ext uri="{BB962C8B-B14F-4D97-AF65-F5344CB8AC3E}">
        <p14:creationId xmlns:p14="http://schemas.microsoft.com/office/powerpoint/2010/main" val="3406556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Luister </a:t>
            </a:r>
            <a:r>
              <a:rPr lang="nl-NL" dirty="0"/>
              <a:t>strategieën en luister doelen</a:t>
            </a:r>
          </a:p>
        </p:txBody>
      </p:sp>
      <p:sp>
        <p:nvSpPr>
          <p:cNvPr id="3" name="Tijdelijke aanduiding voor inhoud 2"/>
          <p:cNvSpPr>
            <a:spLocks noGrp="1"/>
          </p:cNvSpPr>
          <p:nvPr>
            <p:ph idx="1"/>
          </p:nvPr>
        </p:nvSpPr>
        <p:spPr/>
        <p:txBody>
          <a:bodyPr>
            <a:normAutofit fontScale="92500" lnSpcReduction="20000"/>
          </a:bodyPr>
          <a:lstStyle/>
          <a:p>
            <a:r>
              <a:rPr lang="nl-NL" dirty="0"/>
              <a:t>Gericht luisteren </a:t>
            </a:r>
            <a:r>
              <a:rPr lang="nl-NL" dirty="0">
                <a:sym typeface="Wingdings" panose="05000000000000000000" pitchFamily="2" charset="2"/>
              </a:rPr>
              <a:t> </a:t>
            </a:r>
            <a:r>
              <a:rPr lang="nl-NL" b="1" dirty="0">
                <a:sym typeface="Wingdings" panose="05000000000000000000" pitchFamily="2" charset="2"/>
              </a:rPr>
              <a:t>je wil iets te weten komen</a:t>
            </a:r>
          </a:p>
          <a:p>
            <a:endParaRPr lang="nl-NL" dirty="0"/>
          </a:p>
          <a:p>
            <a:r>
              <a:rPr lang="nl-NL" dirty="0"/>
              <a:t>Kritisch luisteren </a:t>
            </a:r>
            <a:r>
              <a:rPr lang="nl-NL" dirty="0">
                <a:sym typeface="Wingdings" panose="05000000000000000000" pitchFamily="2" charset="2"/>
              </a:rPr>
              <a:t> </a:t>
            </a:r>
            <a:r>
              <a:rPr lang="nl-NL" b="1" dirty="0">
                <a:sym typeface="Wingdings" panose="05000000000000000000" pitchFamily="2" charset="2"/>
              </a:rPr>
              <a:t>je luistert om je een mening te vormen</a:t>
            </a:r>
          </a:p>
          <a:p>
            <a:endParaRPr lang="nl-NL" dirty="0"/>
          </a:p>
          <a:p>
            <a:r>
              <a:rPr lang="nl-NL" dirty="0"/>
              <a:t>Intensief luisteren </a:t>
            </a:r>
            <a:r>
              <a:rPr lang="nl-NL" dirty="0">
                <a:sym typeface="Wingdings" panose="05000000000000000000" pitchFamily="2" charset="2"/>
              </a:rPr>
              <a:t> </a:t>
            </a:r>
            <a:r>
              <a:rPr lang="nl-NL" b="1" dirty="0">
                <a:sym typeface="Wingdings" panose="05000000000000000000" pitchFamily="2" charset="2"/>
              </a:rPr>
              <a:t>zo veel mogelijk informatie opnemen, want je hebt die informatie nodig</a:t>
            </a:r>
          </a:p>
          <a:p>
            <a:endParaRPr lang="nl-NL" dirty="0"/>
          </a:p>
          <a:p>
            <a:r>
              <a:rPr lang="nl-NL" dirty="0"/>
              <a:t>Globaal luisteren </a:t>
            </a:r>
            <a:r>
              <a:rPr lang="nl-NL" dirty="0">
                <a:sym typeface="Wingdings" panose="05000000000000000000" pitchFamily="2" charset="2"/>
              </a:rPr>
              <a:t> </a:t>
            </a:r>
            <a:r>
              <a:rPr lang="nl-NL" b="1" dirty="0">
                <a:sym typeface="Wingdings" panose="05000000000000000000" pitchFamily="2" charset="2"/>
              </a:rPr>
              <a:t>je volgt alleen de grote lijn van een gesprek</a:t>
            </a:r>
          </a:p>
          <a:p>
            <a:endParaRPr lang="nl-NL" dirty="0"/>
          </a:p>
          <a:p>
            <a:r>
              <a:rPr lang="nl-NL" dirty="0"/>
              <a:t>Empathisch luisteren / actief luisteren </a:t>
            </a:r>
            <a:r>
              <a:rPr lang="nl-NL" dirty="0">
                <a:sym typeface="Wingdings" panose="05000000000000000000" pitchFamily="2" charset="2"/>
              </a:rPr>
              <a:t> </a:t>
            </a:r>
            <a:r>
              <a:rPr lang="nl-NL" b="1" dirty="0">
                <a:sym typeface="Wingdings" panose="05000000000000000000" pitchFamily="2" charset="2"/>
              </a:rPr>
              <a:t>je wil de ander begrijpen en steunen </a:t>
            </a:r>
            <a:endParaRPr lang="nl-NL" b="1" dirty="0"/>
          </a:p>
        </p:txBody>
      </p:sp>
    </p:spTree>
    <p:extLst>
      <p:ext uri="{BB962C8B-B14F-4D97-AF65-F5344CB8AC3E}">
        <p14:creationId xmlns:p14="http://schemas.microsoft.com/office/powerpoint/2010/main" val="1688864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Actief luisteren</a:t>
            </a:r>
          </a:p>
        </p:txBody>
      </p:sp>
      <p:sp>
        <p:nvSpPr>
          <p:cNvPr id="3" name="Tijdelijke aanduiding voor inhoud 2"/>
          <p:cNvSpPr>
            <a:spLocks noGrp="1"/>
          </p:cNvSpPr>
          <p:nvPr>
            <p:ph idx="1"/>
          </p:nvPr>
        </p:nvSpPr>
        <p:spPr>
          <a:xfrm>
            <a:off x="838200" y="983673"/>
            <a:ext cx="10515600" cy="5417127"/>
          </a:xfrm>
        </p:spPr>
        <p:txBody>
          <a:bodyPr>
            <a:normAutofit lnSpcReduction="10000"/>
          </a:bodyPr>
          <a:lstStyle/>
          <a:p>
            <a:pPr marL="457200" lvl="1" indent="0">
              <a:buNone/>
            </a:pPr>
            <a:endParaRPr lang="nl-NL" sz="1600" b="1" dirty="0"/>
          </a:p>
          <a:p>
            <a:pPr marL="457200" lvl="1" indent="0">
              <a:buNone/>
            </a:pPr>
            <a:r>
              <a:rPr lang="nl-NL" sz="2000" b="1" dirty="0"/>
              <a:t>Bevestigen dat de boodschap ontvangen wordt</a:t>
            </a:r>
          </a:p>
          <a:p>
            <a:pPr lvl="2"/>
            <a:r>
              <a:rPr lang="nl-NL" sz="1800" dirty="0"/>
              <a:t>door non-verbaal te communiceren (houding, lichaamstaal, knikken)</a:t>
            </a:r>
          </a:p>
          <a:p>
            <a:pPr lvl="2"/>
            <a:r>
              <a:rPr lang="nl-NL" sz="1800" dirty="0"/>
              <a:t>door hummen en korte bevestigende woordjes zoals: “ja”, “klopt”, “akkoord”,  “oké”, “zeker”.</a:t>
            </a:r>
          </a:p>
          <a:p>
            <a:pPr lvl="2"/>
            <a:r>
              <a:rPr lang="nl-NL" sz="1800" dirty="0"/>
              <a:t>samenvatten van een gedeelte van een gesprek en checken of je samenvatting klopt</a:t>
            </a:r>
          </a:p>
          <a:p>
            <a:pPr lvl="1"/>
            <a:endParaRPr lang="nl-NL" sz="2000" dirty="0"/>
          </a:p>
          <a:p>
            <a:pPr marL="457200" lvl="1" indent="0">
              <a:buNone/>
            </a:pPr>
            <a:r>
              <a:rPr lang="nl-NL" sz="2000" b="1" dirty="0"/>
              <a:t>Parafraseren</a:t>
            </a:r>
          </a:p>
          <a:p>
            <a:pPr lvl="2"/>
            <a:r>
              <a:rPr lang="nl-NL" b="1" dirty="0"/>
              <a:t> </a:t>
            </a:r>
            <a:r>
              <a:rPr lang="nl-NL" sz="1900" dirty="0"/>
              <a:t>kort in eigen woorden weergeven wat er gezegd is. </a:t>
            </a:r>
          </a:p>
          <a:p>
            <a:pPr lvl="2"/>
            <a:r>
              <a:rPr lang="nl-NL" sz="1900" b="1" i="1" dirty="0" err="1"/>
              <a:t>Bijv</a:t>
            </a:r>
            <a:r>
              <a:rPr lang="nl-NL" sz="1900" b="1" i="1" dirty="0"/>
              <a:t>: </a:t>
            </a:r>
            <a:r>
              <a:rPr lang="nl-NL" sz="1900" dirty="0"/>
              <a:t>“Dus als ik het goed begrijp ben je ontzettend kwaad op je klasgenoot?”</a:t>
            </a:r>
          </a:p>
          <a:p>
            <a:pPr marL="457200" lvl="1" indent="0">
              <a:buNone/>
            </a:pPr>
            <a:endParaRPr lang="nl-NL" sz="2000" dirty="0"/>
          </a:p>
          <a:p>
            <a:pPr marL="457200" lvl="1" indent="0">
              <a:buNone/>
            </a:pPr>
            <a:r>
              <a:rPr lang="nl-NL" sz="2000" b="1" dirty="0"/>
              <a:t>	Teruggeven van een (paar) woord(en).</a:t>
            </a:r>
          </a:p>
          <a:p>
            <a:pPr lvl="2"/>
            <a:r>
              <a:rPr lang="nl-NL" sz="1900" dirty="0"/>
              <a:t> </a:t>
            </a:r>
            <a:r>
              <a:rPr lang="nl-NL" sz="1900" b="1" dirty="0" err="1"/>
              <a:t>Bijv</a:t>
            </a:r>
            <a:r>
              <a:rPr lang="nl-NL" sz="1900" b="1" dirty="0"/>
              <a:t>: </a:t>
            </a:r>
            <a:r>
              <a:rPr lang="nl-NL" sz="1900" dirty="0"/>
              <a:t>“Het was een rotochtend!”. “Een rotochtend?” </a:t>
            </a:r>
          </a:p>
          <a:p>
            <a:pPr lvl="2"/>
            <a:endParaRPr lang="nl-NL" dirty="0"/>
          </a:p>
          <a:p>
            <a:pPr marL="914400" lvl="2" indent="0">
              <a:buNone/>
            </a:pPr>
            <a:r>
              <a:rPr lang="nl-NL" b="1" dirty="0"/>
              <a:t>Benoemen van eigen onhelderheid om onduidelijkheid en misvattingen te voorkomen. </a:t>
            </a:r>
          </a:p>
          <a:p>
            <a:pPr lvl="2"/>
            <a:r>
              <a:rPr lang="nl-NL" sz="1900" b="1" dirty="0" err="1"/>
              <a:t>Bijv</a:t>
            </a:r>
            <a:r>
              <a:rPr lang="nl-NL" sz="1900" b="1" dirty="0"/>
              <a:t>: </a:t>
            </a:r>
            <a:r>
              <a:rPr lang="nl-NL" sz="1900" dirty="0"/>
              <a:t>“Wil je dat nog eens zeggen?” “Sorry, ik dwaalde even af. Kun je het herhalen?” </a:t>
            </a:r>
          </a:p>
          <a:p>
            <a:pPr lvl="2"/>
            <a:endParaRPr lang="nl-NL" sz="1900" dirty="0"/>
          </a:p>
          <a:p>
            <a:pPr lvl="2"/>
            <a:r>
              <a:rPr lang="nl-NL" sz="1900" b="1" i="1" dirty="0"/>
              <a:t>Opdracht: Bespreek in 2 tallen waarom samenvatten belangrijk is……(Op bord)</a:t>
            </a:r>
          </a:p>
          <a:p>
            <a:pPr marL="914400" lvl="2" indent="0">
              <a:buNone/>
            </a:pPr>
            <a:endParaRPr lang="nl-NL" sz="1600" dirty="0"/>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3371" y="0"/>
            <a:ext cx="1908629" cy="1908629"/>
          </a:xfrm>
          <a:prstGeom prst="rect">
            <a:avLst/>
          </a:prstGeom>
        </p:spPr>
      </p:pic>
    </p:spTree>
    <p:extLst>
      <p:ext uri="{BB962C8B-B14F-4D97-AF65-F5344CB8AC3E}">
        <p14:creationId xmlns:p14="http://schemas.microsoft.com/office/powerpoint/2010/main" val="163472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1953A4-3081-4897-9BE3-FB86A55E0785}"/>
              </a:ext>
            </a:extLst>
          </p:cNvPr>
          <p:cNvSpPr>
            <a:spLocks noGrp="1"/>
          </p:cNvSpPr>
          <p:nvPr>
            <p:ph type="title"/>
          </p:nvPr>
        </p:nvSpPr>
        <p:spPr/>
        <p:txBody>
          <a:bodyPr/>
          <a:lstStyle/>
          <a:p>
            <a:r>
              <a:rPr lang="nl-NL">
                <a:cs typeface="Calibri Light"/>
              </a:rPr>
              <a:t>Wat zie je terug op het filmpje.</a:t>
            </a:r>
            <a:endParaRPr lang="nl-NL"/>
          </a:p>
        </p:txBody>
      </p:sp>
      <p:sp>
        <p:nvSpPr>
          <p:cNvPr id="3" name="Tijdelijke aanduiding voor inhoud 2">
            <a:extLst>
              <a:ext uri="{FF2B5EF4-FFF2-40B4-BE49-F238E27FC236}">
                <a16:creationId xmlns:a16="http://schemas.microsoft.com/office/drawing/2014/main" id="{237C24EA-2648-4622-A2B2-2E63DD57D8A8}"/>
              </a:ext>
            </a:extLst>
          </p:cNvPr>
          <p:cNvSpPr>
            <a:spLocks noGrp="1"/>
          </p:cNvSpPr>
          <p:nvPr>
            <p:ph idx="1"/>
          </p:nvPr>
        </p:nvSpPr>
        <p:spPr/>
        <p:txBody>
          <a:bodyPr/>
          <a:lstStyle/>
          <a:p>
            <a:r>
              <a:rPr lang="nl-NL" u="sng" dirty="0">
                <a:hlinkClick r:id="rId2"/>
              </a:rPr>
              <a:t>https://youtu.be/5YZJsdhUUrI</a:t>
            </a:r>
            <a:r>
              <a:rPr lang="nl-NL" dirty="0"/>
              <a:t> </a:t>
            </a:r>
          </a:p>
          <a:p>
            <a:pPr marL="0" indent="0">
              <a:buNone/>
            </a:pPr>
            <a:endParaRPr lang="nl-NL" dirty="0"/>
          </a:p>
          <a:p>
            <a:pPr marL="0" indent="0">
              <a:buNone/>
            </a:pPr>
            <a:r>
              <a:rPr lang="nl-NL" dirty="0" err="1" smtClean="0"/>
              <a:t>Humberto</a:t>
            </a:r>
            <a:r>
              <a:rPr lang="nl-NL" dirty="0" smtClean="0"/>
              <a:t> Tan – RTL Late </a:t>
            </a:r>
            <a:r>
              <a:rPr lang="nl-NL" dirty="0" err="1" smtClean="0"/>
              <a:t>Night</a:t>
            </a:r>
            <a:r>
              <a:rPr lang="nl-NL" smtClean="0"/>
              <a:t> </a:t>
            </a:r>
            <a:endParaRPr lang="nl-NL"/>
          </a:p>
        </p:txBody>
      </p:sp>
    </p:spTree>
    <p:extLst>
      <p:ext uri="{BB962C8B-B14F-4D97-AF65-F5344CB8AC3E}">
        <p14:creationId xmlns:p14="http://schemas.microsoft.com/office/powerpoint/2010/main" val="102413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5684" y="-374294"/>
            <a:ext cx="10515600" cy="1325563"/>
          </a:xfrm>
        </p:spPr>
        <p:txBody>
          <a:bodyPr/>
          <a:lstStyle/>
          <a:p>
            <a:r>
              <a:rPr lang="nl-NL" dirty="0"/>
              <a:t>Samenvatten </a:t>
            </a:r>
          </a:p>
        </p:txBody>
      </p:sp>
      <p:sp>
        <p:nvSpPr>
          <p:cNvPr id="3" name="Tijdelijke aanduiding voor inhoud 2"/>
          <p:cNvSpPr>
            <a:spLocks noGrp="1"/>
          </p:cNvSpPr>
          <p:nvPr>
            <p:ph idx="1"/>
          </p:nvPr>
        </p:nvSpPr>
        <p:spPr>
          <a:xfrm>
            <a:off x="315684" y="624114"/>
            <a:ext cx="11774715" cy="6233886"/>
          </a:xfrm>
        </p:spPr>
        <p:txBody>
          <a:bodyPr>
            <a:noAutofit/>
          </a:bodyPr>
          <a:lstStyle/>
          <a:p>
            <a:pPr marL="0" indent="0">
              <a:buNone/>
            </a:pPr>
            <a:r>
              <a:rPr lang="nl-NL" sz="1600" dirty="0"/>
              <a:t>Samenvatten is één van de moeilijkste aspecten van actief luisteren. </a:t>
            </a:r>
          </a:p>
          <a:p>
            <a:pPr marL="0" indent="0">
              <a:buNone/>
            </a:pPr>
            <a:r>
              <a:rPr lang="nl-NL" sz="1600" dirty="0"/>
              <a:t>       </a:t>
            </a:r>
          </a:p>
          <a:p>
            <a:pPr marL="0" indent="0">
              <a:buNone/>
            </a:pPr>
            <a:r>
              <a:rPr lang="nl-NL" sz="1600" dirty="0"/>
              <a:t>        Samenvatten heeft de volgende functies: </a:t>
            </a:r>
          </a:p>
          <a:p>
            <a:pPr lvl="1"/>
            <a:r>
              <a:rPr lang="nl-NL" sz="1600" dirty="0"/>
              <a:t>Je ordent het verhaal van de ander en zet de zaken op een rijtje. </a:t>
            </a:r>
          </a:p>
          <a:p>
            <a:pPr lvl="1"/>
            <a:r>
              <a:rPr lang="nl-NL" sz="1600" dirty="0"/>
              <a:t>Je gaat na of je de ander goed begrepen heeft. </a:t>
            </a:r>
          </a:p>
          <a:p>
            <a:pPr lvl="1"/>
            <a:r>
              <a:rPr lang="nl-NL" sz="1600" dirty="0"/>
              <a:t>Je bewijst dat je goed geluisterd hebt. </a:t>
            </a:r>
          </a:p>
          <a:p>
            <a:pPr lvl="1"/>
            <a:r>
              <a:rPr lang="nl-NL" sz="1600" dirty="0"/>
              <a:t>Je stimuleert de ander om verder te gaan. </a:t>
            </a:r>
          </a:p>
          <a:p>
            <a:pPr lvl="1"/>
            <a:endParaRPr lang="nl-NL" sz="1600" dirty="0"/>
          </a:p>
          <a:p>
            <a:pPr lvl="1"/>
            <a:r>
              <a:rPr lang="nl-NL" sz="1600" dirty="0"/>
              <a:t>Een samenvatting begint meestal met de woorden ‘Als ik je goed begrijp, dan ...?’ ‘U heeft het gevoel, dat ...?’ of ‘Jij bent van mening dat ...?’. Een samenvatting is: </a:t>
            </a:r>
          </a:p>
          <a:p>
            <a:pPr marL="914400" lvl="2" indent="0">
              <a:buNone/>
            </a:pPr>
            <a:r>
              <a:rPr lang="nl-NL" sz="1600" dirty="0"/>
              <a:t>1 Kort: je geeft alleen relevante informatie weer. </a:t>
            </a:r>
          </a:p>
          <a:p>
            <a:pPr marL="914400" lvl="2" indent="0">
              <a:buNone/>
            </a:pPr>
            <a:r>
              <a:rPr lang="nl-NL" sz="1600" dirty="0"/>
              <a:t>2 Specifiek: je geeft de kern van het verhaal van de ander weer. </a:t>
            </a:r>
          </a:p>
          <a:p>
            <a:pPr marL="914400" lvl="2" indent="0">
              <a:buNone/>
            </a:pPr>
            <a:r>
              <a:rPr lang="nl-NL" sz="1600" dirty="0"/>
              <a:t>3 In eigen woorden: je praat dus de ander niet letterlijk na (‘papegaaien’).</a:t>
            </a:r>
          </a:p>
          <a:p>
            <a:pPr marL="914400" lvl="2" indent="0">
              <a:buNone/>
            </a:pPr>
            <a:r>
              <a:rPr lang="nl-NL" sz="1600" dirty="0"/>
              <a:t>4 Vragend: je stem gaat aan het eind iets omhoog, alsof je wilt vragen ‘Ben je het met mijn samenvatting eens?’</a:t>
            </a:r>
          </a:p>
          <a:p>
            <a:pPr lvl="1"/>
            <a:r>
              <a:rPr lang="nl-NL" sz="1600" dirty="0"/>
              <a:t>Je gebruikt een samenvatting als toets of je de ander begrijpt. De reactie van die ander levert het bewijs: ‘Ja, dat is precies wat ik bedoel’ of ‘Nee, zo bedoel ik het niet’. Een rake samenvatting is een beloning voor de ander. Het is prettig als iemand jouw mening goed kan weergeven. </a:t>
            </a:r>
          </a:p>
          <a:p>
            <a:pPr lvl="1"/>
            <a:r>
              <a:rPr lang="nl-NL" sz="1600" dirty="0"/>
              <a:t>Je kunt een samenvatting geven op inhoudelijk niveau of gevoelsniveau:</a:t>
            </a:r>
          </a:p>
          <a:p>
            <a:pPr lvl="2"/>
            <a:r>
              <a:rPr lang="nl-NL" sz="1600" dirty="0"/>
              <a:t>Een samenvatting op inhoudelijk niveau is een vrij letterlijke weergave van wat de ander zegt. ‘Je komt vandaag niet werken.’</a:t>
            </a:r>
          </a:p>
          <a:p>
            <a:pPr lvl="2"/>
            <a:r>
              <a:rPr lang="nl-NL" sz="1600" dirty="0"/>
              <a:t>Bij een samenvatting op gevoelsniveau koppel je terug hoe de ander zich voelt. Je let dan vooral op de non-verbale uitingen bij wat de ander zegt. ‘Je vindt het vervelend dat je vandaag niet kunt werken’. </a:t>
            </a: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10172" y="0"/>
            <a:ext cx="3381828" cy="2536371"/>
          </a:xfrm>
          <a:prstGeom prst="rect">
            <a:avLst/>
          </a:prstGeom>
        </p:spPr>
      </p:pic>
    </p:spTree>
    <p:extLst>
      <p:ext uri="{BB962C8B-B14F-4D97-AF65-F5344CB8AC3E}">
        <p14:creationId xmlns:p14="http://schemas.microsoft.com/office/powerpoint/2010/main" val="3646069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60000"/>
              <a:lumOff val="40000"/>
            </a:schemeClr>
          </a:solidFill>
        </p:spPr>
        <p:txBody>
          <a:bodyPr/>
          <a:lstStyle/>
          <a:p>
            <a:r>
              <a:rPr lang="nl-NL" b="1" dirty="0" smtClean="0"/>
              <a:t>Nieuwe theorie: vragen stellen</a:t>
            </a:r>
            <a:endParaRPr lang="nl-NL" b="1" dirty="0"/>
          </a:p>
        </p:txBody>
      </p:sp>
      <p:sp>
        <p:nvSpPr>
          <p:cNvPr id="3" name="Tijdelijke aanduiding voor inhoud 2"/>
          <p:cNvSpPr>
            <a:spLocks noGrp="1"/>
          </p:cNvSpPr>
          <p:nvPr>
            <p:ph idx="1"/>
          </p:nvPr>
        </p:nvSpPr>
        <p:spPr/>
        <p:txBody>
          <a:bodyPr>
            <a:normAutofit/>
          </a:bodyPr>
          <a:lstStyle/>
          <a:p>
            <a:r>
              <a:rPr lang="nl-NL" dirty="0" smtClean="0"/>
              <a:t>Vragen zijn belangrijk omdat:</a:t>
            </a:r>
          </a:p>
          <a:p>
            <a:pPr>
              <a:buFontTx/>
              <a:buChar char="-"/>
            </a:pPr>
            <a:r>
              <a:rPr lang="nl-NL" dirty="0" smtClean="0"/>
              <a:t>Het ervoor zorgt dat het gesprek voort blijft gaan</a:t>
            </a:r>
          </a:p>
          <a:p>
            <a:pPr>
              <a:buFontTx/>
              <a:buChar char="-"/>
            </a:pPr>
            <a:r>
              <a:rPr lang="nl-NL" dirty="0" smtClean="0"/>
              <a:t>Omdat je laat zien dat je interesse toont</a:t>
            </a:r>
          </a:p>
          <a:p>
            <a:pPr>
              <a:buFontTx/>
              <a:buChar char="-"/>
            </a:pPr>
            <a:r>
              <a:rPr lang="nl-NL" dirty="0" smtClean="0"/>
              <a:t>Je aan de juiste informatie komt </a:t>
            </a:r>
          </a:p>
          <a:p>
            <a:pPr>
              <a:buFontTx/>
              <a:buChar char="-"/>
            </a:pPr>
            <a:r>
              <a:rPr lang="nl-NL" dirty="0" smtClean="0"/>
              <a:t>Je de ander helpt en begrijpt </a:t>
            </a:r>
          </a:p>
          <a:p>
            <a:pPr>
              <a:buFontTx/>
              <a:buChar char="-"/>
            </a:pPr>
            <a:endParaRPr lang="nl-NL" dirty="0"/>
          </a:p>
          <a:p>
            <a:pPr>
              <a:buFontTx/>
              <a:buChar char="-"/>
            </a:pPr>
            <a:endParaRPr lang="nl-NL" dirty="0" smtClean="0"/>
          </a:p>
          <a:p>
            <a:pPr marL="0" indent="0">
              <a:buNone/>
            </a:pPr>
            <a:endParaRPr lang="nl-NL" i="1" dirty="0" smtClean="0">
              <a:solidFill>
                <a:srgbClr val="7030A0"/>
              </a:solidFill>
            </a:endParaRPr>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49310" y="2142307"/>
            <a:ext cx="3531294" cy="2134515"/>
          </a:xfrm>
          <a:prstGeom prst="rect">
            <a:avLst/>
          </a:prstGeom>
        </p:spPr>
      </p:pic>
    </p:spTree>
    <p:extLst>
      <p:ext uri="{BB962C8B-B14F-4D97-AF65-F5344CB8AC3E}">
        <p14:creationId xmlns:p14="http://schemas.microsoft.com/office/powerpoint/2010/main" val="327545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0" ma:contentTypeDescription="Een nieuw document maken." ma:contentTypeScope="" ma:versionID="be7541e7d3868759efca6d25d558302d">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441965704eb7448eec70661820995691"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07CE5D-7D66-4E5D-839D-B229BFA10611}">
  <ds:schemaRefs>
    <ds:schemaRef ds:uri="http://schemas.microsoft.com/sharepoint/v3/contenttype/forms"/>
  </ds:schemaRefs>
</ds:datastoreItem>
</file>

<file path=customXml/itemProps2.xml><?xml version="1.0" encoding="utf-8"?>
<ds:datastoreItem xmlns:ds="http://schemas.openxmlformats.org/officeDocument/2006/customXml" ds:itemID="{5FAA9707-F598-4A29-AC9E-88B950AD6F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386cec-7123-4b9f-b667-0e22a9c9d26c"/>
    <ds:schemaRef ds:uri="0b7775d8-7b99-4446-bc72-bb9e2902a7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4FB2E8-EF70-4FD8-800C-F676B25A237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388</TotalTime>
  <Words>1310</Words>
  <Application>Microsoft Office PowerPoint</Application>
  <PresentationFormat>Breedbeeld</PresentationFormat>
  <Paragraphs>157</Paragraphs>
  <Slides>19</Slides>
  <Notes>1</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Calibri</vt:lpstr>
      <vt:lpstr>Calibri Light</vt:lpstr>
      <vt:lpstr>Wingdings</vt:lpstr>
      <vt:lpstr>Kantoorthema</vt:lpstr>
      <vt:lpstr>Effectieve communicatie</vt:lpstr>
      <vt:lpstr>Communicatie</vt:lpstr>
      <vt:lpstr>PowerPoint-presentatie</vt:lpstr>
      <vt:lpstr>Actief luisteren</vt:lpstr>
      <vt:lpstr>Luister strategieën en luister doelen</vt:lpstr>
      <vt:lpstr>Actief luisteren</vt:lpstr>
      <vt:lpstr>Wat zie je terug op het filmpje.</vt:lpstr>
      <vt:lpstr>Samenvatten </vt:lpstr>
      <vt:lpstr>Nieuwe theorie: vragen stellen</vt:lpstr>
      <vt:lpstr>Nieuwe theorie: soorten vragen</vt:lpstr>
      <vt:lpstr>Nieuwe theorie: doorvragen </vt:lpstr>
      <vt:lpstr>Opdracht:</vt:lpstr>
      <vt:lpstr>Belangrijke aandachtspunten</vt:lpstr>
      <vt:lpstr>Hoe houd je een gesprek gaande?</vt:lpstr>
      <vt:lpstr>Luisteren, samenvatten en doorvragen (LSD)</vt:lpstr>
      <vt:lpstr>Hoe LSD toepassen in een gesprek</vt:lpstr>
      <vt:lpstr>Tweegesprekken/formeelgesprek:</vt:lpstr>
      <vt:lpstr>Oefening LSD, stimuleren tot doorpraten</vt:lpstr>
      <vt:lpstr>Fases in een gesprek:</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Communicatie</dc:title>
  <dc:creator>Mouni Witjes</dc:creator>
  <cp:lastModifiedBy>Marjolein Knijnenburg</cp:lastModifiedBy>
  <cp:revision>85</cp:revision>
  <dcterms:created xsi:type="dcterms:W3CDTF">2018-11-11T16:49:07Z</dcterms:created>
  <dcterms:modified xsi:type="dcterms:W3CDTF">2020-07-06T13:46:29Z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