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E44C-B8A1-44B9-8EC8-841A2B55B22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C7AE-7085-4337-BA97-ECCFA263E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9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Om ruis in cultuur</a:t>
            </a:r>
            <a:r>
              <a:rPr lang="nl-NL" baseline="0" dirty="0" smtClean="0"/>
              <a:t>verschillen kleiner te maken.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29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FDE669-0F44-42D9-9098-B8EB0BCD2C8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722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  <p:sldLayoutId id="214748368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Interculturele communicatie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19536" y="1556792"/>
            <a:ext cx="7105422" cy="5112568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/>
              <a:t>Gezegdes en uitdrukkingen</a:t>
            </a:r>
          </a:p>
          <a:p>
            <a:pPr lvl="1"/>
            <a:r>
              <a:rPr lang="nl-NL" i="1" dirty="0" smtClean="0">
                <a:solidFill>
                  <a:srgbClr val="0070C0"/>
                </a:solidFill>
              </a:rPr>
              <a:t>Vb. je vindt de hond in de pot, een frisse neus halen</a:t>
            </a:r>
            <a:endParaRPr lang="nl-NL" dirty="0" smtClean="0">
              <a:solidFill>
                <a:srgbClr val="0070C0"/>
              </a:solidFill>
            </a:endParaRPr>
          </a:p>
          <a:p>
            <a:pPr lvl="1"/>
            <a:r>
              <a:rPr lang="nl-NL" dirty="0" smtClean="0"/>
              <a:t>Leer je pas als je de taal goed beheerst</a:t>
            </a:r>
          </a:p>
          <a:p>
            <a:pPr lvl="1"/>
            <a:r>
              <a:rPr lang="nl-NL" dirty="0" smtClean="0"/>
              <a:t>Niet altijd begrijpelijk voor iemand die de taal nog niet goed beheerst. 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b="1" dirty="0" smtClean="0"/>
              <a:t>Lichaamstaal</a:t>
            </a:r>
          </a:p>
          <a:p>
            <a:pPr lvl="1"/>
            <a:r>
              <a:rPr lang="nl-NL" i="1" dirty="0" smtClean="0">
                <a:solidFill>
                  <a:srgbClr val="0070C0"/>
                </a:solidFill>
              </a:rPr>
              <a:t>Vb. iemand wenken</a:t>
            </a:r>
          </a:p>
          <a:p>
            <a:pPr lvl="1"/>
            <a:r>
              <a:rPr lang="nl-NL" dirty="0" smtClean="0"/>
              <a:t>Makkelijk misverstanden als je de lichaamstaal van andere cultuur niet kent. </a:t>
            </a:r>
          </a:p>
          <a:p>
            <a:endParaRPr lang="nl-NL" b="1" dirty="0" smtClean="0"/>
          </a:p>
          <a:p>
            <a:r>
              <a:rPr lang="nl-NL" b="1" dirty="0" smtClean="0"/>
              <a:t>Emotionele </a:t>
            </a:r>
            <a:r>
              <a:rPr lang="nl-NL" b="1" dirty="0"/>
              <a:t>ladingen</a:t>
            </a:r>
          </a:p>
          <a:p>
            <a:pPr lvl="1"/>
            <a:r>
              <a:rPr lang="nl-NL" sz="2100" i="1" dirty="0">
                <a:solidFill>
                  <a:srgbClr val="0070C0"/>
                </a:solidFill>
              </a:rPr>
              <a:t>Vb. elkaar in de ogen kijken als je praat </a:t>
            </a:r>
            <a:r>
              <a:rPr lang="nl-NL" sz="1600" i="1" dirty="0">
                <a:solidFill>
                  <a:srgbClr val="0070C0"/>
                </a:solidFill>
              </a:rPr>
              <a:t>(voor ons normaal, terwijl in andere culturen een vrouw een man niet in de ogen mag kijken)</a:t>
            </a:r>
          </a:p>
          <a:p>
            <a:pPr lvl="1"/>
            <a:r>
              <a:rPr lang="nl-NL" sz="2100" dirty="0"/>
              <a:t>Soms zijn woorden/symbolen/gebaren/etc. in de ene cultuur normaal, terwijl ze in de andere cultuur een taboe zijn. </a:t>
            </a:r>
          </a:p>
          <a:p>
            <a:pPr lvl="1">
              <a:buNone/>
            </a:pPr>
            <a:endParaRPr lang="nl-NL" dirty="0"/>
          </a:p>
          <a:p>
            <a:r>
              <a:rPr lang="nl-NL" b="1" dirty="0"/>
              <a:t>Onbekende begrippen</a:t>
            </a:r>
          </a:p>
          <a:p>
            <a:pPr lvl="1"/>
            <a:r>
              <a:rPr lang="nl-NL" sz="2100" i="1" dirty="0">
                <a:solidFill>
                  <a:srgbClr val="0070C0"/>
                </a:solidFill>
              </a:rPr>
              <a:t>Vb. praten over ‘internet’ met iemand die niet weet wat internet is. </a:t>
            </a:r>
          </a:p>
          <a:p>
            <a:pPr lvl="1"/>
            <a:r>
              <a:rPr lang="nl-NL" sz="2100" dirty="0"/>
              <a:t>Iemand uit een andere cultuur kent misschien bepaalde begrippen niet.</a:t>
            </a:r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Verschillen tussen talen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000" dirty="0">
                <a:solidFill>
                  <a:srgbClr val="00B0F0"/>
                </a:solidFill>
              </a:rPr>
              <a:t>(die kunnen leiden tot communicatieproblemen)</a:t>
            </a:r>
            <a:endParaRPr lang="nl-NL" sz="2000" dirty="0">
              <a:solidFill>
                <a:srgbClr val="00B0F0"/>
              </a:solidFill>
            </a:endParaRPr>
          </a:p>
        </p:txBody>
      </p:sp>
      <p:pic>
        <p:nvPicPr>
          <p:cNvPr id="4" name="Afbeelding 3" descr="hond%20in%20de%20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4959" y="1412776"/>
            <a:ext cx="1326705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7702" y="3357562"/>
            <a:ext cx="2286000" cy="304800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52662" y="1500174"/>
            <a:ext cx="7215238" cy="4525962"/>
          </a:xfrm>
        </p:spPr>
        <p:txBody>
          <a:bodyPr/>
          <a:lstStyle/>
          <a:p>
            <a:pPr>
              <a:buNone/>
            </a:pPr>
            <a:r>
              <a:rPr lang="nl-NL" sz="2400" b="1" dirty="0"/>
              <a:t>3) </a:t>
            </a:r>
            <a:r>
              <a:rPr lang="nl-NL" sz="2400" b="1" u="sng" dirty="0"/>
              <a:t>Waarden</a:t>
            </a:r>
          </a:p>
          <a:p>
            <a:r>
              <a:rPr lang="nl-NL" sz="2400" dirty="0"/>
              <a:t>Dat wat men belangrijk vindt in het leven.</a:t>
            </a:r>
          </a:p>
          <a:p>
            <a:r>
              <a:rPr lang="nl-NL" sz="2400" dirty="0"/>
              <a:t>Idealen die je nastreeft</a:t>
            </a:r>
          </a:p>
          <a:p>
            <a:r>
              <a:rPr lang="nl-NL" sz="2400" i="1" dirty="0">
                <a:solidFill>
                  <a:srgbClr val="0070C0"/>
                </a:solidFill>
              </a:rPr>
              <a:t>Vb. respect voor andermans eigendommen</a:t>
            </a:r>
          </a:p>
          <a:p>
            <a:pPr>
              <a:buNone/>
            </a:pPr>
            <a:endParaRPr lang="nl-NL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NL" sz="2400" dirty="0"/>
              <a:t>4) </a:t>
            </a:r>
            <a:r>
              <a:rPr lang="nl-NL" sz="2400" b="1" u="sng" dirty="0"/>
              <a:t>Normen</a:t>
            </a:r>
          </a:p>
          <a:p>
            <a:r>
              <a:rPr lang="nl-NL" sz="2400" dirty="0"/>
              <a:t>Een gedragsregel die afgeleid is van waarden.</a:t>
            </a:r>
          </a:p>
          <a:p>
            <a:r>
              <a:rPr lang="nl-NL" sz="2400" i="1" dirty="0">
                <a:solidFill>
                  <a:srgbClr val="0070C0"/>
                </a:solidFill>
              </a:rPr>
              <a:t>Vb. je mag niet stelen</a:t>
            </a:r>
            <a:r>
              <a:rPr lang="nl-NL" sz="2400" dirty="0"/>
              <a:t> 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van cultuur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rot="16200000" flipH="1">
            <a:off x="8024826" y="3929066"/>
            <a:ext cx="2714644" cy="1857388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rot="5400000">
            <a:off x="8024826" y="4143380"/>
            <a:ext cx="2786082" cy="1500198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ekromde PIJL-RECHTS 16"/>
          <p:cNvSpPr/>
          <p:nvPr/>
        </p:nvSpPr>
        <p:spPr>
          <a:xfrm>
            <a:off x="1809720" y="1857364"/>
            <a:ext cx="642910" cy="2357454"/>
          </a:xfrm>
          <a:prstGeom prst="curved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52596" y="1500174"/>
            <a:ext cx="8229600" cy="4525962"/>
          </a:xfrm>
        </p:spPr>
        <p:txBody>
          <a:bodyPr/>
          <a:lstStyle/>
          <a:p>
            <a:r>
              <a:rPr lang="nl-NL" dirty="0" smtClean="0"/>
              <a:t>Enkele voorbeelden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sz="2200" dirty="0"/>
          </a:p>
          <a:p>
            <a:r>
              <a:rPr lang="nl-NL" sz="2200" dirty="0"/>
              <a:t>Verschillende culturen </a:t>
            </a:r>
            <a:r>
              <a:rPr lang="nl-NL" sz="2200" dirty="0">
                <a:sym typeface="Wingdings" pitchFamily="2" charset="2"/>
              </a:rPr>
              <a:t> verschillende normen en waarden.</a:t>
            </a:r>
          </a:p>
          <a:p>
            <a:r>
              <a:rPr lang="nl-NL" sz="2200" b="1" dirty="0">
                <a:sym typeface="Wingdings" pitchFamily="2" charset="2"/>
              </a:rPr>
              <a:t>Maar</a:t>
            </a:r>
            <a:r>
              <a:rPr lang="nl-NL" sz="2200" dirty="0">
                <a:sym typeface="Wingdings" pitchFamily="2" charset="2"/>
              </a:rPr>
              <a:t>: per cultuur zijn er ook individuele verschillen</a:t>
            </a:r>
          </a:p>
          <a:p>
            <a:r>
              <a:rPr lang="nl-NL" sz="2200" dirty="0">
                <a:sym typeface="Wingdings" pitchFamily="2" charset="2"/>
              </a:rPr>
              <a:t>Je begrijpt cultuur beter als je de normen en waarden kent.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Normen en waarden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2452662" y="2000241"/>
          <a:ext cx="750099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9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Waarde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Norm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26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Veiligheid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Stoppen voor een rood stoplicht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9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Trouw zijn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Je mag niet vreemd gaan.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9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Respect voor</a:t>
                      </a:r>
                      <a:r>
                        <a:rPr lang="nl-NL" sz="1600" baseline="0" dirty="0" smtClean="0"/>
                        <a:t> anderen.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Je doet een ander geen pijn.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91545" y="1484784"/>
            <a:ext cx="8239613" cy="4536504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Weet dat er tussen verschillende culturen ook verschillende normen en waarden zijn. </a:t>
            </a:r>
          </a:p>
          <a:p>
            <a:r>
              <a:rPr lang="nl-NL" dirty="0" smtClean="0"/>
              <a:t>Let op dat er in een cultuur veel individuele verschillen zijn. </a:t>
            </a:r>
          </a:p>
          <a:p>
            <a:r>
              <a:rPr lang="nl-NL" dirty="0" smtClean="0"/>
              <a:t>Luister en sta altijd open voor andermans opvattingen. </a:t>
            </a:r>
          </a:p>
          <a:p>
            <a:endParaRPr lang="nl-NL" dirty="0"/>
          </a:p>
          <a:p>
            <a:r>
              <a:rPr lang="nl-NL" dirty="0" smtClean="0"/>
              <a:t>Referentiekader: totaal aan waarden, normen, gewoonten, ervaringen en ideeën waaruit je denkt en handelt.  </a:t>
            </a:r>
          </a:p>
          <a:p>
            <a:r>
              <a:rPr lang="nl-NL" dirty="0" smtClean="0"/>
              <a:t>Is van grote invloed op de manier waarop je communiceert.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Belangrijk als je met andere culturen te maken hebt</a:t>
            </a:r>
            <a:endParaRPr lang="nl-NL" dirty="0"/>
          </a:p>
        </p:txBody>
      </p:sp>
      <p:pic>
        <p:nvPicPr>
          <p:cNvPr id="4" name="Afbeelding 3" descr="wereldkinde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4273" y="4870856"/>
            <a:ext cx="1792057" cy="17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5680" y="440805"/>
            <a:ext cx="6995120" cy="864096"/>
          </a:xfrm>
        </p:spPr>
        <p:txBody>
          <a:bodyPr>
            <a:normAutofit fontScale="90000"/>
          </a:bodyPr>
          <a:lstStyle/>
          <a:p>
            <a:r>
              <a:rPr lang="en-US" altLang="nl-NL" dirty="0" err="1"/>
              <a:t>Omgaan</a:t>
            </a:r>
            <a:r>
              <a:rPr lang="en-US" altLang="nl-NL" dirty="0"/>
              <a:t> met </a:t>
            </a:r>
            <a:r>
              <a:rPr lang="en-US" altLang="nl-NL" dirty="0" err="1"/>
              <a:t>verschillende</a:t>
            </a:r>
            <a:r>
              <a:rPr lang="en-US" altLang="nl-NL" dirty="0"/>
              <a:t> </a:t>
            </a:r>
            <a:r>
              <a:rPr lang="en-US" altLang="nl-NL" dirty="0" err="1"/>
              <a:t>culturen</a:t>
            </a:r>
            <a:r>
              <a:rPr lang="en-US" altLang="nl-NL" dirty="0"/>
              <a:t> (in je </a:t>
            </a:r>
            <a:r>
              <a:rPr lang="en-US" altLang="nl-NL" dirty="0" err="1"/>
              <a:t>werk</a:t>
            </a:r>
            <a:r>
              <a:rPr lang="en-US" altLang="nl-NL" dirty="0"/>
              <a:t>)</a:t>
            </a:r>
            <a:endParaRPr lang="nl-NL" altLang="nl-NL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dirty="0" err="1"/>
              <a:t>Als</a:t>
            </a:r>
            <a:r>
              <a:rPr lang="en-US" altLang="nl-NL" dirty="0"/>
              <a:t> je </a:t>
            </a:r>
            <a:r>
              <a:rPr lang="en-US" altLang="nl-NL" dirty="0" err="1"/>
              <a:t>werkt</a:t>
            </a:r>
            <a:r>
              <a:rPr lang="en-US" altLang="nl-NL" dirty="0"/>
              <a:t> met </a:t>
            </a:r>
            <a:r>
              <a:rPr lang="en-US" altLang="nl-NL" dirty="0" err="1"/>
              <a:t>verschillende</a:t>
            </a:r>
            <a:r>
              <a:rPr lang="en-US" altLang="nl-NL" dirty="0"/>
              <a:t> </a:t>
            </a:r>
            <a:br>
              <a:rPr lang="en-US" altLang="nl-NL" dirty="0"/>
            </a:br>
            <a:r>
              <a:rPr lang="en-US" altLang="nl-NL" dirty="0" err="1"/>
              <a:t>culturen</a:t>
            </a:r>
            <a:r>
              <a:rPr lang="en-US" altLang="nl-NL" dirty="0"/>
              <a:t> is het </a:t>
            </a:r>
            <a:r>
              <a:rPr lang="en-US" altLang="nl-NL" dirty="0" err="1"/>
              <a:t>belangrijk</a:t>
            </a:r>
            <a:r>
              <a:rPr lang="en-US" altLang="nl-NL" dirty="0"/>
              <a:t> om:</a:t>
            </a:r>
            <a:br>
              <a:rPr lang="en-US" altLang="nl-NL" dirty="0"/>
            </a:br>
            <a:r>
              <a:rPr lang="en-US" altLang="nl-NL" dirty="0"/>
              <a:t> </a:t>
            </a:r>
            <a:br>
              <a:rPr lang="en-US" altLang="nl-NL" dirty="0"/>
            </a:br>
            <a:r>
              <a:rPr lang="en-US" altLang="nl-NL" dirty="0"/>
              <a:t>-  </a:t>
            </a:r>
            <a:r>
              <a:rPr lang="en-US" altLang="nl-NL" dirty="0" err="1"/>
              <a:t>begrip</a:t>
            </a:r>
            <a:r>
              <a:rPr lang="en-US" altLang="nl-NL" dirty="0"/>
              <a:t>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hebben</a:t>
            </a:r>
            <a:r>
              <a:rPr lang="en-US" altLang="nl-NL" dirty="0"/>
              <a:t>, </a:t>
            </a:r>
            <a:br>
              <a:rPr lang="en-US" altLang="nl-NL" dirty="0"/>
            </a:br>
            <a:r>
              <a:rPr lang="en-US" altLang="nl-NL" dirty="0"/>
              <a:t>- 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overleggen</a:t>
            </a:r>
            <a:r>
              <a:rPr lang="en-US" altLang="nl-NL" dirty="0"/>
              <a:t>, </a:t>
            </a:r>
            <a:br>
              <a:rPr lang="en-US" altLang="nl-NL" dirty="0"/>
            </a:br>
            <a:r>
              <a:rPr lang="en-US" altLang="nl-NL" dirty="0"/>
              <a:t>-  je </a:t>
            </a:r>
            <a:r>
              <a:rPr lang="en-US" altLang="nl-NL" dirty="0" err="1"/>
              <a:t>aan</a:t>
            </a:r>
            <a:r>
              <a:rPr lang="en-US" altLang="nl-NL" dirty="0"/>
              <a:t>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passen</a:t>
            </a:r>
            <a:r>
              <a:rPr lang="en-US" altLang="nl-NL" dirty="0"/>
              <a:t> </a:t>
            </a:r>
            <a:r>
              <a:rPr lang="en-US" altLang="nl-NL" i="1" dirty="0" err="1"/>
              <a:t>en</a:t>
            </a:r>
            <a:r>
              <a:rPr lang="en-US" altLang="nl-NL" dirty="0"/>
              <a:t> </a:t>
            </a:r>
            <a:br>
              <a:rPr lang="en-US" altLang="nl-NL" dirty="0"/>
            </a:br>
            <a:r>
              <a:rPr lang="en-US" altLang="nl-NL" dirty="0"/>
              <a:t>- 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oefenen</a:t>
            </a:r>
            <a:r>
              <a:rPr lang="en-US" altLang="nl-NL" dirty="0"/>
              <a:t> met </a:t>
            </a:r>
            <a:r>
              <a:rPr lang="en-US" altLang="nl-NL" dirty="0" err="1"/>
              <a:t>elkaar</a:t>
            </a:r>
            <a:r>
              <a:rPr lang="en-US" altLang="nl-NL" dirty="0"/>
              <a:t>. </a:t>
            </a:r>
          </a:p>
          <a:p>
            <a:endParaRPr lang="nl-NL" altLang="nl-NL" dirty="0"/>
          </a:p>
        </p:txBody>
      </p:sp>
      <p:pic>
        <p:nvPicPr>
          <p:cNvPr id="69636" name="Picture 4" descr="cult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060576"/>
            <a:ext cx="26384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jdelijke aanduiding voor inhoud 1"/>
          <p:cNvSpPr>
            <a:spLocks noGrp="1"/>
          </p:cNvSpPr>
          <p:nvPr>
            <p:ph idx="1"/>
          </p:nvPr>
        </p:nvSpPr>
        <p:spPr>
          <a:xfrm>
            <a:off x="2796784" y="2100396"/>
            <a:ext cx="2719553" cy="21368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nl-NL" dirty="0" smtClean="0"/>
              <a:t>Culturen kunnen verschillen in:</a:t>
            </a:r>
          </a:p>
          <a:p>
            <a:pPr lvl="1"/>
            <a:r>
              <a:rPr lang="nl-NL" dirty="0" smtClean="0"/>
              <a:t>Taal</a:t>
            </a:r>
          </a:p>
          <a:p>
            <a:pPr lvl="1"/>
            <a:r>
              <a:rPr lang="nl-NL" dirty="0" smtClean="0"/>
              <a:t>Lichaamstaal</a:t>
            </a:r>
          </a:p>
          <a:p>
            <a:pPr lvl="1"/>
            <a:r>
              <a:rPr lang="nl-NL" dirty="0" smtClean="0"/>
              <a:t>Gewoonten</a:t>
            </a:r>
          </a:p>
          <a:p>
            <a:pPr lvl="1"/>
            <a:r>
              <a:rPr lang="nl-NL" dirty="0" smtClean="0"/>
              <a:t>Rituelen</a:t>
            </a:r>
          </a:p>
          <a:p>
            <a:pPr lvl="1"/>
            <a:r>
              <a:rPr lang="nl-NL" dirty="0" smtClean="0"/>
              <a:t>Opvattingen</a:t>
            </a:r>
          </a:p>
          <a:p>
            <a:pPr lvl="1"/>
            <a:r>
              <a:rPr lang="nl-NL" dirty="0" smtClean="0"/>
              <a:t>Waarden</a:t>
            </a:r>
          </a:p>
          <a:p>
            <a:pPr lvl="1"/>
            <a:r>
              <a:rPr lang="nl-NL" dirty="0" smtClean="0"/>
              <a:t>Normen 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Interculturele communicatie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30636" y="2089533"/>
            <a:ext cx="3706586" cy="2147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92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nl-NL" sz="1500" b="1" dirty="0" err="1"/>
              <a:t>Taal</a:t>
            </a:r>
            <a:r>
              <a:rPr lang="en-US" altLang="nl-NL" sz="1500" dirty="0"/>
              <a:t>: </a:t>
            </a:r>
            <a:r>
              <a:rPr lang="en-US" altLang="nl-NL" sz="1500" dirty="0" err="1"/>
              <a:t>gebruik</a:t>
            </a:r>
            <a:r>
              <a:rPr lang="en-US" altLang="nl-NL" sz="1500" dirty="0"/>
              <a:t> van </a:t>
            </a:r>
            <a:r>
              <a:rPr lang="en-US" altLang="nl-NL" sz="1500" dirty="0" err="1"/>
              <a:t>gezegdes</a:t>
            </a:r>
            <a:r>
              <a:rPr lang="en-US" altLang="nl-NL" sz="1500" dirty="0"/>
              <a:t> </a:t>
            </a:r>
            <a:r>
              <a:rPr lang="en-US" altLang="nl-NL" sz="1500" dirty="0" err="1"/>
              <a:t>en</a:t>
            </a:r>
            <a:r>
              <a:rPr lang="en-US" altLang="nl-NL" sz="1500" dirty="0"/>
              <a:t> </a:t>
            </a:r>
            <a:r>
              <a:rPr lang="en-US" altLang="nl-NL" sz="1500" dirty="0" err="1"/>
              <a:t>uitdrukkingen</a:t>
            </a:r>
            <a:r>
              <a:rPr lang="en-US" altLang="nl-NL" sz="1500" dirty="0"/>
              <a:t>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nl-NL" sz="1500" dirty="0" err="1"/>
              <a:t>Verschillend</a:t>
            </a:r>
            <a:r>
              <a:rPr lang="en-US" altLang="nl-NL" sz="1500" dirty="0"/>
              <a:t> </a:t>
            </a:r>
            <a:r>
              <a:rPr lang="en-US" altLang="nl-NL" sz="1500" dirty="0" err="1"/>
              <a:t>gebruik</a:t>
            </a:r>
            <a:r>
              <a:rPr lang="en-US" altLang="nl-NL" sz="1500" dirty="0"/>
              <a:t> van </a:t>
            </a:r>
            <a:r>
              <a:rPr lang="en-US" altLang="nl-NL" sz="1500" b="1" dirty="0" err="1"/>
              <a:t>lichaamstaal</a:t>
            </a:r>
            <a:r>
              <a:rPr lang="en-US" altLang="nl-NL" sz="1500" dirty="0"/>
              <a:t>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nl-NL" sz="1500" dirty="0" err="1"/>
              <a:t>Gebruik</a:t>
            </a:r>
            <a:r>
              <a:rPr lang="en-US" altLang="nl-NL" sz="1500" dirty="0"/>
              <a:t> van </a:t>
            </a:r>
            <a:r>
              <a:rPr lang="en-US" altLang="nl-NL" sz="1500" dirty="0" err="1"/>
              <a:t>woorden</a:t>
            </a:r>
            <a:r>
              <a:rPr lang="en-US" altLang="nl-NL" sz="1500" dirty="0"/>
              <a:t>/</a:t>
            </a:r>
            <a:r>
              <a:rPr lang="en-US" altLang="nl-NL" sz="1500" dirty="0" err="1"/>
              <a:t>symbolen</a:t>
            </a:r>
            <a:r>
              <a:rPr lang="en-US" altLang="nl-NL" sz="1500" dirty="0"/>
              <a:t>/</a:t>
            </a:r>
            <a:r>
              <a:rPr lang="en-US" altLang="nl-NL" sz="1500" dirty="0" err="1"/>
              <a:t>rituelen</a:t>
            </a:r>
            <a:r>
              <a:rPr lang="en-US" altLang="nl-NL" sz="1500" dirty="0"/>
              <a:t>/</a:t>
            </a:r>
            <a:r>
              <a:rPr lang="en-US" altLang="nl-NL" sz="1500" dirty="0" err="1"/>
              <a:t>gewoontes</a:t>
            </a:r>
            <a:r>
              <a:rPr lang="en-US" altLang="nl-NL" sz="1500" dirty="0"/>
              <a:t> die </a:t>
            </a:r>
            <a:r>
              <a:rPr lang="en-US" altLang="nl-NL" sz="1500" dirty="0" err="1"/>
              <a:t>een</a:t>
            </a:r>
            <a:r>
              <a:rPr lang="en-US" altLang="nl-NL" sz="1500" dirty="0"/>
              <a:t> </a:t>
            </a:r>
            <a:r>
              <a:rPr lang="en-US" altLang="nl-NL" sz="1500" b="1" dirty="0" err="1"/>
              <a:t>emotionele</a:t>
            </a:r>
            <a:r>
              <a:rPr lang="en-US" altLang="nl-NL" sz="1500" dirty="0"/>
              <a:t> lading </a:t>
            </a:r>
            <a:r>
              <a:rPr lang="en-US" altLang="nl-NL" sz="1500" dirty="0" err="1"/>
              <a:t>hebben</a:t>
            </a:r>
            <a:r>
              <a:rPr lang="en-US" altLang="nl-NL" sz="1500" dirty="0"/>
              <a:t>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nl-NL" sz="1500" dirty="0" err="1"/>
              <a:t>Gebruik</a:t>
            </a:r>
            <a:r>
              <a:rPr lang="en-US" altLang="nl-NL" sz="1500" dirty="0"/>
              <a:t> van </a:t>
            </a:r>
            <a:r>
              <a:rPr lang="en-US" altLang="nl-NL" sz="1500" dirty="0" err="1"/>
              <a:t>onbekende</a:t>
            </a:r>
            <a:r>
              <a:rPr lang="en-US" altLang="nl-NL" sz="1500" dirty="0"/>
              <a:t> </a:t>
            </a:r>
            <a:r>
              <a:rPr lang="en-US" altLang="nl-NL" sz="1500" b="1" dirty="0" err="1"/>
              <a:t>begrippen</a:t>
            </a:r>
            <a:r>
              <a:rPr lang="en-US" altLang="nl-NL" sz="1500" dirty="0"/>
              <a:t>. 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nl-NL" sz="1500" b="1" dirty="0" err="1"/>
              <a:t>Waarden</a:t>
            </a:r>
            <a:r>
              <a:rPr lang="en-US" altLang="nl-NL" sz="1500" dirty="0"/>
              <a:t> </a:t>
            </a:r>
            <a:r>
              <a:rPr lang="en-US" altLang="nl-NL" sz="1500" dirty="0" err="1"/>
              <a:t>en</a:t>
            </a:r>
            <a:r>
              <a:rPr lang="en-US" altLang="nl-NL" sz="1500" dirty="0"/>
              <a:t> </a:t>
            </a:r>
            <a:r>
              <a:rPr lang="en-US" altLang="nl-NL" sz="1500" b="1" dirty="0" err="1"/>
              <a:t>normen</a:t>
            </a:r>
            <a:endParaRPr lang="nl-NL" altLang="nl-NL" sz="15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2796782" y="4520609"/>
            <a:ext cx="654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Hierdoor kan miscommunicatie / ruis ontstaan</a:t>
            </a:r>
          </a:p>
        </p:txBody>
      </p:sp>
    </p:spTree>
    <p:extLst>
      <p:ext uri="{BB962C8B-B14F-4D97-AF65-F5344CB8AC3E}">
        <p14:creationId xmlns:p14="http://schemas.microsoft.com/office/powerpoint/2010/main" val="40959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81302" y="2539196"/>
            <a:ext cx="7636619" cy="1382724"/>
          </a:xfrm>
        </p:spPr>
        <p:txBody>
          <a:bodyPr>
            <a:normAutofit/>
          </a:bodyPr>
          <a:lstStyle/>
          <a:p>
            <a:r>
              <a:rPr lang="nl-NL" sz="4500" b="1" dirty="0">
                <a:solidFill>
                  <a:schemeClr val="accent5">
                    <a:lumMod val="75000"/>
                  </a:schemeClr>
                </a:solidFill>
              </a:rPr>
              <a:t>Interculturele communicatie</a:t>
            </a:r>
          </a:p>
        </p:txBody>
      </p:sp>
      <p:pic>
        <p:nvPicPr>
          <p:cNvPr id="3074" name="Picture 2" descr="Afbeeldingsresultaat voor interculturele communi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2" y="3846504"/>
            <a:ext cx="1959769" cy="9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0215" t="10357" r="41032" b="23902"/>
          <a:stretch/>
        </p:blipFill>
        <p:spPr>
          <a:xfrm>
            <a:off x="2688431" y="3552027"/>
            <a:ext cx="2185988" cy="2085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9643" t="23810" r="41326" b="34694"/>
          <a:stretch/>
        </p:blipFill>
        <p:spPr>
          <a:xfrm>
            <a:off x="7067550" y="1231890"/>
            <a:ext cx="2185988" cy="1307307"/>
          </a:xfrm>
          <a:prstGeom prst="rect">
            <a:avLst/>
          </a:prstGeom>
        </p:spPr>
      </p:pic>
      <p:pic>
        <p:nvPicPr>
          <p:cNvPr id="3076" name="Picture 4" descr="Afbeeldingsresultaat voor als een vis in het water voel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971550"/>
            <a:ext cx="1471612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6" y="4005655"/>
            <a:ext cx="2143125" cy="14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David </a:t>
            </a:r>
            <a:r>
              <a:rPr lang="nl-NL" dirty="0" err="1" smtClean="0"/>
              <a:t>Pinto</a:t>
            </a:r>
            <a:endParaRPr lang="nl-NL" dirty="0"/>
          </a:p>
          <a:p>
            <a:r>
              <a:rPr lang="nl-NL" dirty="0" smtClean="0"/>
              <a:t>Drie stappenplan om met cultuurverschillen om te gaan.</a:t>
            </a:r>
          </a:p>
          <a:p>
            <a:pPr marL="457200" indent="-457200">
              <a:buAutoNum type="arabicPeriod"/>
            </a:pPr>
            <a:r>
              <a:rPr lang="nl-NL" dirty="0" smtClean="0"/>
              <a:t>Het leren kennen van de eigen cultuurgebonden waarden en normen.</a:t>
            </a:r>
          </a:p>
          <a:p>
            <a:pPr marL="457200" indent="-457200">
              <a:buAutoNum type="arabicPeriod"/>
            </a:pPr>
            <a:r>
              <a:rPr lang="nl-NL" dirty="0" smtClean="0"/>
              <a:t>Het leren kennen van de cultuur gebonden waarden en  normen van de ander</a:t>
            </a:r>
          </a:p>
          <a:p>
            <a:pPr marL="457200" indent="-457200">
              <a:buAutoNum type="arabicPeriod"/>
            </a:pPr>
            <a:r>
              <a:rPr lang="nl-NL" dirty="0" smtClean="0"/>
              <a:t>Het leren omgaan met de verschillen (en de overeenkomsten zien).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8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351584" y="1916833"/>
            <a:ext cx="7272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Interculturele communicatie </a:t>
            </a:r>
            <a:r>
              <a:rPr lang="nl-NL" sz="2800" dirty="0"/>
              <a:t>= communicatie tussen mensen uit verschillende </a:t>
            </a:r>
            <a:r>
              <a:rPr lang="nl-NL" sz="2800" i="1" dirty="0"/>
              <a:t>culturen</a:t>
            </a:r>
            <a:r>
              <a:rPr lang="nl-NL" sz="2800" dirty="0"/>
              <a:t> (</a:t>
            </a:r>
            <a:r>
              <a:rPr lang="nl-NL" sz="2800" dirty="0"/>
              <a:t>verschil in geloof, geslacht, land, leeftijd enz.)</a:t>
            </a:r>
          </a:p>
          <a:p>
            <a:endParaRPr lang="nl-NL" sz="2400" dirty="0">
              <a:solidFill>
                <a:srgbClr val="00B0F0"/>
              </a:solidFill>
            </a:endParaRPr>
          </a:p>
          <a:p>
            <a:r>
              <a:rPr lang="nl-NL" sz="2400" dirty="0">
                <a:solidFill>
                  <a:srgbClr val="00B0F0"/>
                </a:solidFill>
              </a:rPr>
              <a:t>Vb</a:t>
            </a:r>
            <a:r>
              <a:rPr lang="nl-NL" sz="2400" dirty="0">
                <a:solidFill>
                  <a:srgbClr val="00B0F0"/>
                </a:solidFill>
              </a:rPr>
              <a:t>. communicatie tussen een moslim en een </a:t>
            </a:r>
            <a:r>
              <a:rPr lang="nl-NL" sz="2400" dirty="0">
                <a:solidFill>
                  <a:srgbClr val="00B0F0"/>
                </a:solidFill>
              </a:rPr>
              <a:t>katholiek</a:t>
            </a:r>
          </a:p>
          <a:p>
            <a:r>
              <a:rPr lang="nl-NL" sz="2400" dirty="0">
                <a:solidFill>
                  <a:srgbClr val="00B0F0"/>
                </a:solidFill>
              </a:rPr>
              <a:t>Vb</a:t>
            </a:r>
            <a:r>
              <a:rPr lang="nl-NL" sz="2400" dirty="0">
                <a:solidFill>
                  <a:srgbClr val="00B0F0"/>
                </a:solidFill>
              </a:rPr>
              <a:t>. communicatie tussen een oudere en een jongere</a:t>
            </a:r>
          </a:p>
        </p:txBody>
      </p:sp>
      <p:pic>
        <p:nvPicPr>
          <p:cNvPr id="5" name="Afbeelding 3" descr="top_4292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4901725"/>
            <a:ext cx="3342483" cy="16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7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484785"/>
            <a:ext cx="7715200" cy="4569371"/>
          </a:xfrm>
        </p:spPr>
        <p:txBody>
          <a:bodyPr/>
          <a:lstStyle/>
          <a:p>
            <a:r>
              <a:rPr lang="nl-NL" sz="2400" dirty="0"/>
              <a:t>We leven in een </a:t>
            </a:r>
            <a:r>
              <a:rPr lang="nl-NL" sz="2400" b="1" i="1" dirty="0"/>
              <a:t>multiculturele samenleving</a:t>
            </a:r>
            <a:r>
              <a:rPr lang="nl-NL" sz="2400" dirty="0"/>
              <a:t>, waarin we met verschillende culturen samenleven.</a:t>
            </a:r>
          </a:p>
          <a:p>
            <a:r>
              <a:rPr lang="nl-NL" sz="2400" dirty="0"/>
              <a:t>Verschillende culturen hebben </a:t>
            </a:r>
            <a:r>
              <a:rPr lang="nl-NL" sz="2400" dirty="0"/>
              <a:t>verschillende </a:t>
            </a:r>
            <a:r>
              <a:rPr lang="nl-NL" sz="2400" dirty="0"/>
              <a:t>gewoontes, </a:t>
            </a:r>
            <a:br>
              <a:rPr lang="nl-NL" sz="2400" dirty="0"/>
            </a:br>
            <a:r>
              <a:rPr lang="nl-NL" sz="2400" dirty="0"/>
              <a:t>normen en waarden.</a:t>
            </a:r>
            <a:br>
              <a:rPr lang="nl-NL" sz="2400" dirty="0"/>
            </a:br>
            <a:r>
              <a:rPr lang="nl-NL" sz="2400" dirty="0">
                <a:sym typeface="Wingdings" pitchFamily="2" charset="2"/>
              </a:rPr>
              <a:t> </a:t>
            </a:r>
            <a:r>
              <a:rPr lang="nl-NL" sz="2400" dirty="0"/>
              <a:t>Dit kan voor </a:t>
            </a:r>
            <a:r>
              <a:rPr lang="nl-NL" sz="2400" dirty="0"/>
              <a:t>botsingen/problemen </a:t>
            </a:r>
            <a:r>
              <a:rPr lang="nl-NL" sz="2400" dirty="0"/>
              <a:t>zorgen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68" y="4221088"/>
            <a:ext cx="6138864" cy="24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64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nl-NL" sz="3200" i="1" dirty="0" err="1"/>
              <a:t>Communicatie</a:t>
            </a:r>
            <a:r>
              <a:rPr lang="en-US" altLang="nl-NL" sz="3200" i="1" dirty="0"/>
              <a:t> </a:t>
            </a:r>
            <a:r>
              <a:rPr lang="en-US" altLang="nl-NL" sz="3200" i="1" dirty="0" err="1"/>
              <a:t>tussen</a:t>
            </a:r>
            <a:r>
              <a:rPr lang="en-US" altLang="nl-NL" sz="3200" i="1" dirty="0"/>
              <a:t> </a:t>
            </a:r>
            <a:r>
              <a:rPr lang="en-US" altLang="nl-NL" sz="3200" i="1" dirty="0" err="1"/>
              <a:t>culturen</a:t>
            </a:r>
            <a:r>
              <a:rPr lang="en-US" altLang="nl-NL" sz="3200" i="1" dirty="0"/>
              <a:t> </a:t>
            </a:r>
            <a:r>
              <a:rPr lang="en-US" altLang="nl-NL" sz="3200" i="1" dirty="0" err="1"/>
              <a:t>kan</a:t>
            </a:r>
            <a:r>
              <a:rPr lang="en-US" altLang="nl-NL" sz="3200" i="1" dirty="0"/>
              <a:t> </a:t>
            </a:r>
            <a:r>
              <a:rPr lang="en-US" altLang="nl-NL" sz="3200" i="1" dirty="0" err="1"/>
              <a:t>verstoord</a:t>
            </a:r>
            <a:r>
              <a:rPr lang="en-US" altLang="nl-NL" sz="3200" i="1" dirty="0"/>
              <a:t> </a:t>
            </a:r>
            <a:r>
              <a:rPr lang="en-US" altLang="nl-NL" sz="3200" i="1" dirty="0" err="1"/>
              <a:t>worden</a:t>
            </a:r>
            <a:r>
              <a:rPr lang="en-US" altLang="nl-NL" sz="3200" i="1" dirty="0"/>
              <a:t> door</a:t>
            </a:r>
            <a:r>
              <a:rPr lang="en-US" altLang="nl-NL" sz="3200" i="1" dirty="0"/>
              <a:t>:</a:t>
            </a:r>
            <a:endParaRPr lang="nl-NL" altLang="nl-NL" sz="32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19263"/>
            <a:ext cx="6851650" cy="4411662"/>
          </a:xfrm>
        </p:spPr>
        <p:txBody>
          <a:bodyPr/>
          <a:lstStyle/>
          <a:p>
            <a:pPr marL="571500" indent="-571500"/>
            <a:r>
              <a:rPr lang="en-US" altLang="nl-NL" sz="2600" dirty="0" err="1"/>
              <a:t>Taal</a:t>
            </a:r>
            <a:r>
              <a:rPr lang="en-US" altLang="nl-NL" sz="2600" dirty="0"/>
              <a:t>: </a:t>
            </a:r>
            <a:r>
              <a:rPr lang="en-US" altLang="nl-NL" sz="2600" dirty="0" err="1"/>
              <a:t>gebruik</a:t>
            </a:r>
            <a:r>
              <a:rPr lang="en-US" altLang="nl-NL" sz="2600" dirty="0"/>
              <a:t> </a:t>
            </a:r>
            <a:r>
              <a:rPr lang="en-US" altLang="nl-NL" sz="2600" dirty="0"/>
              <a:t>van </a:t>
            </a:r>
            <a:r>
              <a:rPr lang="en-US" altLang="nl-NL" sz="2600" dirty="0" err="1"/>
              <a:t>gezegdes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en</a:t>
            </a:r>
            <a:r>
              <a:rPr lang="en-US" altLang="nl-NL" sz="2600" dirty="0"/>
              <a:t> </a:t>
            </a:r>
            <a:r>
              <a:rPr lang="en-US" altLang="nl-NL" sz="2600" dirty="0" err="1"/>
              <a:t>uitdrukkingen</a:t>
            </a:r>
            <a:r>
              <a:rPr lang="en-US" altLang="nl-NL" sz="2600" dirty="0"/>
              <a:t>.</a:t>
            </a:r>
          </a:p>
          <a:p>
            <a:pPr marL="571500" indent="-571500"/>
            <a:r>
              <a:rPr lang="en-US" altLang="nl-NL" sz="2600" dirty="0" err="1"/>
              <a:t>Verschillend</a:t>
            </a:r>
            <a:r>
              <a:rPr lang="en-US" altLang="nl-NL" sz="2600" dirty="0"/>
              <a:t> </a:t>
            </a:r>
            <a:r>
              <a:rPr lang="en-US" altLang="nl-NL" sz="2600" dirty="0" err="1"/>
              <a:t>gebruik</a:t>
            </a:r>
            <a:r>
              <a:rPr lang="en-US" altLang="nl-NL" sz="2600" dirty="0"/>
              <a:t> van </a:t>
            </a:r>
            <a:r>
              <a:rPr lang="en-US" altLang="nl-NL" sz="2600" dirty="0" err="1"/>
              <a:t>lichaamstaal</a:t>
            </a:r>
            <a:r>
              <a:rPr lang="en-US" altLang="nl-NL" sz="2600" dirty="0"/>
              <a:t>.</a:t>
            </a:r>
          </a:p>
          <a:p>
            <a:pPr marL="571500" indent="-571500"/>
            <a:r>
              <a:rPr lang="en-US" altLang="nl-NL" sz="2600" dirty="0" err="1"/>
              <a:t>Gebruik</a:t>
            </a:r>
            <a:r>
              <a:rPr lang="en-US" altLang="nl-NL" sz="2600" dirty="0"/>
              <a:t> van </a:t>
            </a:r>
            <a:r>
              <a:rPr lang="en-US" altLang="nl-NL" sz="2600" dirty="0" err="1"/>
              <a:t>woorden</a:t>
            </a:r>
            <a:r>
              <a:rPr lang="en-US" altLang="nl-NL" sz="2600" dirty="0"/>
              <a:t>/</a:t>
            </a:r>
            <a:r>
              <a:rPr lang="en-US" altLang="nl-NL" sz="2600" dirty="0" err="1"/>
              <a:t>symbolen</a:t>
            </a:r>
            <a:r>
              <a:rPr lang="en-US" altLang="nl-NL" sz="2600" dirty="0"/>
              <a:t> die </a:t>
            </a:r>
            <a:r>
              <a:rPr lang="en-US" altLang="nl-NL" sz="2600" dirty="0" err="1"/>
              <a:t>een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emotionele</a:t>
            </a:r>
            <a:r>
              <a:rPr lang="en-US" altLang="nl-NL" sz="2600" dirty="0"/>
              <a:t> lading </a:t>
            </a:r>
            <a:r>
              <a:rPr lang="en-US" altLang="nl-NL" sz="2600" dirty="0" err="1"/>
              <a:t>hebben</a:t>
            </a:r>
            <a:r>
              <a:rPr lang="en-US" altLang="nl-NL" sz="2600" dirty="0"/>
              <a:t>.</a:t>
            </a:r>
            <a:endParaRPr lang="en-US" altLang="nl-NL" sz="2600" dirty="0"/>
          </a:p>
          <a:p>
            <a:pPr marL="571500" indent="-571500"/>
            <a:r>
              <a:rPr lang="en-US" altLang="nl-NL" sz="2600" dirty="0" err="1"/>
              <a:t>Gebruik</a:t>
            </a:r>
            <a:r>
              <a:rPr lang="en-US" altLang="nl-NL" sz="2600" dirty="0"/>
              <a:t> van </a:t>
            </a:r>
            <a:r>
              <a:rPr lang="en-US" altLang="nl-NL" sz="2600" dirty="0" err="1"/>
              <a:t>onbekende</a:t>
            </a:r>
            <a:r>
              <a:rPr lang="en-US" altLang="nl-NL" sz="2600" dirty="0"/>
              <a:t> </a:t>
            </a:r>
            <a:r>
              <a:rPr lang="en-US" altLang="nl-NL" sz="2600" dirty="0" err="1"/>
              <a:t>begrippen</a:t>
            </a:r>
            <a:r>
              <a:rPr lang="en-US" altLang="nl-NL" sz="2600" dirty="0"/>
              <a:t>.  </a:t>
            </a:r>
            <a:endParaRPr lang="en-US" altLang="nl-NL" sz="2600" dirty="0"/>
          </a:p>
          <a:p>
            <a:pPr marL="571500" indent="-571500"/>
            <a:r>
              <a:rPr lang="en-US" altLang="nl-NL" sz="2600" dirty="0" err="1"/>
              <a:t>Waarden</a:t>
            </a:r>
            <a:r>
              <a:rPr lang="en-US" altLang="nl-NL" sz="2600" dirty="0"/>
              <a:t> </a:t>
            </a:r>
            <a:r>
              <a:rPr lang="en-US" altLang="nl-NL" sz="2600" dirty="0" err="1"/>
              <a:t>en</a:t>
            </a:r>
            <a:r>
              <a:rPr lang="en-US" altLang="nl-NL" sz="2600" dirty="0"/>
              <a:t> </a:t>
            </a:r>
            <a:r>
              <a:rPr lang="en-US" altLang="nl-NL" sz="2600" dirty="0" err="1"/>
              <a:t>normen</a:t>
            </a:r>
            <a:endParaRPr lang="nl-NL" altLang="nl-NL" sz="2600" dirty="0"/>
          </a:p>
        </p:txBody>
      </p:sp>
      <p:pic>
        <p:nvPicPr>
          <p:cNvPr id="61446" name="Picture 6" descr="hu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2176" y="2205039"/>
            <a:ext cx="2155825" cy="2967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 descr="image_67_247_1_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4" y="1500175"/>
            <a:ext cx="3143272" cy="22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jdelijke aanduiding voor inhoud 1"/>
          <p:cNvSpPr>
            <a:spLocks noGrp="1"/>
          </p:cNvSpPr>
          <p:nvPr>
            <p:ph idx="1"/>
          </p:nvPr>
        </p:nvSpPr>
        <p:spPr>
          <a:xfrm>
            <a:off x="1969186" y="1512413"/>
            <a:ext cx="8258204" cy="4786346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Culturen kunnen verschillen in:</a:t>
            </a:r>
          </a:p>
          <a:p>
            <a:pPr lvl="1"/>
            <a:r>
              <a:rPr lang="nl-NL" dirty="0" smtClean="0"/>
              <a:t>Taal</a:t>
            </a:r>
          </a:p>
          <a:p>
            <a:pPr lvl="1"/>
            <a:r>
              <a:rPr lang="nl-NL" dirty="0" smtClean="0"/>
              <a:t>Lichaamstaal</a:t>
            </a:r>
          </a:p>
          <a:p>
            <a:pPr lvl="1"/>
            <a:r>
              <a:rPr lang="nl-NL" dirty="0" smtClean="0"/>
              <a:t>Gewoonten</a:t>
            </a:r>
          </a:p>
          <a:p>
            <a:pPr lvl="1"/>
            <a:r>
              <a:rPr lang="nl-NL" dirty="0" smtClean="0"/>
              <a:t>Rituelen</a:t>
            </a:r>
          </a:p>
          <a:p>
            <a:pPr lvl="1"/>
            <a:r>
              <a:rPr lang="nl-NL" dirty="0" smtClean="0"/>
              <a:t>Opvattingen</a:t>
            </a:r>
          </a:p>
          <a:p>
            <a:pPr lvl="1"/>
            <a:r>
              <a:rPr lang="nl-NL" dirty="0" smtClean="0"/>
              <a:t>Waarden</a:t>
            </a:r>
          </a:p>
          <a:p>
            <a:pPr lvl="1"/>
            <a:r>
              <a:rPr lang="nl-NL" dirty="0" smtClean="0"/>
              <a:t>Normen 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Deze onderdelen brengen mensen uit dezelfde cultuur op elkaar over.</a:t>
            </a:r>
          </a:p>
          <a:p>
            <a:r>
              <a:rPr lang="nl-NL" dirty="0" smtClean="0"/>
              <a:t>Iedere cultuur heeft eigen ‘codes’ waardoor je mensen uit dezelfde cultuur snel kan herkennen.	</a:t>
            </a:r>
          </a:p>
          <a:p>
            <a:r>
              <a:rPr lang="nl-NL" sz="1600" dirty="0">
                <a:solidFill>
                  <a:srgbClr val="0070C0"/>
                </a:solidFill>
              </a:rPr>
              <a:t>Vb. begroeten </a:t>
            </a:r>
            <a:r>
              <a:rPr lang="nl-NL" sz="1600" dirty="0">
                <a:solidFill>
                  <a:srgbClr val="0070C0"/>
                </a:solidFill>
                <a:sym typeface="Wingdings" pitchFamily="2" charset="2"/>
              </a:rPr>
              <a:t> 	i</a:t>
            </a:r>
            <a:r>
              <a:rPr lang="nl-NL" sz="1600" dirty="0">
                <a:solidFill>
                  <a:srgbClr val="0070C0"/>
                </a:solidFill>
              </a:rPr>
              <a:t>n Nederland: ‘Hoi’ zeggen en hand geven</a:t>
            </a:r>
          </a:p>
          <a:p>
            <a:pPr>
              <a:buNone/>
            </a:pPr>
            <a:r>
              <a:rPr lang="nl-NL" sz="1600" dirty="0">
                <a:solidFill>
                  <a:srgbClr val="0070C0"/>
                </a:solidFill>
              </a:rPr>
              <a:t>		in Japan: Handen tegen elkaar en buigen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Cultuur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aa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4032" y="5085184"/>
            <a:ext cx="3643642" cy="1484784"/>
          </a:xfrm>
          <a:prstGeom prst="rect">
            <a:avLst/>
          </a:prstGeom>
        </p:spPr>
      </p:pic>
      <p:sp>
        <p:nvSpPr>
          <p:cNvPr id="15362" name="Tijdelijke aanduiding voor inhoud 1"/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28765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400" b="1" dirty="0"/>
              <a:t>1) </a:t>
            </a:r>
            <a:r>
              <a:rPr lang="nl-NL" sz="2400" b="1" u="sng" dirty="0"/>
              <a:t>Taal</a:t>
            </a:r>
          </a:p>
          <a:p>
            <a:r>
              <a:rPr lang="nl-NL" dirty="0" smtClean="0"/>
              <a:t>Een systeem van spraak (woorden uitspreken), gebarentaal, schrift (woorden schrijven) om iets duidelijk te maken. </a:t>
            </a:r>
          </a:p>
          <a:p>
            <a:r>
              <a:rPr lang="nl-NL" dirty="0" smtClean="0"/>
              <a:t>De woorden (spraak/gebaren/schrift) waarmee mensen contact met elkaar hebben. </a:t>
            </a:r>
          </a:p>
          <a:p>
            <a:r>
              <a:rPr lang="nl-NL" dirty="0" smtClean="0"/>
              <a:t>Een systeem dat betekenis van woorden weergeeft doormiddel van symbolen, spraak, gebaren, schrift.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 smtClean="0"/>
              <a:t>Onderdelen van cultuur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tweede t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21" y="4143380"/>
            <a:ext cx="1577351" cy="2286016"/>
          </a:xfrm>
          <a:prstGeom prst="rect">
            <a:avLst/>
          </a:prstGeom>
        </p:spPr>
      </p:pic>
      <p:pic>
        <p:nvPicPr>
          <p:cNvPr id="4" name="Afbeelding 3" descr="moederta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4893" y="1428737"/>
            <a:ext cx="1785971" cy="249553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881158" y="1428736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Welke talen hebben mensen (aan)geleerd?</a:t>
            </a:r>
            <a:r>
              <a:rPr lang="nl-NL" dirty="0" smtClean="0">
                <a:solidFill>
                  <a:srgbClr val="7030A0"/>
                </a:solidFill>
              </a:rPr>
              <a:t/>
            </a:r>
            <a:br>
              <a:rPr lang="nl-NL" dirty="0" smtClean="0">
                <a:solidFill>
                  <a:srgbClr val="7030A0"/>
                </a:solidFill>
              </a:rPr>
            </a:br>
            <a:endParaRPr lang="nl-NL" dirty="0" smtClean="0">
              <a:solidFill>
                <a:srgbClr val="7030A0"/>
              </a:solidFill>
            </a:endParaRPr>
          </a:p>
          <a:p>
            <a:r>
              <a:rPr lang="nl-NL" b="1" u="sng" dirty="0" smtClean="0"/>
              <a:t>Moedertaal</a:t>
            </a:r>
            <a:r>
              <a:rPr lang="nl-NL" dirty="0" smtClean="0"/>
              <a:t>: je eerste taal. </a:t>
            </a:r>
            <a:br>
              <a:rPr lang="nl-NL" dirty="0" smtClean="0"/>
            </a:br>
            <a:r>
              <a:rPr lang="nl-NL" dirty="0" smtClean="0"/>
              <a:t>Taal die je van jongs af aan van je </a:t>
            </a:r>
            <a:br>
              <a:rPr lang="nl-NL" dirty="0" smtClean="0"/>
            </a:br>
            <a:r>
              <a:rPr lang="nl-NL" dirty="0" smtClean="0"/>
              <a:t>ouders leert. </a:t>
            </a:r>
          </a:p>
          <a:p>
            <a:pPr>
              <a:buNone/>
            </a:pPr>
            <a:endParaRPr lang="nl-NL" b="1" dirty="0" smtClean="0"/>
          </a:p>
          <a:p>
            <a:r>
              <a:rPr lang="nl-NL" b="1" u="sng" dirty="0" err="1" smtClean="0"/>
              <a:t>Tweede-taalverwerving</a:t>
            </a:r>
            <a:r>
              <a:rPr lang="nl-NL" dirty="0" smtClean="0"/>
              <a:t>: je tweede taal.</a:t>
            </a:r>
            <a:br>
              <a:rPr lang="nl-NL" dirty="0" smtClean="0"/>
            </a:br>
            <a:r>
              <a:rPr lang="nl-NL" dirty="0" smtClean="0"/>
              <a:t>Taal die je later leert </a:t>
            </a:r>
            <a:br>
              <a:rPr lang="nl-NL" dirty="0" smtClean="0"/>
            </a:br>
            <a:r>
              <a:rPr lang="nl-NL" dirty="0" smtClean="0"/>
              <a:t>(als je </a:t>
            </a:r>
            <a:r>
              <a:rPr lang="nl-NL" dirty="0" err="1" smtClean="0"/>
              <a:t>je</a:t>
            </a:r>
            <a:r>
              <a:rPr lang="nl-NL" dirty="0" smtClean="0"/>
              <a:t> moedertaal goed beheerst)</a:t>
            </a:r>
          </a:p>
          <a:p>
            <a:pPr lvl="1"/>
            <a:r>
              <a:rPr lang="nl-NL" dirty="0" smtClean="0"/>
              <a:t>Kost vaak veel moeite om te leren.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(Vervolg)</a:t>
            </a:r>
            <a:r>
              <a:rPr lang="nl-NL" dirty="0" smtClean="0"/>
              <a:t> Taal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2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847528" y="1772816"/>
            <a:ext cx="8064896" cy="4525962"/>
          </a:xfrm>
        </p:spPr>
        <p:txBody>
          <a:bodyPr/>
          <a:lstStyle/>
          <a:p>
            <a:pPr>
              <a:buNone/>
            </a:pPr>
            <a:r>
              <a:rPr lang="nl-NL" sz="2400" b="1" dirty="0"/>
              <a:t>2) </a:t>
            </a:r>
            <a:r>
              <a:rPr lang="nl-NL" sz="2400" b="1" u="sng" dirty="0"/>
              <a:t>Lichaamstaal</a:t>
            </a:r>
          </a:p>
          <a:p>
            <a:r>
              <a:rPr lang="nl-NL" dirty="0" smtClean="0"/>
              <a:t>Non-verbale communicatie.</a:t>
            </a:r>
          </a:p>
          <a:p>
            <a:r>
              <a:rPr lang="nl-NL" dirty="0" smtClean="0"/>
              <a:t>Boodschappen die </a:t>
            </a:r>
            <a:br>
              <a:rPr lang="nl-NL" dirty="0" smtClean="0"/>
            </a:br>
            <a:r>
              <a:rPr lang="nl-NL" dirty="0" smtClean="0"/>
              <a:t>d.m.v. gebaren, gezichtsuitdrukkingen, lichaamshouding en oogcontact worden overgebracht.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van cultuur</a:t>
            </a:r>
            <a:endParaRPr lang="nl-NL" dirty="0"/>
          </a:p>
        </p:txBody>
      </p:sp>
      <p:pic>
        <p:nvPicPr>
          <p:cNvPr id="4" name="Afbeelding 3" descr="lichaamsta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6160" y="3713652"/>
            <a:ext cx="2837428" cy="28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0</TotalTime>
  <Words>802</Words>
  <Application>Microsoft Office PowerPoint</Application>
  <PresentationFormat>Breedbeeld</PresentationFormat>
  <Paragraphs>121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Cardenio Modern</vt:lpstr>
      <vt:lpstr>Wingdings</vt:lpstr>
      <vt:lpstr>Kantoorthema</vt:lpstr>
      <vt:lpstr>Interculturele communicatie</vt:lpstr>
      <vt:lpstr>Culturen</vt:lpstr>
      <vt:lpstr>PowerPoint-presentatie</vt:lpstr>
      <vt:lpstr>PowerPoint-presentatie</vt:lpstr>
      <vt:lpstr>Communicatie tussen culturen kan verstoord worden door:</vt:lpstr>
      <vt:lpstr>Cultuur </vt:lpstr>
      <vt:lpstr>Onderdelen van cultuur</vt:lpstr>
      <vt:lpstr>(Vervolg) Taal</vt:lpstr>
      <vt:lpstr>Onderdelen van cultuur</vt:lpstr>
      <vt:lpstr>Verschillen tussen talen (die kunnen leiden tot communicatieproblemen)</vt:lpstr>
      <vt:lpstr>Onderdelen van cultuur</vt:lpstr>
      <vt:lpstr>Normen en waarden</vt:lpstr>
      <vt:lpstr>Belangrijk als je met andere culturen te maken hebt</vt:lpstr>
      <vt:lpstr>Omgaan met verschillende culturen (in je werk)</vt:lpstr>
      <vt:lpstr>Interculturele communicatie</vt:lpstr>
      <vt:lpstr>PowerPoint-presentatie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Interculturele communicatie</dc:title>
  <dc:creator>Marjolein Knijnenburg</dc:creator>
  <cp:lastModifiedBy>Marjolein Knijnenburg</cp:lastModifiedBy>
  <cp:revision>1</cp:revision>
  <dcterms:created xsi:type="dcterms:W3CDTF">2020-07-06T13:41:02Z</dcterms:created>
  <dcterms:modified xsi:type="dcterms:W3CDTF">2020-07-06T13:41:31Z</dcterms:modified>
</cp:coreProperties>
</file>