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0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9" d="100"/>
          <a:sy n="139" d="100"/>
        </p:scale>
        <p:origin x="49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D35B347-210E-D34C-9035-40FF6664A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257FFC-1260-214E-BE27-C5D766D3D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7D8D-2F1B-3146-B533-E539AE0B4A6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36B99D-5F65-2242-8D89-C7D420872D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9FD6FA-EB16-954E-B3E3-07AEE876A5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23DD-2DB5-5846-92AF-052944356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25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8ADEE-A429-4D75-B1E4-C084E12567C4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AEA4C-A0FD-4FE1-A318-2CDB7A16A0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83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546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Kijk ook naar de andere les/leerdoelen</a:t>
            </a:r>
            <a:r>
              <a:rPr lang="nl-NL" baseline="0" dirty="0" smtClean="0"/>
              <a:t> om te zien of je die kan beantwoorden.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516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05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Ga</a:t>
            </a:r>
            <a:r>
              <a:rPr lang="nl-NL" baseline="0" dirty="0" smtClean="0"/>
              <a:t> staan als je het eens bent met de stelling.</a:t>
            </a:r>
          </a:p>
          <a:p>
            <a:r>
              <a:rPr lang="nl-NL" baseline="0" dirty="0" smtClean="0"/>
              <a:t>Onjuist.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84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Onjuist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42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Juist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028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Onjuist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034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192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16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181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275850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104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370015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130550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295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95799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024400"/>
            <a:ext cx="7213375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nl-NL" dirty="0"/>
              <a:t>Klikken om een tekst toe te voegen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080A32B-699B-654D-86D4-99260E819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3472" y="2097087"/>
            <a:ext cx="2952525" cy="29525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97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7528965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A2361DE-0582-854E-A23F-68DE3F4F1F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53651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C266A8C7-13DC-4848-B9DA-7A2A842A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68612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6">
            <a:extLst>
              <a:ext uri="{FF2B5EF4-FFF2-40B4-BE49-F238E27FC236}">
                <a16:creationId xmlns:a16="http://schemas.microsoft.com/office/drawing/2014/main" id="{0D582A28-9316-4E4A-9D19-84226F06D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53651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6">
            <a:extLst>
              <a:ext uri="{FF2B5EF4-FFF2-40B4-BE49-F238E27FC236}">
                <a16:creationId xmlns:a16="http://schemas.microsoft.com/office/drawing/2014/main" id="{994BC7C1-B4BF-D043-8893-BD696EC47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612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6">
            <a:extLst>
              <a:ext uri="{FF2B5EF4-FFF2-40B4-BE49-F238E27FC236}">
                <a16:creationId xmlns:a16="http://schemas.microsoft.com/office/drawing/2014/main" id="{3573C7DC-377C-9D47-BF0B-24AAAA78E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53651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Tijdelijke aanduiding voor afbeelding 6">
            <a:extLst>
              <a:ext uri="{FF2B5EF4-FFF2-40B4-BE49-F238E27FC236}">
                <a16:creationId xmlns:a16="http://schemas.microsoft.com/office/drawing/2014/main" id="{A0FF0CC3-338B-8C4B-B8FF-CBA2E4E97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8612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70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54498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VIDEO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217351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JeW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en, vrouw, geparkeerd, teken&#10;&#10;Automatisch gegenereerde beschrijving">
            <a:extLst>
              <a:ext uri="{FF2B5EF4-FFF2-40B4-BE49-F238E27FC236}">
                <a16:creationId xmlns:a16="http://schemas.microsoft.com/office/drawing/2014/main" id="{9B4A1A0C-779F-1B46-AE73-3C4D0CEF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3AFC20ED-5008-1D47-BF9B-25F4CB971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7339476" cy="66994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488" y="757413"/>
            <a:ext cx="5945918" cy="3398644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WELKOM,</a:t>
            </a:r>
            <a:br>
              <a:rPr lang="nl-NL" dirty="0"/>
            </a:br>
            <a:r>
              <a:rPr lang="nl-NL" dirty="0"/>
              <a:t>LEUK DAT</a:t>
            </a:r>
            <a:br>
              <a:rPr lang="nl-NL" dirty="0"/>
            </a:br>
            <a:r>
              <a:rPr lang="nl-NL" dirty="0"/>
              <a:t>JE ER BENT</a:t>
            </a:r>
          </a:p>
        </p:txBody>
      </p:sp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970" y="4911484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5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4506064" y="2144291"/>
            <a:ext cx="3199539" cy="2555452"/>
            <a:chOff x="2892426" y="1908175"/>
            <a:chExt cx="3340099" cy="3556956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2892426" y="1908175"/>
              <a:ext cx="3340099" cy="3024188"/>
              <a:chOff x="2892426" y="1908175"/>
              <a:chExt cx="3340099" cy="302418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4013" y="1908175"/>
                <a:ext cx="3338512" cy="30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3157538" y="2224088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3530600" y="1908175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9DC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8575" y="4433888"/>
                <a:ext cx="1714500" cy="493713"/>
              </a:xfrm>
              <a:custGeom>
                <a:avLst/>
                <a:gdLst>
                  <a:gd name="T0" fmla="*/ 1109 w 1109"/>
                  <a:gd name="T1" fmla="*/ 0 h 319"/>
                  <a:gd name="T2" fmla="*/ 721 w 1109"/>
                  <a:gd name="T3" fmla="*/ 114 h 319"/>
                  <a:gd name="T4" fmla="*/ 262 w 1109"/>
                  <a:gd name="T5" fmla="*/ 244 h 319"/>
                  <a:gd name="T6" fmla="*/ 0 w 1109"/>
                  <a:gd name="T7" fmla="*/ 204 h 319"/>
                  <a:gd name="T8" fmla="*/ 434 w 1109"/>
                  <a:gd name="T9" fmla="*/ 319 h 319"/>
                  <a:gd name="T10" fmla="*/ 1109 w 1109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9" h="319">
                    <a:moveTo>
                      <a:pt x="1109" y="0"/>
                    </a:moveTo>
                    <a:cubicBezTo>
                      <a:pt x="994" y="66"/>
                      <a:pt x="862" y="107"/>
                      <a:pt x="721" y="114"/>
                    </a:cubicBezTo>
                    <a:cubicBezTo>
                      <a:pt x="588" y="196"/>
                      <a:pt x="431" y="244"/>
                      <a:pt x="262" y="244"/>
                    </a:cubicBezTo>
                    <a:cubicBezTo>
                      <a:pt x="171" y="244"/>
                      <a:pt x="83" y="230"/>
                      <a:pt x="0" y="204"/>
                    </a:cubicBezTo>
                    <a:cubicBezTo>
                      <a:pt x="127" y="277"/>
                      <a:pt x="276" y="319"/>
                      <a:pt x="434" y="319"/>
                    </a:cubicBezTo>
                    <a:cubicBezTo>
                      <a:pt x="706" y="319"/>
                      <a:pt x="949" y="195"/>
                      <a:pt x="110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157538" y="2403475"/>
                <a:ext cx="1795462" cy="2408238"/>
              </a:xfrm>
              <a:custGeom>
                <a:avLst/>
                <a:gdLst>
                  <a:gd name="T0" fmla="*/ 441 w 1162"/>
                  <a:gd name="T1" fmla="*/ 0 h 1558"/>
                  <a:gd name="T2" fmla="*/ 0 w 1162"/>
                  <a:gd name="T3" fmla="*/ 759 h 1558"/>
                  <a:gd name="T4" fmla="*/ 441 w 1162"/>
                  <a:gd name="T5" fmla="*/ 1518 h 1558"/>
                  <a:gd name="T6" fmla="*/ 703 w 1162"/>
                  <a:gd name="T7" fmla="*/ 1558 h 1558"/>
                  <a:gd name="T8" fmla="*/ 1162 w 1162"/>
                  <a:gd name="T9" fmla="*/ 1428 h 1558"/>
                  <a:gd name="T10" fmla="*/ 1162 w 1162"/>
                  <a:gd name="T11" fmla="*/ 1428 h 1558"/>
                  <a:gd name="T12" fmla="*/ 1116 w 1162"/>
                  <a:gd name="T13" fmla="*/ 1429 h 1558"/>
                  <a:gd name="T14" fmla="*/ 242 w 1162"/>
                  <a:gd name="T15" fmla="*/ 555 h 1558"/>
                  <a:gd name="T16" fmla="*/ 441 w 1162"/>
                  <a:gd name="T17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2" h="1558">
                    <a:moveTo>
                      <a:pt x="441" y="0"/>
                    </a:moveTo>
                    <a:cubicBezTo>
                      <a:pt x="178" y="150"/>
                      <a:pt x="0" y="434"/>
                      <a:pt x="0" y="759"/>
                    </a:cubicBezTo>
                    <a:cubicBezTo>
                      <a:pt x="0" y="1084"/>
                      <a:pt x="178" y="1367"/>
                      <a:pt x="441" y="1518"/>
                    </a:cubicBezTo>
                    <a:cubicBezTo>
                      <a:pt x="524" y="1544"/>
                      <a:pt x="612" y="1558"/>
                      <a:pt x="703" y="1558"/>
                    </a:cubicBezTo>
                    <a:cubicBezTo>
                      <a:pt x="872" y="1558"/>
                      <a:pt x="1029" y="1510"/>
                      <a:pt x="1162" y="1428"/>
                    </a:cubicBezTo>
                    <a:cubicBezTo>
                      <a:pt x="1162" y="1428"/>
                      <a:pt x="1162" y="1428"/>
                      <a:pt x="1162" y="1428"/>
                    </a:cubicBezTo>
                    <a:cubicBezTo>
                      <a:pt x="1147" y="1429"/>
                      <a:pt x="1132" y="1429"/>
                      <a:pt x="1116" y="1429"/>
                    </a:cubicBezTo>
                    <a:cubicBezTo>
                      <a:pt x="633" y="1429"/>
                      <a:pt x="242" y="1038"/>
                      <a:pt x="242" y="555"/>
                    </a:cubicBezTo>
                    <a:cubicBezTo>
                      <a:pt x="242" y="344"/>
                      <a:pt x="316" y="151"/>
                      <a:pt x="441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71950" y="1908175"/>
                <a:ext cx="2060575" cy="2525713"/>
              </a:xfrm>
              <a:custGeom>
                <a:avLst/>
                <a:gdLst>
                  <a:gd name="T0" fmla="*/ 459 w 1333"/>
                  <a:gd name="T1" fmla="*/ 0 h 1634"/>
                  <a:gd name="T2" fmla="*/ 0 w 1333"/>
                  <a:gd name="T3" fmla="*/ 131 h 1634"/>
                  <a:gd name="T4" fmla="*/ 46 w 1333"/>
                  <a:gd name="T5" fmla="*/ 129 h 1634"/>
                  <a:gd name="T6" fmla="*/ 481 w 1333"/>
                  <a:gd name="T7" fmla="*/ 245 h 1634"/>
                  <a:gd name="T8" fmla="*/ 1092 w 1333"/>
                  <a:gd name="T9" fmla="*/ 1079 h 1634"/>
                  <a:gd name="T10" fmla="*/ 893 w 1333"/>
                  <a:gd name="T11" fmla="*/ 1634 h 1634"/>
                  <a:gd name="T12" fmla="*/ 1333 w 1333"/>
                  <a:gd name="T13" fmla="*/ 875 h 1634"/>
                  <a:gd name="T14" fmla="*/ 459 w 1333"/>
                  <a:gd name="T15" fmla="*/ 0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3" h="1634">
                    <a:moveTo>
                      <a:pt x="459" y="0"/>
                    </a:moveTo>
                    <a:cubicBezTo>
                      <a:pt x="291" y="0"/>
                      <a:pt x="133" y="48"/>
                      <a:pt x="0" y="131"/>
                    </a:cubicBezTo>
                    <a:cubicBezTo>
                      <a:pt x="15" y="130"/>
                      <a:pt x="31" y="129"/>
                      <a:pt x="46" y="129"/>
                    </a:cubicBezTo>
                    <a:cubicBezTo>
                      <a:pt x="204" y="129"/>
                      <a:pt x="353" y="171"/>
                      <a:pt x="481" y="245"/>
                    </a:cubicBezTo>
                    <a:cubicBezTo>
                      <a:pt x="835" y="356"/>
                      <a:pt x="1092" y="687"/>
                      <a:pt x="1092" y="1079"/>
                    </a:cubicBezTo>
                    <a:cubicBezTo>
                      <a:pt x="1092" y="1290"/>
                      <a:pt x="1018" y="1483"/>
                      <a:pt x="893" y="1634"/>
                    </a:cubicBezTo>
                    <a:cubicBezTo>
                      <a:pt x="1156" y="1483"/>
                      <a:pt x="1333" y="1200"/>
                      <a:pt x="1333" y="875"/>
                    </a:cubicBezTo>
                    <a:cubicBezTo>
                      <a:pt x="1333" y="392"/>
                      <a:pt x="942" y="0"/>
                      <a:pt x="45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8575" y="2108200"/>
                <a:ext cx="1076325" cy="295275"/>
              </a:xfrm>
              <a:custGeom>
                <a:avLst/>
                <a:gdLst>
                  <a:gd name="T0" fmla="*/ 262 w 697"/>
                  <a:gd name="T1" fmla="*/ 0 h 191"/>
                  <a:gd name="T2" fmla="*/ 216 w 697"/>
                  <a:gd name="T3" fmla="*/ 2 h 191"/>
                  <a:gd name="T4" fmla="*/ 216 w 697"/>
                  <a:gd name="T5" fmla="*/ 2 h 191"/>
                  <a:gd name="T6" fmla="*/ 0 w 697"/>
                  <a:gd name="T7" fmla="*/ 191 h 191"/>
                  <a:gd name="T8" fmla="*/ 434 w 697"/>
                  <a:gd name="T9" fmla="*/ 75 h 191"/>
                  <a:gd name="T10" fmla="*/ 697 w 697"/>
                  <a:gd name="T11" fmla="*/ 116 h 191"/>
                  <a:gd name="T12" fmla="*/ 262 w 697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7" h="191">
                    <a:moveTo>
                      <a:pt x="262" y="0"/>
                    </a:moveTo>
                    <a:cubicBezTo>
                      <a:pt x="247" y="0"/>
                      <a:pt x="231" y="1"/>
                      <a:pt x="216" y="2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134" y="52"/>
                      <a:pt x="61" y="116"/>
                      <a:pt x="0" y="191"/>
                    </a:cubicBezTo>
                    <a:cubicBezTo>
                      <a:pt x="127" y="117"/>
                      <a:pt x="276" y="75"/>
                      <a:pt x="434" y="75"/>
                    </a:cubicBezTo>
                    <a:cubicBezTo>
                      <a:pt x="525" y="75"/>
                      <a:pt x="614" y="89"/>
                      <a:pt x="697" y="116"/>
                    </a:cubicBezTo>
                    <a:cubicBezTo>
                      <a:pt x="569" y="42"/>
                      <a:pt x="420" y="0"/>
                      <a:pt x="262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914900" y="2287588"/>
                <a:ext cx="944562" cy="2322513"/>
              </a:xfrm>
              <a:custGeom>
                <a:avLst/>
                <a:gdLst>
                  <a:gd name="T0" fmla="*/ 0 w 611"/>
                  <a:gd name="T1" fmla="*/ 0 h 1503"/>
                  <a:gd name="T2" fmla="*/ 440 w 611"/>
                  <a:gd name="T3" fmla="*/ 759 h 1503"/>
                  <a:gd name="T4" fmla="*/ 24 w 611"/>
                  <a:gd name="T5" fmla="*/ 1503 h 1503"/>
                  <a:gd name="T6" fmla="*/ 412 w 611"/>
                  <a:gd name="T7" fmla="*/ 1389 h 1503"/>
                  <a:gd name="T8" fmla="*/ 611 w 611"/>
                  <a:gd name="T9" fmla="*/ 834 h 1503"/>
                  <a:gd name="T10" fmla="*/ 0 w 611"/>
                  <a:gd name="T11" fmla="*/ 0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1" h="1503">
                    <a:moveTo>
                      <a:pt x="0" y="0"/>
                    </a:moveTo>
                    <a:cubicBezTo>
                      <a:pt x="263" y="150"/>
                      <a:pt x="440" y="434"/>
                      <a:pt x="440" y="759"/>
                    </a:cubicBezTo>
                    <a:cubicBezTo>
                      <a:pt x="440" y="1073"/>
                      <a:pt x="274" y="1349"/>
                      <a:pt x="24" y="1503"/>
                    </a:cubicBezTo>
                    <a:cubicBezTo>
                      <a:pt x="165" y="1496"/>
                      <a:pt x="297" y="1455"/>
                      <a:pt x="412" y="1389"/>
                    </a:cubicBezTo>
                    <a:cubicBezTo>
                      <a:pt x="537" y="1238"/>
                      <a:pt x="611" y="1045"/>
                      <a:pt x="611" y="834"/>
                    </a:cubicBezTo>
                    <a:cubicBezTo>
                      <a:pt x="611" y="442"/>
                      <a:pt x="354" y="111"/>
                      <a:pt x="0" y="0"/>
                    </a:cubicBezTo>
                  </a:path>
                </a:pathLst>
              </a:custGeom>
              <a:solidFill>
                <a:srgbClr val="2A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30600" y="2224088"/>
                <a:ext cx="2065337" cy="2387600"/>
              </a:xfrm>
              <a:custGeom>
                <a:avLst/>
                <a:gdLst>
                  <a:gd name="T0" fmla="*/ 633 w 1336"/>
                  <a:gd name="T1" fmla="*/ 0 h 1545"/>
                  <a:gd name="T2" fmla="*/ 199 w 1336"/>
                  <a:gd name="T3" fmla="*/ 116 h 1545"/>
                  <a:gd name="T4" fmla="*/ 0 w 1336"/>
                  <a:gd name="T5" fmla="*/ 671 h 1545"/>
                  <a:gd name="T6" fmla="*/ 874 w 1336"/>
                  <a:gd name="T7" fmla="*/ 1545 h 1545"/>
                  <a:gd name="T8" fmla="*/ 920 w 1336"/>
                  <a:gd name="T9" fmla="*/ 1544 h 1545"/>
                  <a:gd name="T10" fmla="*/ 1336 w 1336"/>
                  <a:gd name="T11" fmla="*/ 800 h 1545"/>
                  <a:gd name="T12" fmla="*/ 896 w 1336"/>
                  <a:gd name="T13" fmla="*/ 41 h 1545"/>
                  <a:gd name="T14" fmla="*/ 633 w 1336"/>
                  <a:gd name="T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545">
                    <a:moveTo>
                      <a:pt x="633" y="0"/>
                    </a:moveTo>
                    <a:cubicBezTo>
                      <a:pt x="475" y="0"/>
                      <a:pt x="326" y="42"/>
                      <a:pt x="199" y="116"/>
                    </a:cubicBezTo>
                    <a:cubicBezTo>
                      <a:pt x="74" y="267"/>
                      <a:pt x="0" y="460"/>
                      <a:pt x="0" y="671"/>
                    </a:cubicBezTo>
                    <a:cubicBezTo>
                      <a:pt x="0" y="1154"/>
                      <a:pt x="391" y="1545"/>
                      <a:pt x="874" y="1545"/>
                    </a:cubicBezTo>
                    <a:cubicBezTo>
                      <a:pt x="890" y="1545"/>
                      <a:pt x="905" y="1545"/>
                      <a:pt x="920" y="1544"/>
                    </a:cubicBezTo>
                    <a:cubicBezTo>
                      <a:pt x="1170" y="1390"/>
                      <a:pt x="1336" y="1114"/>
                      <a:pt x="1336" y="800"/>
                    </a:cubicBezTo>
                    <a:cubicBezTo>
                      <a:pt x="1336" y="475"/>
                      <a:pt x="1159" y="191"/>
                      <a:pt x="896" y="41"/>
                    </a:cubicBezTo>
                    <a:cubicBezTo>
                      <a:pt x="813" y="14"/>
                      <a:pt x="724" y="0"/>
                      <a:pt x="633" y="0"/>
                    </a:cubicBezTo>
                  </a:path>
                </a:pathLst>
              </a:custGeom>
              <a:solidFill>
                <a:srgbClr val="00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grpSp>
            <p:nvGrpSpPr>
              <p:cNvPr id="21" name="Groep 20"/>
              <p:cNvGrpSpPr/>
              <p:nvPr/>
            </p:nvGrpSpPr>
            <p:grpSpPr>
              <a:xfrm>
                <a:off x="4710113" y="3565525"/>
                <a:ext cx="1095374" cy="322263"/>
                <a:chOff x="4710113" y="3565525"/>
                <a:chExt cx="1095374" cy="322263"/>
              </a:xfrm>
            </p:grpSpPr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4710113" y="3641725"/>
                  <a:ext cx="111125" cy="177800"/>
                </a:xfrm>
                <a:custGeom>
                  <a:avLst/>
                  <a:gdLst>
                    <a:gd name="T0" fmla="*/ 72 w 72"/>
                    <a:gd name="T1" fmla="*/ 107 h 115"/>
                    <a:gd name="T2" fmla="*/ 45 w 72"/>
                    <a:gd name="T3" fmla="*/ 115 h 115"/>
                    <a:gd name="T4" fmla="*/ 12 w 72"/>
                    <a:gd name="T5" fmla="*/ 100 h 115"/>
                    <a:gd name="T6" fmla="*/ 0 w 72"/>
                    <a:gd name="T7" fmla="*/ 57 h 115"/>
                    <a:gd name="T8" fmla="*/ 13 w 72"/>
                    <a:gd name="T9" fmla="*/ 14 h 115"/>
                    <a:gd name="T10" fmla="*/ 45 w 72"/>
                    <a:gd name="T11" fmla="*/ 0 h 115"/>
                    <a:gd name="T12" fmla="*/ 72 w 72"/>
                    <a:gd name="T13" fmla="*/ 8 h 115"/>
                    <a:gd name="T14" fmla="*/ 66 w 72"/>
                    <a:gd name="T15" fmla="*/ 26 h 115"/>
                    <a:gd name="T16" fmla="*/ 52 w 72"/>
                    <a:gd name="T17" fmla="*/ 21 h 115"/>
                    <a:gd name="T18" fmla="*/ 32 w 72"/>
                    <a:gd name="T19" fmla="*/ 57 h 115"/>
                    <a:gd name="T20" fmla="*/ 37 w 72"/>
                    <a:gd name="T21" fmla="*/ 83 h 115"/>
                    <a:gd name="T22" fmla="*/ 52 w 72"/>
                    <a:gd name="T23" fmla="*/ 92 h 115"/>
                    <a:gd name="T24" fmla="*/ 66 w 72"/>
                    <a:gd name="T25" fmla="*/ 87 h 115"/>
                    <a:gd name="T26" fmla="*/ 72 w 72"/>
                    <a:gd name="T2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115">
                      <a:moveTo>
                        <a:pt x="72" y="107"/>
                      </a:moveTo>
                      <a:cubicBezTo>
                        <a:pt x="67" y="112"/>
                        <a:pt x="58" y="115"/>
                        <a:pt x="45" y="115"/>
                      </a:cubicBezTo>
                      <a:cubicBezTo>
                        <a:pt x="32" y="115"/>
                        <a:pt x="21" y="110"/>
                        <a:pt x="12" y="100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5"/>
                        <a:pt x="13" y="14"/>
                      </a:cubicBezTo>
                      <a:cubicBezTo>
                        <a:pt x="21" y="5"/>
                        <a:pt x="32" y="0"/>
                        <a:pt x="45" y="0"/>
                      </a:cubicBezTo>
                      <a:cubicBezTo>
                        <a:pt x="57" y="0"/>
                        <a:pt x="66" y="3"/>
                        <a:pt x="72" y="8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2" y="23"/>
                        <a:pt x="57" y="21"/>
                        <a:pt x="52" y="21"/>
                      </a:cubicBezTo>
                      <a:cubicBezTo>
                        <a:pt x="39" y="21"/>
                        <a:pt x="32" y="33"/>
                        <a:pt x="32" y="57"/>
                      </a:cubicBezTo>
                      <a:cubicBezTo>
                        <a:pt x="32" y="68"/>
                        <a:pt x="34" y="77"/>
                        <a:pt x="37" y="83"/>
                      </a:cubicBezTo>
                      <a:cubicBezTo>
                        <a:pt x="41" y="89"/>
                        <a:pt x="46" y="92"/>
                        <a:pt x="52" y="92"/>
                      </a:cubicBezTo>
                      <a:cubicBezTo>
                        <a:pt x="58" y="92"/>
                        <a:pt x="62" y="90"/>
                        <a:pt x="66" y="87"/>
                      </a:cubicBez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4" name="Freeform 16"/>
                <p:cNvSpPr>
                  <a:spLocks noEditPoints="1"/>
                </p:cNvSpPr>
                <p:nvPr/>
              </p:nvSpPr>
              <p:spPr bwMode="auto">
                <a:xfrm>
                  <a:off x="4860925" y="3641725"/>
                  <a:ext cx="152400" cy="177800"/>
                </a:xfrm>
                <a:custGeom>
                  <a:avLst/>
                  <a:gdLst>
                    <a:gd name="T0" fmla="*/ 98 w 98"/>
                    <a:gd name="T1" fmla="*/ 57 h 115"/>
                    <a:gd name="T2" fmla="*/ 86 w 98"/>
                    <a:gd name="T3" fmla="*/ 98 h 115"/>
                    <a:gd name="T4" fmla="*/ 49 w 98"/>
                    <a:gd name="T5" fmla="*/ 115 h 115"/>
                    <a:gd name="T6" fmla="*/ 13 w 98"/>
                    <a:gd name="T7" fmla="*/ 98 h 115"/>
                    <a:gd name="T8" fmla="*/ 0 w 98"/>
                    <a:gd name="T9" fmla="*/ 57 h 115"/>
                    <a:gd name="T10" fmla="*/ 12 w 98"/>
                    <a:gd name="T11" fmla="*/ 16 h 115"/>
                    <a:gd name="T12" fmla="*/ 49 w 98"/>
                    <a:gd name="T13" fmla="*/ 0 h 115"/>
                    <a:gd name="T14" fmla="*/ 85 w 98"/>
                    <a:gd name="T15" fmla="*/ 16 h 115"/>
                    <a:gd name="T16" fmla="*/ 98 w 98"/>
                    <a:gd name="T17" fmla="*/ 57 h 115"/>
                    <a:gd name="T18" fmla="*/ 66 w 98"/>
                    <a:gd name="T19" fmla="*/ 57 h 115"/>
                    <a:gd name="T20" fmla="*/ 49 w 98"/>
                    <a:gd name="T21" fmla="*/ 20 h 115"/>
                    <a:gd name="T22" fmla="*/ 32 w 98"/>
                    <a:gd name="T23" fmla="*/ 57 h 115"/>
                    <a:gd name="T24" fmla="*/ 49 w 98"/>
                    <a:gd name="T25" fmla="*/ 93 h 115"/>
                    <a:gd name="T26" fmla="*/ 66 w 98"/>
                    <a:gd name="T2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15">
                      <a:moveTo>
                        <a:pt x="98" y="57"/>
                      </a:moveTo>
                      <a:cubicBezTo>
                        <a:pt x="98" y="74"/>
                        <a:pt x="94" y="88"/>
                        <a:pt x="86" y="98"/>
                      </a:cubicBezTo>
                      <a:cubicBezTo>
                        <a:pt x="77" y="109"/>
                        <a:pt x="65" y="115"/>
                        <a:pt x="49" y="115"/>
                      </a:cubicBezTo>
                      <a:cubicBezTo>
                        <a:pt x="33" y="115"/>
                        <a:pt x="21" y="109"/>
                        <a:pt x="13" y="98"/>
                      </a:cubicBezTo>
                      <a:cubicBezTo>
                        <a:pt x="4" y="88"/>
                        <a:pt x="0" y="74"/>
                        <a:pt x="0" y="57"/>
                      </a:cubicBezTo>
                      <a:cubicBezTo>
                        <a:pt x="0" y="40"/>
                        <a:pt x="4" y="26"/>
                        <a:pt x="12" y="16"/>
                      </a:cubicBezTo>
                      <a:cubicBezTo>
                        <a:pt x="21" y="5"/>
                        <a:pt x="33" y="0"/>
                        <a:pt x="49" y="0"/>
                      </a:cubicBezTo>
                      <a:cubicBezTo>
                        <a:pt x="64" y="0"/>
                        <a:pt x="77" y="5"/>
                        <a:pt x="85" y="16"/>
                      </a:cubicBezTo>
                      <a:cubicBezTo>
                        <a:pt x="94" y="26"/>
                        <a:pt x="98" y="40"/>
                        <a:pt x="98" y="57"/>
                      </a:cubicBezTo>
                      <a:close/>
                      <a:moveTo>
                        <a:pt x="66" y="57"/>
                      </a:moveTo>
                      <a:cubicBezTo>
                        <a:pt x="66" y="32"/>
                        <a:pt x="60" y="20"/>
                        <a:pt x="49" y="20"/>
                      </a:cubicBezTo>
                      <a:cubicBezTo>
                        <a:pt x="38" y="20"/>
                        <a:pt x="32" y="32"/>
                        <a:pt x="32" y="57"/>
                      </a:cubicBezTo>
                      <a:cubicBezTo>
                        <a:pt x="32" y="81"/>
                        <a:pt x="38" y="93"/>
                        <a:pt x="49" y="93"/>
                      </a:cubicBezTo>
                      <a:cubicBezTo>
                        <a:pt x="60" y="93"/>
                        <a:pt x="66" y="81"/>
                        <a:pt x="6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125" y="3565525"/>
                  <a:ext cx="49212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73663" y="3565525"/>
                  <a:ext cx="47625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5273675" y="3641725"/>
                  <a:ext cx="150812" cy="177800"/>
                </a:xfrm>
                <a:custGeom>
                  <a:avLst/>
                  <a:gdLst>
                    <a:gd name="T0" fmla="*/ 97 w 97"/>
                    <a:gd name="T1" fmla="*/ 59 h 115"/>
                    <a:gd name="T2" fmla="*/ 30 w 97"/>
                    <a:gd name="T3" fmla="*/ 69 h 115"/>
                    <a:gd name="T4" fmla="*/ 57 w 97"/>
                    <a:gd name="T5" fmla="*/ 93 h 115"/>
                    <a:gd name="T6" fmla="*/ 86 w 97"/>
                    <a:gd name="T7" fmla="*/ 87 h 115"/>
                    <a:gd name="T8" fmla="*/ 93 w 97"/>
                    <a:gd name="T9" fmla="*/ 107 h 115"/>
                    <a:gd name="T10" fmla="*/ 53 w 97"/>
                    <a:gd name="T11" fmla="*/ 115 h 115"/>
                    <a:gd name="T12" fmla="*/ 14 w 97"/>
                    <a:gd name="T13" fmla="*/ 99 h 115"/>
                    <a:gd name="T14" fmla="*/ 0 w 97"/>
                    <a:gd name="T15" fmla="*/ 57 h 115"/>
                    <a:gd name="T16" fmla="*/ 13 w 97"/>
                    <a:gd name="T17" fmla="*/ 15 h 115"/>
                    <a:gd name="T18" fmla="*/ 50 w 97"/>
                    <a:gd name="T19" fmla="*/ 0 h 115"/>
                    <a:gd name="T20" fmla="*/ 86 w 97"/>
                    <a:gd name="T21" fmla="*/ 15 h 115"/>
                    <a:gd name="T22" fmla="*/ 97 w 97"/>
                    <a:gd name="T23" fmla="*/ 59 h 115"/>
                    <a:gd name="T24" fmla="*/ 67 w 97"/>
                    <a:gd name="T25" fmla="*/ 47 h 115"/>
                    <a:gd name="T26" fmla="*/ 48 w 97"/>
                    <a:gd name="T27" fmla="*/ 19 h 115"/>
                    <a:gd name="T28" fmla="*/ 33 w 97"/>
                    <a:gd name="T29" fmla="*/ 27 h 115"/>
                    <a:gd name="T30" fmla="*/ 28 w 97"/>
                    <a:gd name="T31" fmla="*/ 53 h 115"/>
                    <a:gd name="T32" fmla="*/ 67 w 97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85"/>
                        <a:pt x="41" y="93"/>
                        <a:pt x="57" y="93"/>
                      </a:cubicBezTo>
                      <a:cubicBezTo>
                        <a:pt x="68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2" y="112"/>
                        <a:pt x="69" y="115"/>
                        <a:pt x="53" y="115"/>
                      </a:cubicBezTo>
                      <a:cubicBezTo>
                        <a:pt x="36" y="115"/>
                        <a:pt x="23" y="110"/>
                        <a:pt x="14" y="99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7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8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29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5461000" y="3641725"/>
                  <a:ext cx="150812" cy="246063"/>
                </a:xfrm>
                <a:custGeom>
                  <a:avLst/>
                  <a:gdLst>
                    <a:gd name="T0" fmla="*/ 97 w 97"/>
                    <a:gd name="T1" fmla="*/ 114 h 159"/>
                    <a:gd name="T2" fmla="*/ 83 w 97"/>
                    <a:gd name="T3" fmla="*/ 148 h 159"/>
                    <a:gd name="T4" fmla="*/ 48 w 97"/>
                    <a:gd name="T5" fmla="*/ 159 h 159"/>
                    <a:gd name="T6" fmla="*/ 7 w 97"/>
                    <a:gd name="T7" fmla="*/ 151 h 159"/>
                    <a:gd name="T8" fmla="*/ 15 w 97"/>
                    <a:gd name="T9" fmla="*/ 130 h 159"/>
                    <a:gd name="T10" fmla="*/ 42 w 97"/>
                    <a:gd name="T11" fmla="*/ 137 h 159"/>
                    <a:gd name="T12" fmla="*/ 65 w 97"/>
                    <a:gd name="T13" fmla="*/ 116 h 159"/>
                    <a:gd name="T14" fmla="*/ 65 w 97"/>
                    <a:gd name="T15" fmla="*/ 110 h 159"/>
                    <a:gd name="T16" fmla="*/ 46 w 97"/>
                    <a:gd name="T17" fmla="*/ 114 h 159"/>
                    <a:gd name="T18" fmla="*/ 13 w 97"/>
                    <a:gd name="T19" fmla="*/ 99 h 159"/>
                    <a:gd name="T20" fmla="*/ 0 w 97"/>
                    <a:gd name="T21" fmla="*/ 60 h 159"/>
                    <a:gd name="T22" fmla="*/ 15 w 97"/>
                    <a:gd name="T23" fmla="*/ 16 h 159"/>
                    <a:gd name="T24" fmla="*/ 57 w 97"/>
                    <a:gd name="T25" fmla="*/ 0 h 159"/>
                    <a:gd name="T26" fmla="*/ 97 w 97"/>
                    <a:gd name="T27" fmla="*/ 8 h 159"/>
                    <a:gd name="T28" fmla="*/ 97 w 97"/>
                    <a:gd name="T29" fmla="*/ 114 h 159"/>
                    <a:gd name="T30" fmla="*/ 65 w 97"/>
                    <a:gd name="T31" fmla="*/ 93 h 159"/>
                    <a:gd name="T32" fmla="*/ 65 w 97"/>
                    <a:gd name="T33" fmla="*/ 20 h 159"/>
                    <a:gd name="T34" fmla="*/ 55 w 97"/>
                    <a:gd name="T35" fmla="*/ 18 h 159"/>
                    <a:gd name="T36" fmla="*/ 32 w 97"/>
                    <a:gd name="T37" fmla="*/ 58 h 159"/>
                    <a:gd name="T38" fmla="*/ 55 w 97"/>
                    <a:gd name="T39" fmla="*/ 95 h 159"/>
                    <a:gd name="T40" fmla="*/ 65 w 97"/>
                    <a:gd name="T41" fmla="*/ 9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59">
                      <a:moveTo>
                        <a:pt x="97" y="114"/>
                      </a:moveTo>
                      <a:cubicBezTo>
                        <a:pt x="97" y="129"/>
                        <a:pt x="92" y="140"/>
                        <a:pt x="83" y="148"/>
                      </a:cubicBezTo>
                      <a:cubicBezTo>
                        <a:pt x="75" y="156"/>
                        <a:pt x="63" y="159"/>
                        <a:pt x="48" y="159"/>
                      </a:cubicBezTo>
                      <a:cubicBezTo>
                        <a:pt x="30" y="159"/>
                        <a:pt x="17" y="157"/>
                        <a:pt x="7" y="151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23" y="135"/>
                        <a:pt x="32" y="137"/>
                        <a:pt x="42" y="137"/>
                      </a:cubicBezTo>
                      <a:cubicBezTo>
                        <a:pt x="58" y="137"/>
                        <a:pt x="65" y="130"/>
                        <a:pt x="65" y="116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61" y="112"/>
                        <a:pt x="55" y="114"/>
                        <a:pt x="46" y="114"/>
                      </a:cubicBezTo>
                      <a:cubicBezTo>
                        <a:pt x="33" y="114"/>
                        <a:pt x="22" y="109"/>
                        <a:pt x="13" y="99"/>
                      </a:cubicBezTo>
                      <a:cubicBezTo>
                        <a:pt x="5" y="89"/>
                        <a:pt x="0" y="76"/>
                        <a:pt x="0" y="60"/>
                      </a:cubicBezTo>
                      <a:cubicBezTo>
                        <a:pt x="0" y="41"/>
                        <a:pt x="5" y="26"/>
                        <a:pt x="15" y="16"/>
                      </a:cubicBezTo>
                      <a:cubicBezTo>
                        <a:pt x="25" y="5"/>
                        <a:pt x="39" y="0"/>
                        <a:pt x="57" y="0"/>
                      </a:cubicBezTo>
                      <a:cubicBezTo>
                        <a:pt x="75" y="0"/>
                        <a:pt x="88" y="3"/>
                        <a:pt x="97" y="8"/>
                      </a:cubicBezTo>
                      <a:lnTo>
                        <a:pt x="97" y="114"/>
                      </a:lnTo>
                      <a:close/>
                      <a:moveTo>
                        <a:pt x="65" y="93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3" y="19"/>
                        <a:pt x="60" y="18"/>
                        <a:pt x="55" y="18"/>
                      </a:cubicBezTo>
                      <a:cubicBezTo>
                        <a:pt x="40" y="18"/>
                        <a:pt x="32" y="32"/>
                        <a:pt x="32" y="58"/>
                      </a:cubicBezTo>
                      <a:cubicBezTo>
                        <a:pt x="32" y="83"/>
                        <a:pt x="40" y="95"/>
                        <a:pt x="55" y="95"/>
                      </a:cubicBezTo>
                      <a:cubicBezTo>
                        <a:pt x="59" y="95"/>
                        <a:pt x="63" y="94"/>
                        <a:pt x="65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9" name="Freeform 21"/>
                <p:cNvSpPr>
                  <a:spLocks noEditPoints="1"/>
                </p:cNvSpPr>
                <p:nvPr/>
              </p:nvSpPr>
              <p:spPr bwMode="auto">
                <a:xfrm>
                  <a:off x="5654675" y="3641725"/>
                  <a:ext cx="150812" cy="177800"/>
                </a:xfrm>
                <a:custGeom>
                  <a:avLst/>
                  <a:gdLst>
                    <a:gd name="T0" fmla="*/ 97 w 98"/>
                    <a:gd name="T1" fmla="*/ 59 h 115"/>
                    <a:gd name="T2" fmla="*/ 30 w 98"/>
                    <a:gd name="T3" fmla="*/ 69 h 115"/>
                    <a:gd name="T4" fmla="*/ 57 w 98"/>
                    <a:gd name="T5" fmla="*/ 93 h 115"/>
                    <a:gd name="T6" fmla="*/ 86 w 98"/>
                    <a:gd name="T7" fmla="*/ 87 h 115"/>
                    <a:gd name="T8" fmla="*/ 93 w 98"/>
                    <a:gd name="T9" fmla="*/ 107 h 115"/>
                    <a:gd name="T10" fmla="*/ 54 w 98"/>
                    <a:gd name="T11" fmla="*/ 115 h 115"/>
                    <a:gd name="T12" fmla="*/ 14 w 98"/>
                    <a:gd name="T13" fmla="*/ 99 h 115"/>
                    <a:gd name="T14" fmla="*/ 0 w 98"/>
                    <a:gd name="T15" fmla="*/ 57 h 115"/>
                    <a:gd name="T16" fmla="*/ 13 w 98"/>
                    <a:gd name="T17" fmla="*/ 15 h 115"/>
                    <a:gd name="T18" fmla="*/ 50 w 98"/>
                    <a:gd name="T19" fmla="*/ 0 h 115"/>
                    <a:gd name="T20" fmla="*/ 86 w 98"/>
                    <a:gd name="T21" fmla="*/ 15 h 115"/>
                    <a:gd name="T22" fmla="*/ 97 w 98"/>
                    <a:gd name="T23" fmla="*/ 59 h 115"/>
                    <a:gd name="T24" fmla="*/ 67 w 98"/>
                    <a:gd name="T25" fmla="*/ 47 h 115"/>
                    <a:gd name="T26" fmla="*/ 49 w 98"/>
                    <a:gd name="T27" fmla="*/ 19 h 115"/>
                    <a:gd name="T28" fmla="*/ 33 w 98"/>
                    <a:gd name="T29" fmla="*/ 27 h 115"/>
                    <a:gd name="T30" fmla="*/ 28 w 98"/>
                    <a:gd name="T31" fmla="*/ 53 h 115"/>
                    <a:gd name="T32" fmla="*/ 67 w 98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3" y="85"/>
                        <a:pt x="42" y="93"/>
                        <a:pt x="57" y="93"/>
                      </a:cubicBezTo>
                      <a:cubicBezTo>
                        <a:pt x="69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3" y="112"/>
                        <a:pt x="69" y="115"/>
                        <a:pt x="54" y="115"/>
                      </a:cubicBezTo>
                      <a:cubicBezTo>
                        <a:pt x="37" y="115"/>
                        <a:pt x="24" y="110"/>
                        <a:pt x="14" y="99"/>
                      </a:cubicBezTo>
                      <a:cubicBezTo>
                        <a:pt x="5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8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9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30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</p:grp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392488" y="3017838"/>
                <a:ext cx="2012950" cy="512763"/>
              </a:xfrm>
              <a:custGeom>
                <a:avLst/>
                <a:gdLst>
                  <a:gd name="T0" fmla="*/ 1236 w 1303"/>
                  <a:gd name="T1" fmla="*/ 102 h 331"/>
                  <a:gd name="T2" fmla="*/ 1301 w 1303"/>
                  <a:gd name="T3" fmla="*/ 327 h 331"/>
                  <a:gd name="T4" fmla="*/ 1303 w 1303"/>
                  <a:gd name="T5" fmla="*/ 38 h 331"/>
                  <a:gd name="T6" fmla="*/ 1234 w 1303"/>
                  <a:gd name="T7" fmla="*/ 38 h 331"/>
                  <a:gd name="T8" fmla="*/ 1303 w 1303"/>
                  <a:gd name="T9" fmla="*/ 38 h 331"/>
                  <a:gd name="T10" fmla="*/ 1202 w 1303"/>
                  <a:gd name="T11" fmla="*/ 276 h 331"/>
                  <a:gd name="T12" fmla="*/ 1133 w 1303"/>
                  <a:gd name="T13" fmla="*/ 213 h 331"/>
                  <a:gd name="T14" fmla="*/ 1202 w 1303"/>
                  <a:gd name="T15" fmla="*/ 150 h 331"/>
                  <a:gd name="T16" fmla="*/ 1160 w 1303"/>
                  <a:gd name="T17" fmla="*/ 98 h 331"/>
                  <a:gd name="T18" fmla="*/ 1160 w 1303"/>
                  <a:gd name="T19" fmla="*/ 331 h 331"/>
                  <a:gd name="T20" fmla="*/ 1043 w 1303"/>
                  <a:gd name="T21" fmla="*/ 327 h 331"/>
                  <a:gd name="T22" fmla="*/ 946 w 1303"/>
                  <a:gd name="T23" fmla="*/ 98 h 331"/>
                  <a:gd name="T24" fmla="*/ 852 w 1303"/>
                  <a:gd name="T25" fmla="*/ 327 h 331"/>
                  <a:gd name="T26" fmla="*/ 917 w 1303"/>
                  <a:gd name="T27" fmla="*/ 143 h 331"/>
                  <a:gd name="T28" fmla="*/ 978 w 1303"/>
                  <a:gd name="T29" fmla="*/ 170 h 331"/>
                  <a:gd name="T30" fmla="*/ 1043 w 1303"/>
                  <a:gd name="T31" fmla="*/ 327 h 331"/>
                  <a:gd name="T32" fmla="*/ 745 w 1303"/>
                  <a:gd name="T33" fmla="*/ 102 h 331"/>
                  <a:gd name="T34" fmla="*/ 810 w 1303"/>
                  <a:gd name="T35" fmla="*/ 327 h 331"/>
                  <a:gd name="T36" fmla="*/ 812 w 1303"/>
                  <a:gd name="T37" fmla="*/ 38 h 331"/>
                  <a:gd name="T38" fmla="*/ 743 w 1303"/>
                  <a:gd name="T39" fmla="*/ 38 h 331"/>
                  <a:gd name="T40" fmla="*/ 812 w 1303"/>
                  <a:gd name="T41" fmla="*/ 38 h 331"/>
                  <a:gd name="T42" fmla="*/ 662 w 1303"/>
                  <a:gd name="T43" fmla="*/ 10 h 331"/>
                  <a:gd name="T44" fmla="*/ 614 w 1303"/>
                  <a:gd name="T45" fmla="*/ 242 h 331"/>
                  <a:gd name="T46" fmla="*/ 607 w 1303"/>
                  <a:gd name="T47" fmla="*/ 207 h 331"/>
                  <a:gd name="T48" fmla="*/ 495 w 1303"/>
                  <a:gd name="T49" fmla="*/ 10 h 331"/>
                  <a:gd name="T50" fmla="*/ 641 w 1303"/>
                  <a:gd name="T51" fmla="*/ 327 h 331"/>
                  <a:gd name="T52" fmla="*/ 353 w 1303"/>
                  <a:gd name="T53" fmla="*/ 291 h 331"/>
                  <a:gd name="T54" fmla="*/ 289 w 1303"/>
                  <a:gd name="T55" fmla="*/ 258 h 331"/>
                  <a:gd name="T56" fmla="*/ 353 w 1303"/>
                  <a:gd name="T57" fmla="*/ 291 h 331"/>
                  <a:gd name="T58" fmla="*/ 414 w 1303"/>
                  <a:gd name="T59" fmla="*/ 180 h 331"/>
                  <a:gd name="T60" fmla="*/ 241 w 1303"/>
                  <a:gd name="T61" fmla="*/ 115 h 331"/>
                  <a:gd name="T62" fmla="*/ 314 w 1303"/>
                  <a:gd name="T63" fmla="*/ 139 h 331"/>
                  <a:gd name="T64" fmla="*/ 353 w 1303"/>
                  <a:gd name="T65" fmla="*/ 179 h 331"/>
                  <a:gd name="T66" fmla="*/ 326 w 1303"/>
                  <a:gd name="T67" fmla="*/ 331 h 331"/>
                  <a:gd name="T68" fmla="*/ 132 w 1303"/>
                  <a:gd name="T69" fmla="*/ 287 h 331"/>
                  <a:gd name="T70" fmla="*/ 65 w 1303"/>
                  <a:gd name="T71" fmla="*/ 213 h 331"/>
                  <a:gd name="T72" fmla="*/ 132 w 1303"/>
                  <a:gd name="T73" fmla="*/ 139 h 331"/>
                  <a:gd name="T74" fmla="*/ 197 w 1303"/>
                  <a:gd name="T75" fmla="*/ 315 h 331"/>
                  <a:gd name="T76" fmla="*/ 132 w 1303"/>
                  <a:gd name="T77" fmla="*/ 0 h 331"/>
                  <a:gd name="T78" fmla="*/ 99 w 1303"/>
                  <a:gd name="T79" fmla="*/ 100 h 331"/>
                  <a:gd name="T80" fmla="*/ 111 w 1303"/>
                  <a:gd name="T8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03" h="331">
                    <a:moveTo>
                      <a:pt x="1301" y="102"/>
                    </a:moveTo>
                    <a:cubicBezTo>
                      <a:pt x="1236" y="102"/>
                      <a:pt x="1236" y="102"/>
                      <a:pt x="1236" y="102"/>
                    </a:cubicBezTo>
                    <a:cubicBezTo>
                      <a:pt x="1236" y="327"/>
                      <a:pt x="1236" y="327"/>
                      <a:pt x="1236" y="327"/>
                    </a:cubicBezTo>
                    <a:cubicBezTo>
                      <a:pt x="1301" y="327"/>
                      <a:pt x="1301" y="327"/>
                      <a:pt x="1301" y="327"/>
                    </a:cubicBezTo>
                    <a:lnTo>
                      <a:pt x="1301" y="102"/>
                    </a:lnTo>
                    <a:close/>
                    <a:moveTo>
                      <a:pt x="1303" y="38"/>
                    </a:moveTo>
                    <a:cubicBezTo>
                      <a:pt x="1303" y="21"/>
                      <a:pt x="1287" y="7"/>
                      <a:pt x="1268" y="7"/>
                    </a:cubicBezTo>
                    <a:cubicBezTo>
                      <a:pt x="1249" y="7"/>
                      <a:pt x="1234" y="21"/>
                      <a:pt x="1234" y="38"/>
                    </a:cubicBezTo>
                    <a:cubicBezTo>
                      <a:pt x="1234" y="55"/>
                      <a:pt x="1249" y="68"/>
                      <a:pt x="1268" y="68"/>
                    </a:cubicBezTo>
                    <a:cubicBezTo>
                      <a:pt x="1287" y="68"/>
                      <a:pt x="1303" y="55"/>
                      <a:pt x="1303" y="38"/>
                    </a:cubicBezTo>
                    <a:moveTo>
                      <a:pt x="1216" y="315"/>
                    </a:moveTo>
                    <a:cubicBezTo>
                      <a:pt x="1202" y="276"/>
                      <a:pt x="1202" y="276"/>
                      <a:pt x="1202" y="276"/>
                    </a:cubicBezTo>
                    <a:cubicBezTo>
                      <a:pt x="1195" y="282"/>
                      <a:pt x="1187" y="285"/>
                      <a:pt x="1175" y="285"/>
                    </a:cubicBezTo>
                    <a:cubicBezTo>
                      <a:pt x="1149" y="285"/>
                      <a:pt x="1133" y="259"/>
                      <a:pt x="1133" y="213"/>
                    </a:cubicBezTo>
                    <a:cubicBezTo>
                      <a:pt x="1133" y="167"/>
                      <a:pt x="1147" y="141"/>
                      <a:pt x="1175" y="141"/>
                    </a:cubicBezTo>
                    <a:cubicBezTo>
                      <a:pt x="1188" y="141"/>
                      <a:pt x="1196" y="146"/>
                      <a:pt x="1202" y="150"/>
                    </a:cubicBezTo>
                    <a:cubicBezTo>
                      <a:pt x="1215" y="114"/>
                      <a:pt x="1215" y="114"/>
                      <a:pt x="1215" y="114"/>
                    </a:cubicBezTo>
                    <a:cubicBezTo>
                      <a:pt x="1205" y="106"/>
                      <a:pt x="1188" y="98"/>
                      <a:pt x="1160" y="98"/>
                    </a:cubicBezTo>
                    <a:cubicBezTo>
                      <a:pt x="1110" y="98"/>
                      <a:pt x="1068" y="138"/>
                      <a:pt x="1068" y="214"/>
                    </a:cubicBezTo>
                    <a:cubicBezTo>
                      <a:pt x="1068" y="290"/>
                      <a:pt x="1107" y="331"/>
                      <a:pt x="1160" y="331"/>
                    </a:cubicBezTo>
                    <a:cubicBezTo>
                      <a:pt x="1189" y="331"/>
                      <a:pt x="1206" y="324"/>
                      <a:pt x="1216" y="315"/>
                    </a:cubicBezTo>
                    <a:moveTo>
                      <a:pt x="1043" y="327"/>
                    </a:moveTo>
                    <a:cubicBezTo>
                      <a:pt x="1043" y="169"/>
                      <a:pt x="1043" y="169"/>
                      <a:pt x="1043" y="169"/>
                    </a:cubicBezTo>
                    <a:cubicBezTo>
                      <a:pt x="1043" y="129"/>
                      <a:pt x="1018" y="98"/>
                      <a:pt x="946" y="98"/>
                    </a:cubicBezTo>
                    <a:cubicBezTo>
                      <a:pt x="906" y="98"/>
                      <a:pt x="874" y="105"/>
                      <a:pt x="852" y="115"/>
                    </a:cubicBezTo>
                    <a:cubicBezTo>
                      <a:pt x="852" y="327"/>
                      <a:pt x="852" y="327"/>
                      <a:pt x="852" y="327"/>
                    </a:cubicBezTo>
                    <a:cubicBezTo>
                      <a:pt x="917" y="327"/>
                      <a:pt x="917" y="327"/>
                      <a:pt x="917" y="327"/>
                    </a:cubicBezTo>
                    <a:cubicBezTo>
                      <a:pt x="917" y="143"/>
                      <a:pt x="917" y="143"/>
                      <a:pt x="917" y="143"/>
                    </a:cubicBezTo>
                    <a:cubicBezTo>
                      <a:pt x="925" y="141"/>
                      <a:pt x="932" y="139"/>
                      <a:pt x="945" y="139"/>
                    </a:cubicBezTo>
                    <a:cubicBezTo>
                      <a:pt x="971" y="139"/>
                      <a:pt x="978" y="154"/>
                      <a:pt x="978" y="170"/>
                    </a:cubicBezTo>
                    <a:cubicBezTo>
                      <a:pt x="978" y="327"/>
                      <a:pt x="978" y="327"/>
                      <a:pt x="978" y="327"/>
                    </a:cubicBezTo>
                    <a:lnTo>
                      <a:pt x="1043" y="327"/>
                    </a:lnTo>
                    <a:close/>
                    <a:moveTo>
                      <a:pt x="810" y="102"/>
                    </a:moveTo>
                    <a:cubicBezTo>
                      <a:pt x="745" y="102"/>
                      <a:pt x="745" y="102"/>
                      <a:pt x="745" y="102"/>
                    </a:cubicBezTo>
                    <a:cubicBezTo>
                      <a:pt x="745" y="327"/>
                      <a:pt x="745" y="327"/>
                      <a:pt x="745" y="327"/>
                    </a:cubicBezTo>
                    <a:cubicBezTo>
                      <a:pt x="810" y="327"/>
                      <a:pt x="810" y="327"/>
                      <a:pt x="810" y="327"/>
                    </a:cubicBezTo>
                    <a:lnTo>
                      <a:pt x="810" y="102"/>
                    </a:lnTo>
                    <a:close/>
                    <a:moveTo>
                      <a:pt x="812" y="38"/>
                    </a:moveTo>
                    <a:cubicBezTo>
                      <a:pt x="812" y="21"/>
                      <a:pt x="796" y="7"/>
                      <a:pt x="777" y="7"/>
                    </a:cubicBezTo>
                    <a:cubicBezTo>
                      <a:pt x="758" y="7"/>
                      <a:pt x="743" y="21"/>
                      <a:pt x="743" y="38"/>
                    </a:cubicBezTo>
                    <a:cubicBezTo>
                      <a:pt x="743" y="55"/>
                      <a:pt x="758" y="68"/>
                      <a:pt x="777" y="68"/>
                    </a:cubicBezTo>
                    <a:cubicBezTo>
                      <a:pt x="796" y="68"/>
                      <a:pt x="812" y="55"/>
                      <a:pt x="812" y="38"/>
                    </a:cubicBezTo>
                    <a:moveTo>
                      <a:pt x="727" y="10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21" y="207"/>
                      <a:pt x="621" y="207"/>
                      <a:pt x="621" y="207"/>
                    </a:cubicBezTo>
                    <a:cubicBezTo>
                      <a:pt x="617" y="222"/>
                      <a:pt x="614" y="242"/>
                      <a:pt x="614" y="242"/>
                    </a:cubicBezTo>
                    <a:cubicBezTo>
                      <a:pt x="614" y="242"/>
                      <a:pt x="614" y="242"/>
                      <a:pt x="614" y="242"/>
                    </a:cubicBezTo>
                    <a:cubicBezTo>
                      <a:pt x="614" y="242"/>
                      <a:pt x="611" y="222"/>
                      <a:pt x="607" y="207"/>
                    </a:cubicBezTo>
                    <a:cubicBezTo>
                      <a:pt x="567" y="10"/>
                      <a:pt x="567" y="10"/>
                      <a:pt x="567" y="10"/>
                    </a:cubicBezTo>
                    <a:cubicBezTo>
                      <a:pt x="495" y="10"/>
                      <a:pt x="495" y="10"/>
                      <a:pt x="495" y="10"/>
                    </a:cubicBezTo>
                    <a:cubicBezTo>
                      <a:pt x="582" y="327"/>
                      <a:pt x="582" y="327"/>
                      <a:pt x="582" y="327"/>
                    </a:cubicBezTo>
                    <a:cubicBezTo>
                      <a:pt x="641" y="327"/>
                      <a:pt x="641" y="327"/>
                      <a:pt x="641" y="327"/>
                    </a:cubicBezTo>
                    <a:lnTo>
                      <a:pt x="727" y="10"/>
                    </a:lnTo>
                    <a:close/>
                    <a:moveTo>
                      <a:pt x="353" y="291"/>
                    </a:moveTo>
                    <a:cubicBezTo>
                      <a:pt x="347" y="294"/>
                      <a:pt x="339" y="296"/>
                      <a:pt x="329" y="296"/>
                    </a:cubicBezTo>
                    <a:cubicBezTo>
                      <a:pt x="304" y="296"/>
                      <a:pt x="289" y="284"/>
                      <a:pt x="289" y="258"/>
                    </a:cubicBezTo>
                    <a:cubicBezTo>
                      <a:pt x="289" y="222"/>
                      <a:pt x="314" y="213"/>
                      <a:pt x="353" y="209"/>
                    </a:cubicBezTo>
                    <a:lnTo>
                      <a:pt x="353" y="291"/>
                    </a:lnTo>
                    <a:close/>
                    <a:moveTo>
                      <a:pt x="414" y="315"/>
                    </a:move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19"/>
                      <a:pt x="377" y="98"/>
                      <a:pt x="326" y="98"/>
                    </a:cubicBezTo>
                    <a:cubicBezTo>
                      <a:pt x="286" y="98"/>
                      <a:pt x="257" y="108"/>
                      <a:pt x="241" y="11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70" y="146"/>
                      <a:pt x="292" y="139"/>
                      <a:pt x="314" y="139"/>
                    </a:cubicBezTo>
                    <a:cubicBezTo>
                      <a:pt x="337" y="139"/>
                      <a:pt x="353" y="145"/>
                      <a:pt x="353" y="16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286" y="185"/>
                      <a:pt x="228" y="202"/>
                      <a:pt x="228" y="260"/>
                    </a:cubicBezTo>
                    <a:cubicBezTo>
                      <a:pt x="228" y="307"/>
                      <a:pt x="261" y="331"/>
                      <a:pt x="326" y="331"/>
                    </a:cubicBezTo>
                    <a:cubicBezTo>
                      <a:pt x="365" y="331"/>
                      <a:pt x="395" y="325"/>
                      <a:pt x="414" y="315"/>
                    </a:cubicBezTo>
                    <a:moveTo>
                      <a:pt x="132" y="287"/>
                    </a:moveTo>
                    <a:cubicBezTo>
                      <a:pt x="128" y="289"/>
                      <a:pt x="121" y="290"/>
                      <a:pt x="112" y="290"/>
                    </a:cubicBezTo>
                    <a:cubicBezTo>
                      <a:pt x="79" y="290"/>
                      <a:pt x="65" y="262"/>
                      <a:pt x="65" y="213"/>
                    </a:cubicBezTo>
                    <a:cubicBezTo>
                      <a:pt x="65" y="167"/>
                      <a:pt x="78" y="136"/>
                      <a:pt x="114" y="136"/>
                    </a:cubicBezTo>
                    <a:cubicBezTo>
                      <a:pt x="121" y="136"/>
                      <a:pt x="127" y="137"/>
                      <a:pt x="132" y="139"/>
                    </a:cubicBezTo>
                    <a:lnTo>
                      <a:pt x="132" y="287"/>
                    </a:lnTo>
                    <a:close/>
                    <a:moveTo>
                      <a:pt x="197" y="315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03"/>
                      <a:pt x="132" y="103"/>
                      <a:pt x="132" y="103"/>
                    </a:cubicBezTo>
                    <a:cubicBezTo>
                      <a:pt x="124" y="101"/>
                      <a:pt x="113" y="100"/>
                      <a:pt x="99" y="100"/>
                    </a:cubicBezTo>
                    <a:cubicBezTo>
                      <a:pt x="41" y="100"/>
                      <a:pt x="0" y="144"/>
                      <a:pt x="0" y="216"/>
                    </a:cubicBezTo>
                    <a:cubicBezTo>
                      <a:pt x="0" y="291"/>
                      <a:pt x="43" y="331"/>
                      <a:pt x="111" y="331"/>
                    </a:cubicBezTo>
                    <a:cubicBezTo>
                      <a:pt x="150" y="331"/>
                      <a:pt x="177" y="326"/>
                      <a:pt x="197" y="3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</p:grpSp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54" y="5085184"/>
              <a:ext cx="3118189" cy="379947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4300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3827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3E29734-3030-D942-92BF-CB24B0AC9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9989" y="3616976"/>
            <a:ext cx="6962573" cy="1204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 VAN</a:t>
            </a:r>
            <a:br>
              <a:rPr lang="nl-NL" dirty="0"/>
            </a:br>
            <a:r>
              <a:rPr lang="nl-NL" dirty="0"/>
              <a:t>DEZE PRESENTATIE</a:t>
            </a:r>
          </a:p>
        </p:txBody>
      </p:sp>
      <p:pic>
        <p:nvPicPr>
          <p:cNvPr id="6" name="Afbeelding 5" descr="Afbeelding met klok&#10;&#10;Automatisch gegenereerde beschrijving">
            <a:extLst>
              <a:ext uri="{FF2B5EF4-FFF2-40B4-BE49-F238E27FC236}">
                <a16:creationId xmlns:a16="http://schemas.microsoft.com/office/drawing/2014/main" id="{55FAF3C3-0EE2-7844-B257-5F53C2A94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E9F4B5-911D-3144-94A3-DCB2936B7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+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onder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0DFAE2F-889D-9546-AC4F-DC130CEA3481}"/>
              </a:ext>
            </a:extLst>
          </p:cNvPr>
          <p:cNvSpPr/>
          <p:nvPr userDrawn="1"/>
        </p:nvSpPr>
        <p:spPr>
          <a:xfrm>
            <a:off x="4015110" y="4798881"/>
            <a:ext cx="4076986" cy="7837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8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 werk jij aan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143C6F-6B89-8C45-BD36-02C2BE3EE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4800" y="3098800"/>
            <a:ext cx="6502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AF28E80-CC98-FE47-B95F-660C39BAA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4721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37B3DF-2D85-BB4E-B19A-583FD4D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5C7E4-9719-8345-9C3F-B76F740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D045-C8AC-414A-9485-435F3D53BEF7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EF3651-B5E4-244D-A832-35C14C2E5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5368D-A9FA-5142-AFAB-8A3D081B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3ABF-3139-6446-AC9D-47F190E63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0" r:id="rId3"/>
    <p:sldLayoutId id="2147483662" r:id="rId4"/>
    <p:sldLayoutId id="2147483675" r:id="rId5"/>
    <p:sldLayoutId id="2147483676" r:id="rId6"/>
    <p:sldLayoutId id="2147483684" r:id="rId7"/>
    <p:sldLayoutId id="2147483663" r:id="rId8"/>
    <p:sldLayoutId id="2147483678" r:id="rId9"/>
    <p:sldLayoutId id="2147483685" r:id="rId10"/>
    <p:sldLayoutId id="2147483686" r:id="rId11"/>
    <p:sldLayoutId id="2147483677" r:id="rId12"/>
    <p:sldLayoutId id="2147483650" r:id="rId13"/>
    <p:sldLayoutId id="2147483668" r:id="rId14"/>
    <p:sldLayoutId id="2147483652" r:id="rId15"/>
    <p:sldLayoutId id="2147483669" r:id="rId16"/>
    <p:sldLayoutId id="2147483664" r:id="rId17"/>
    <p:sldLayoutId id="2147483670" r:id="rId18"/>
    <p:sldLayoutId id="2147483665" r:id="rId19"/>
    <p:sldLayoutId id="2147483682" r:id="rId20"/>
    <p:sldLayoutId id="2147483671" r:id="rId21"/>
    <p:sldLayoutId id="2147483683" r:id="rId22"/>
    <p:sldLayoutId id="2147483680" r:id="rId23"/>
    <p:sldLayoutId id="2147483679" r:id="rId24"/>
    <p:sldLayoutId id="2147483666" r:id="rId25"/>
    <p:sldLayoutId id="2147483672" r:id="rId26"/>
    <p:sldLayoutId id="2147483673" r:id="rId27"/>
    <p:sldLayoutId id="2147483661" r:id="rId28"/>
    <p:sldLayoutId id="2147483674" r:id="rId29"/>
    <p:sldLayoutId id="2147483687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597" userDrawn="1">
          <p15:clr>
            <a:srgbClr val="F26B43"/>
          </p15:clr>
        </p15:guide>
        <p15:guide id="3" orient="horz" pos="1321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Communiceren </a:t>
            </a:r>
          </a:p>
        </p:txBody>
      </p:sp>
    </p:spTree>
    <p:extLst>
      <p:ext uri="{BB962C8B-B14F-4D97-AF65-F5344CB8AC3E}">
        <p14:creationId xmlns:p14="http://schemas.microsoft.com/office/powerpoint/2010/main" val="2521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567493" y="5373217"/>
            <a:ext cx="6777317" cy="459413"/>
          </a:xfrm>
        </p:spPr>
        <p:txBody>
          <a:bodyPr>
            <a:normAutofit/>
          </a:bodyPr>
          <a:lstStyle/>
          <a:p>
            <a:pPr marL="1143000" lvl="3" indent="0">
              <a:buNone/>
            </a:pPr>
            <a:endParaRPr lang="nl-NL" dirty="0"/>
          </a:p>
        </p:txBody>
      </p:sp>
      <p:pic>
        <p:nvPicPr>
          <p:cNvPr id="3074" name="Picture 2" descr="Afbeeldingsresultaat voor oud echtpaar hand in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722724"/>
            <a:ext cx="6000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 rot="20786354">
            <a:off x="4792015" y="-213472"/>
            <a:ext cx="6777317" cy="3195717"/>
          </a:xfrm>
        </p:spPr>
        <p:txBody>
          <a:bodyPr>
            <a:normAutofit/>
          </a:bodyPr>
          <a:lstStyle/>
          <a:p>
            <a:r>
              <a:rPr lang="nl-NL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JA!</a:t>
            </a:r>
          </a:p>
          <a:p>
            <a:endParaRPr lang="nl-NL" dirty="0"/>
          </a:p>
        </p:txBody>
      </p:sp>
      <p:pic>
        <p:nvPicPr>
          <p:cNvPr id="4098" name="Picture 2" descr="Afbeeldingsresultaat voor oud echtpaar hand in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59" y="2737005"/>
            <a:ext cx="6000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 en interactie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De hele dag door staan mensen in contact met anderen. Soms rechtstreeks, maar natuurlijk ook via </a:t>
            </a:r>
            <a:r>
              <a:rPr lang="nl-NL" dirty="0" smtClean="0"/>
              <a:t>een telefoon doormiddel van Facebook, WhatsApp en email. Ook als professional binnen je beroep communiceer je.</a:t>
            </a:r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r>
              <a:rPr lang="nl-NL" b="1" dirty="0"/>
              <a:t>Communiceren doen we allemaal! Wat is daar nou moeilijk aan?</a:t>
            </a:r>
            <a:endParaRPr lang="nl-NL" dirty="0"/>
          </a:p>
          <a:p>
            <a:r>
              <a:rPr lang="nl-NL" b="1" dirty="0" smtClean="0"/>
              <a:t>In </a:t>
            </a:r>
            <a:r>
              <a:rPr lang="nl-NL" b="1" dirty="0"/>
              <a:t>deze lessen ontwikkel je de basiskennis en basisvaardigheden van communiceren. 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01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Betekenis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NL" b="1" dirty="0" smtClean="0"/>
              <a:t>Communiceren</a:t>
            </a:r>
            <a:r>
              <a:rPr lang="nl-NL" dirty="0" smtClean="0"/>
              <a:t> = een proces waarbij de zender (bedoelt of onbedoeld) een boodschap (informatie) overbrengt aan een ontvanger.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Communicatie is niets anders dan: informatieoverdracht. </a:t>
            </a:r>
            <a:r>
              <a:rPr lang="nl-NL" dirty="0" smtClean="0"/>
              <a:t>Dit </a:t>
            </a:r>
            <a:r>
              <a:rPr lang="nl-NL" dirty="0"/>
              <a:t>kan over van alles gaan, feiten, gevoelens, meningen </a:t>
            </a:r>
            <a:r>
              <a:rPr lang="nl-NL" dirty="0" err="1"/>
              <a:t>enz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2351584" y="4509120"/>
            <a:ext cx="10801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Zender</a:t>
            </a: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8112224" y="4509120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Ontvanger</a:t>
            </a:r>
            <a:endParaRPr lang="nl-NL" dirty="0"/>
          </a:p>
        </p:txBody>
      </p:sp>
      <p:sp>
        <p:nvSpPr>
          <p:cNvPr id="11" name="Wolkvormig bijschrift 10"/>
          <p:cNvSpPr/>
          <p:nvPr/>
        </p:nvSpPr>
        <p:spPr>
          <a:xfrm>
            <a:off x="3932249" y="3841477"/>
            <a:ext cx="4039471" cy="190702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511824" y="4437112"/>
            <a:ext cx="2520280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Boodschap</a:t>
            </a:r>
            <a:endParaRPr lang="nl-NL" dirty="0"/>
          </a:p>
        </p:txBody>
      </p:sp>
      <p:cxnSp>
        <p:nvCxnSpPr>
          <p:cNvPr id="8" name="Rechte verbindingslijn met pijl 7"/>
          <p:cNvCxnSpPr>
            <a:stCxn id="4" idx="3"/>
            <a:endCxn id="6" idx="1"/>
          </p:cNvCxnSpPr>
          <p:nvPr/>
        </p:nvCxnSpPr>
        <p:spPr>
          <a:xfrm>
            <a:off x="3431704" y="4833156"/>
            <a:ext cx="10801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stCxn id="6" idx="3"/>
            <a:endCxn id="5" idx="1"/>
          </p:cNvCxnSpPr>
          <p:nvPr/>
        </p:nvCxnSpPr>
        <p:spPr>
          <a:xfrm>
            <a:off x="7032104" y="4833156"/>
            <a:ext cx="10801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al 11"/>
          <p:cNvSpPr/>
          <p:nvPr/>
        </p:nvSpPr>
        <p:spPr>
          <a:xfrm>
            <a:off x="4535945" y="5352461"/>
            <a:ext cx="1697360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Ruis</a:t>
            </a:r>
            <a:endParaRPr lang="nl-NL" dirty="0"/>
          </a:p>
        </p:txBody>
      </p:sp>
      <p:cxnSp>
        <p:nvCxnSpPr>
          <p:cNvPr id="14" name="Gekromde verbindingslijn 13"/>
          <p:cNvCxnSpPr>
            <a:stCxn id="5" idx="2"/>
            <a:endCxn id="4" idx="2"/>
          </p:cNvCxnSpPr>
          <p:nvPr/>
        </p:nvCxnSpPr>
        <p:spPr>
          <a:xfrm rot="5400000">
            <a:off x="5843972" y="2204864"/>
            <a:ext cx="12700" cy="5904656"/>
          </a:xfrm>
          <a:prstGeom prst="curvedConnector3">
            <a:avLst>
              <a:gd name="adj1" fmla="val 12054543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ijfhoek 16"/>
          <p:cNvSpPr/>
          <p:nvPr/>
        </p:nvSpPr>
        <p:spPr>
          <a:xfrm flipH="1">
            <a:off x="5159895" y="6381328"/>
            <a:ext cx="1584176" cy="453988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Feedback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27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Communiceren doe je altijd pratend.</a:t>
            </a:r>
          </a:p>
          <a:p>
            <a:pPr marL="68580" indent="0">
              <a:buNone/>
            </a:pPr>
            <a:r>
              <a:rPr lang="nl-NL" dirty="0"/>
              <a:t>			</a:t>
            </a:r>
          </a:p>
          <a:p>
            <a:endParaRPr lang="nl-NL" dirty="0"/>
          </a:p>
        </p:txBody>
      </p:sp>
      <p:pic>
        <p:nvPicPr>
          <p:cNvPr id="9220" name="Picture 4" descr="http://www.mindbodygreen.com/images/features/deeper-convers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587881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Stellingen:</a:t>
            </a:r>
            <a:endParaRPr lang="nl-NL" dirty="0"/>
          </a:p>
        </p:txBody>
      </p:sp>
      <p:pic>
        <p:nvPicPr>
          <p:cNvPr id="6146" name="Picture 2" descr="Afbeeldingsresultaat voor kleding van nu iedereen hetzelfd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6816081" y="2420889"/>
            <a:ext cx="3478127" cy="38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Communiceren doe je altijd bewust.</a:t>
            </a:r>
            <a:endParaRPr lang="nl-NL" dirty="0"/>
          </a:p>
        </p:txBody>
      </p:sp>
      <p:pic>
        <p:nvPicPr>
          <p:cNvPr id="5122" name="Picture 2" descr="Afbeeldingsresultaat voor onbewust communic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2569890"/>
            <a:ext cx="45434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Communiceren kan met kunst.</a:t>
            </a:r>
            <a:endParaRPr lang="nl-NL" dirty="0"/>
          </a:p>
        </p:txBody>
      </p:sp>
      <p:pic>
        <p:nvPicPr>
          <p:cNvPr id="7170" name="Picture 2" descr="Afbeeldingsresultaat voor bank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80" y="2924944"/>
            <a:ext cx="3937620" cy="23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kun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785424"/>
            <a:ext cx="3960440" cy="26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Communiceren kan maar naar 1 persoon tegelijk.</a:t>
            </a:r>
            <a:endParaRPr lang="nl-NL" dirty="0"/>
          </a:p>
        </p:txBody>
      </p:sp>
      <p:pic>
        <p:nvPicPr>
          <p:cNvPr id="8194" name="Picture 2" descr="Afbeeldingsresultaat voor journa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84" y="2840998"/>
            <a:ext cx="2999755" cy="20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913571"/>
            <a:ext cx="1855812" cy="18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4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communicatie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/>
            <a:r>
              <a:rPr lang="nl-NL" dirty="0"/>
              <a:t>Van </a:t>
            </a:r>
            <a:r>
              <a:rPr lang="nl-NL" b="1" dirty="0"/>
              <a:t>eenzijdige communicatie </a:t>
            </a:r>
            <a:r>
              <a:rPr lang="nl-NL" dirty="0"/>
              <a:t>is sprake wanneer er een duidelijk eenrichtingsverkeer is: direct reageren is niet </a:t>
            </a:r>
            <a:r>
              <a:rPr lang="nl-NL" dirty="0" smtClean="0"/>
              <a:t>mogelijk</a:t>
            </a:r>
            <a:r>
              <a:rPr lang="nl-NL" dirty="0"/>
              <a:t>.</a:t>
            </a:r>
            <a:r>
              <a:rPr lang="nl-NL" dirty="0" smtClean="0"/>
              <a:t> </a:t>
            </a:r>
            <a:endParaRPr lang="nl-NL" dirty="0"/>
          </a:p>
          <a:p>
            <a:pPr marL="342900" indent="-342900"/>
            <a:r>
              <a:rPr lang="nl-NL" dirty="0" smtClean="0"/>
              <a:t>Bij</a:t>
            </a:r>
            <a:r>
              <a:rPr lang="nl-NL" b="1" dirty="0" smtClean="0"/>
              <a:t> tweezijdige </a:t>
            </a:r>
            <a:r>
              <a:rPr lang="nl-NL" b="1" dirty="0"/>
              <a:t>communicatie </a:t>
            </a:r>
            <a:r>
              <a:rPr lang="nl-NL" dirty="0"/>
              <a:t>heeft de ontvanger de mogelijkheid om te reageren op wat de ander zegt. Sprake van </a:t>
            </a:r>
            <a:r>
              <a:rPr lang="nl-NL" dirty="0" smtClean="0"/>
              <a:t>interactie.</a:t>
            </a:r>
          </a:p>
          <a:p>
            <a:pPr marL="342900" indent="-342900"/>
            <a:r>
              <a:rPr lang="nl-NL" dirty="0" smtClean="0"/>
              <a:t>Bij </a:t>
            </a:r>
            <a:r>
              <a:rPr lang="nl-NL" b="1" dirty="0" smtClean="0"/>
              <a:t>meerzijdige communicatie </a:t>
            </a:r>
            <a:r>
              <a:rPr lang="nl-NL" dirty="0" smtClean="0"/>
              <a:t>heeft de zender een groot publiek ontvangers.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Verbale communicatie</a:t>
            </a:r>
            <a:r>
              <a:rPr lang="nl-NL" dirty="0"/>
              <a:t> is communicatie waarbij iemand met woorden (gesproken of </a:t>
            </a:r>
            <a:r>
              <a:rPr lang="nl-NL" dirty="0" smtClean="0"/>
              <a:t>geschreven) </a:t>
            </a:r>
            <a:r>
              <a:rPr lang="nl-NL" dirty="0"/>
              <a:t>informatie overbrengt. </a:t>
            </a:r>
          </a:p>
          <a:p>
            <a:pPr marL="342900" indent="-342900"/>
            <a:r>
              <a:rPr lang="nl-NL" b="1" dirty="0" smtClean="0"/>
              <a:t>Non </a:t>
            </a:r>
            <a:r>
              <a:rPr lang="nl-NL" b="1" dirty="0"/>
              <a:t>verbale </a:t>
            </a:r>
            <a:r>
              <a:rPr lang="nl-NL" b="1" dirty="0" smtClean="0"/>
              <a:t>communicatie</a:t>
            </a:r>
            <a:r>
              <a:rPr lang="nl-NL" dirty="0"/>
              <a:t> </a:t>
            </a:r>
            <a:r>
              <a:rPr lang="nl-NL" dirty="0" smtClean="0"/>
              <a:t>is alle </a:t>
            </a:r>
            <a:r>
              <a:rPr lang="nl-NL" dirty="0"/>
              <a:t>communicatie die niet via woorden verloopt. </a:t>
            </a:r>
            <a:r>
              <a:rPr lang="nl-NL" dirty="0" smtClean="0"/>
              <a:t>Voorbeeld?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 smtClean="0"/>
              <a:t>Opdracht: schrijf achter je voorbeelden van de vorige opdracht op om welke vorm van communicatie het gaat.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87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1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5680" y="404664"/>
            <a:ext cx="6995120" cy="864096"/>
          </a:xfrm>
        </p:spPr>
        <p:txBody>
          <a:bodyPr>
            <a:normAutofit fontScale="90000"/>
          </a:bodyPr>
          <a:lstStyle/>
          <a:p>
            <a:r>
              <a:rPr lang="nl-NL" u="sng" dirty="0" smtClean="0"/>
              <a:t>Intro op het vak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2200" b="1" dirty="0"/>
              <a:t>Algemeen:</a:t>
            </a:r>
            <a:endParaRPr lang="nl-NL" dirty="0"/>
          </a:p>
          <a:p>
            <a:pPr marL="342900" indent="-342900"/>
            <a:r>
              <a:rPr lang="nl-NL" dirty="0" smtClean="0"/>
              <a:t>Je kunt het </a:t>
            </a:r>
            <a:r>
              <a:rPr lang="nl-NL" b="1" dirty="0"/>
              <a:t>basis communicatiemodel </a:t>
            </a:r>
            <a:r>
              <a:rPr lang="nl-NL" dirty="0" smtClean="0"/>
              <a:t>omschrijven en uitleggen.</a:t>
            </a:r>
            <a:endParaRPr lang="nl-NL" dirty="0"/>
          </a:p>
          <a:p>
            <a:pPr marL="342900" indent="-342900"/>
            <a:r>
              <a:rPr lang="nl-NL" dirty="0" smtClean="0"/>
              <a:t>Je kunt de </a:t>
            </a:r>
            <a:r>
              <a:rPr lang="nl-NL" b="1" dirty="0" smtClean="0"/>
              <a:t>verschillen</a:t>
            </a:r>
            <a:r>
              <a:rPr lang="nl-NL" dirty="0" smtClean="0"/>
              <a:t> in </a:t>
            </a:r>
            <a:r>
              <a:rPr lang="nl-NL" b="1" dirty="0" smtClean="0"/>
              <a:t>communicatie</a:t>
            </a:r>
            <a:r>
              <a:rPr lang="nl-NL" dirty="0" smtClean="0"/>
              <a:t> </a:t>
            </a:r>
            <a:r>
              <a:rPr lang="nl-NL" b="1" dirty="0" smtClean="0"/>
              <a:t>vormen</a:t>
            </a:r>
            <a:r>
              <a:rPr lang="nl-NL" dirty="0" smtClean="0"/>
              <a:t> benoemen. </a:t>
            </a:r>
          </a:p>
          <a:p>
            <a:pPr marL="342900" indent="-342900"/>
            <a:r>
              <a:rPr lang="nl-NL" dirty="0" smtClean="0"/>
              <a:t>Je kunt benoemen welke </a:t>
            </a:r>
            <a:r>
              <a:rPr lang="nl-NL" b="1" dirty="0"/>
              <a:t>problemen</a:t>
            </a:r>
            <a:r>
              <a:rPr lang="nl-NL" dirty="0"/>
              <a:t> er in de communicatie kunnen ontstaan en wat de gevolgen daarvan zijn.</a:t>
            </a:r>
          </a:p>
          <a:p>
            <a:pPr marL="342900" indent="-342900"/>
            <a:r>
              <a:rPr lang="nl-NL" dirty="0"/>
              <a:t>Je oriënteert je op </a:t>
            </a:r>
            <a:r>
              <a:rPr lang="nl-NL" b="1" dirty="0"/>
              <a:t>culturele diversiteit </a:t>
            </a:r>
            <a:r>
              <a:rPr lang="nl-NL" dirty="0"/>
              <a:t>en </a:t>
            </a:r>
            <a:r>
              <a:rPr lang="nl-NL" dirty="0" smtClean="0"/>
              <a:t>beschrijft </a:t>
            </a:r>
            <a:r>
              <a:rPr lang="nl-NL" dirty="0"/>
              <a:t>waar je op moet letten tijdens de communicatie met iemand van een andere cultuur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sz="2200" b="1" dirty="0"/>
              <a:t>Aan het einde van </a:t>
            </a:r>
            <a:r>
              <a:rPr lang="nl-NL" sz="2200" b="1" dirty="0"/>
              <a:t>deze les kan/weet </a:t>
            </a:r>
            <a:r>
              <a:rPr lang="nl-NL" sz="2200" b="1" dirty="0"/>
              <a:t>ik...  </a:t>
            </a:r>
          </a:p>
          <a:p>
            <a:pPr marL="342900" indent="-342900"/>
            <a:r>
              <a:rPr lang="nl-NL" dirty="0" smtClean="0"/>
              <a:t>Je kunt uitleggen waarom communicatie belangrijk is in het beroep van de tandartsassistente.</a:t>
            </a:r>
          </a:p>
          <a:p>
            <a:pPr marL="342900" indent="-342900"/>
            <a:r>
              <a:rPr lang="nl-NL" dirty="0" smtClean="0"/>
              <a:t>Je kunt in eigen woorden uitleggen hoe een communicatie structuur verloopt aan de hand van het communicatie model.</a:t>
            </a:r>
          </a:p>
          <a:p>
            <a:pPr marL="342900" indent="-342900"/>
            <a:r>
              <a:rPr lang="nl-NL" dirty="0" smtClean="0"/>
              <a:t>Je uitleggen welke verschillende soorten communicatie er zijn.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1" y="-1016562"/>
            <a:ext cx="65" cy="2490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4100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597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08660" lvl="1" indent="-342900"/>
            <a:r>
              <a:rPr lang="nl-NL" dirty="0" smtClean="0"/>
              <a:t>Ga staan als </a:t>
            </a:r>
            <a:r>
              <a:rPr lang="nl-NL" dirty="0"/>
              <a:t>je denkt dat de volgende beelden communicatie weergeven.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</p:spTree>
    <p:extLst>
      <p:ext uri="{BB962C8B-B14F-4D97-AF65-F5344CB8AC3E}">
        <p14:creationId xmlns:p14="http://schemas.microsoft.com/office/powerpoint/2010/main" val="18330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xZrzil2T8Uk/SwTbrSb0xZI/AAAAAAAAAb8/rJcJuJaWBK0/s1600/girl-on-cell-phon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924945"/>
            <a:ext cx="5112568" cy="34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 rot="21093929">
            <a:off x="4775278" y="383696"/>
            <a:ext cx="5688747" cy="3123709"/>
          </a:xfrm>
        </p:spPr>
        <p:txBody>
          <a:bodyPr/>
          <a:lstStyle/>
          <a:p>
            <a:r>
              <a:rPr lang="nl-NL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http://4.bp.blogspot.com/_xZrzil2T8Uk/SwTbrSb0xZI/AAAAAAAAAb8/rJcJuJaWBK0/s1600/girl-on-cell-phon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852937"/>
            <a:ext cx="5112568" cy="34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nadya.nl/web/images/stories/email_ic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87" y="2204865"/>
            <a:ext cx="3856087" cy="38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nadya.nl/web/images/stories/email_ic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3" y="2204865"/>
            <a:ext cx="3856087" cy="38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20654093">
            <a:off x="4197863" y="294829"/>
            <a:ext cx="390794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JA!</a:t>
            </a:r>
          </a:p>
        </p:txBody>
      </p:sp>
    </p:spTree>
    <p:extLst>
      <p:ext uri="{BB962C8B-B14F-4D97-AF65-F5344CB8AC3E}">
        <p14:creationId xmlns:p14="http://schemas.microsoft.com/office/powerpoint/2010/main" val="28376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nu.nl/m/m1cz3keatgj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2348880"/>
            <a:ext cx="5624981" cy="421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nu.nl/m/m1cz3keatgj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2348880"/>
            <a:ext cx="5624981" cy="421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20297935">
            <a:off x="2727169" y="133194"/>
            <a:ext cx="674601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JA!</a:t>
            </a:r>
            <a:endParaRPr lang="nl-NL" sz="1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4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lnSpc>
            <a:spcPts val="3000"/>
          </a:lnSpc>
          <a:defRPr sz="28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Da Vinci WWJAV 2020.pptx" id="{37637FA6-B946-4B3A-B150-C3ABA2DB75F0}" vid="{B58BCFEB-D656-4C85-B399-4AB7F41951D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Powerpoint_Da Vinci WWJAV 2020</Template>
  <TotalTime>0</TotalTime>
  <Words>431</Words>
  <Application>Microsoft Office PowerPoint</Application>
  <PresentationFormat>Breedbeeld</PresentationFormat>
  <Paragraphs>67</Paragraphs>
  <Slides>19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Cardenio Modern</vt:lpstr>
      <vt:lpstr>Open Sans</vt:lpstr>
      <vt:lpstr>Kantoorthema</vt:lpstr>
      <vt:lpstr>Communiceren </vt:lpstr>
      <vt:lpstr>Intro op het vak Lesdoelen</vt:lpstr>
      <vt:lpstr>Opdracht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Communicatie en interactie </vt:lpstr>
      <vt:lpstr>Betekenis</vt:lpstr>
      <vt:lpstr>Stellingen:</vt:lpstr>
      <vt:lpstr>Stellingen:</vt:lpstr>
      <vt:lpstr>Stellingen:</vt:lpstr>
      <vt:lpstr>Stellingen:</vt:lpstr>
      <vt:lpstr>Soorten communicatie </vt:lpstr>
      <vt:lpstr>PowerPoint-presentatie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Communiceren </dc:title>
  <dc:creator>Marjolein Knijnenburg</dc:creator>
  <cp:lastModifiedBy>Marjolein Knijnenburg</cp:lastModifiedBy>
  <cp:revision>1</cp:revision>
  <dcterms:created xsi:type="dcterms:W3CDTF">2020-07-06T13:30:47Z</dcterms:created>
  <dcterms:modified xsi:type="dcterms:W3CDTF">2020-07-06T13:31:22Z</dcterms:modified>
</cp:coreProperties>
</file>