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0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9" d="100"/>
          <a:sy n="139" d="100"/>
        </p:scale>
        <p:origin x="49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D35B347-210E-D34C-9035-40FF6664A6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257FFC-1260-214E-BE27-C5D766D3D6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07D8D-2F1B-3146-B533-E539AE0B4A6C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36B99D-5F65-2242-8D89-C7D420872D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9FD6FA-EB16-954E-B3E3-07AEE876A5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623DD-2DB5-5846-92AF-0529443568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25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VAN DEZE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7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idings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SCHEIDINGS-</a:t>
            </a:r>
            <a:br>
              <a:rPr lang="nl-NL" dirty="0"/>
            </a:br>
            <a:r>
              <a:rPr lang="nl-NL" dirty="0"/>
              <a:t>SLIDE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idings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SCHEIDINGS-</a:t>
            </a:r>
            <a:br>
              <a:rPr lang="nl-NL" dirty="0"/>
            </a:br>
            <a:r>
              <a:rPr lang="nl-NL" dirty="0"/>
              <a:t>SLIDE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6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Klikken om een hoofdstuk toe te voegen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4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6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192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BFD868-66F6-A64D-ADEC-BBE4EEE6B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44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4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pagina 2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BFD868-66F6-A64D-ADEC-BBE4EEE6B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44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164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22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3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1816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799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63200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275850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VAN DEZE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26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_quot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6104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738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214139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3700158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99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63200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130550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-z.logo_quot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6295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738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214139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957999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024400"/>
            <a:ext cx="7213375" cy="43513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Tx/>
              <a:buNone/>
              <a:tabLst/>
              <a:defRPr/>
            </a:lvl1pPr>
          </a:lstStyle>
          <a:p>
            <a:pPr lvl="0"/>
            <a:r>
              <a:rPr lang="nl-NL" dirty="0"/>
              <a:t>Klikken om een tekst toe te voegen</a:t>
            </a: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080A32B-699B-654D-86D4-99260E819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3472" y="2097087"/>
            <a:ext cx="2952525" cy="29525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978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24400"/>
            <a:ext cx="7528965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Klikken om een hoofdstuk toe te voegen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7A2361DE-0582-854E-A23F-68DE3F4F1F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53651" y="2097088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C266A8C7-13DC-4848-B9DA-7A2A842A16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68612" y="2097088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1" name="Tijdelijke aanduiding voor afbeelding 6">
            <a:extLst>
              <a:ext uri="{FF2B5EF4-FFF2-40B4-BE49-F238E27FC236}">
                <a16:creationId xmlns:a16="http://schemas.microsoft.com/office/drawing/2014/main" id="{0D582A28-9316-4E4A-9D19-84226F06D4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53651" y="3568377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6">
            <a:extLst>
              <a:ext uri="{FF2B5EF4-FFF2-40B4-BE49-F238E27FC236}">
                <a16:creationId xmlns:a16="http://schemas.microsoft.com/office/drawing/2014/main" id="{994BC7C1-B4BF-D043-8893-BD696EC47D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8612" y="3568377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6">
            <a:extLst>
              <a:ext uri="{FF2B5EF4-FFF2-40B4-BE49-F238E27FC236}">
                <a16:creationId xmlns:a16="http://schemas.microsoft.com/office/drawing/2014/main" id="{3573C7DC-377C-9D47-BF0B-24AAAA78E3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53651" y="5046544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4" name="Tijdelijke aanduiding voor afbeelding 6">
            <a:extLst>
              <a:ext uri="{FF2B5EF4-FFF2-40B4-BE49-F238E27FC236}">
                <a16:creationId xmlns:a16="http://schemas.microsoft.com/office/drawing/2014/main" id="{A0FF0CC3-338B-8C4B-B8FF-CBA2E4E97D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68612" y="5046544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1704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VISUAL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Plaats hier het bijschrift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78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VISUAL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Plaats hier het bijschrift</a:t>
            </a:r>
          </a:p>
        </p:txBody>
      </p:sp>
    </p:spTree>
    <p:extLst>
      <p:ext uri="{BB962C8B-B14F-4D97-AF65-F5344CB8AC3E}">
        <p14:creationId xmlns:p14="http://schemas.microsoft.com/office/powerpoint/2010/main" val="544985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VIDEO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Plaats hier het bijschrift</a:t>
            </a:r>
          </a:p>
        </p:txBody>
      </p:sp>
    </p:spTree>
    <p:extLst>
      <p:ext uri="{BB962C8B-B14F-4D97-AF65-F5344CB8AC3E}">
        <p14:creationId xmlns:p14="http://schemas.microsoft.com/office/powerpoint/2010/main" val="217351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48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JeW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oen, vrouw, geparkeerd, teken&#10;&#10;Automatisch gegenereerde beschrijving">
            <a:extLst>
              <a:ext uri="{FF2B5EF4-FFF2-40B4-BE49-F238E27FC236}">
                <a16:creationId xmlns:a16="http://schemas.microsoft.com/office/drawing/2014/main" id="{9B4A1A0C-779F-1B46-AE73-3C4D0CEF7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5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3AFC20ED-5008-1D47-BF9B-25F4CB971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7339476" cy="66994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3488" y="757413"/>
            <a:ext cx="5945918" cy="3398644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WELKOM,</a:t>
            </a:r>
            <a:br>
              <a:rPr lang="nl-NL" dirty="0"/>
            </a:br>
            <a:r>
              <a:rPr lang="nl-NL" dirty="0"/>
              <a:t>LEUK DAT</a:t>
            </a:r>
            <a:br>
              <a:rPr lang="nl-NL" dirty="0"/>
            </a:br>
            <a:r>
              <a:rPr lang="nl-NL" dirty="0"/>
              <a:t>JE ER BENT</a:t>
            </a:r>
          </a:p>
        </p:txBody>
      </p:sp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970" y="4911484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7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990" y="2002111"/>
            <a:ext cx="6962573" cy="1563690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 VAN DE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D3E29734-3030-D942-92BF-CB24B0AC9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9989" y="3616976"/>
            <a:ext cx="6962573" cy="12047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SUBTITEL VAN</a:t>
            </a:r>
            <a:br>
              <a:rPr lang="nl-NL" dirty="0"/>
            </a:br>
            <a:r>
              <a:rPr lang="nl-NL" dirty="0"/>
              <a:t>DEZE PRESENTATIE</a:t>
            </a:r>
          </a:p>
        </p:txBody>
      </p:sp>
      <p:pic>
        <p:nvPicPr>
          <p:cNvPr id="6" name="Afbeelding 5" descr="Afbeelding met klok&#10;&#10;Automatisch gegenereerde beschrijving">
            <a:extLst>
              <a:ext uri="{FF2B5EF4-FFF2-40B4-BE49-F238E27FC236}">
                <a16:creationId xmlns:a16="http://schemas.microsoft.com/office/drawing/2014/main" id="{55FAF3C3-0EE2-7844-B257-5F53C2A94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6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7E9F4B5-911D-3144-94A3-DCB2936B7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3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+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0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zonder 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0DFAE2F-889D-9546-AC4F-DC130CEA3481}"/>
              </a:ext>
            </a:extLst>
          </p:cNvPr>
          <p:cNvSpPr/>
          <p:nvPr userDrawn="1"/>
        </p:nvSpPr>
        <p:spPr>
          <a:xfrm>
            <a:off x="4015110" y="4798881"/>
            <a:ext cx="4076986" cy="7837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84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ar werk jij aan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C143C6F-6B89-8C45-BD36-02C2BE3EE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4800" y="3098800"/>
            <a:ext cx="6502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1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AF28E80-CC98-FE47-B95F-660C39BAA4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990" y="2002111"/>
            <a:ext cx="6962573" cy="1563690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 VAN DE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</p:spTree>
    <p:extLst>
      <p:ext uri="{BB962C8B-B14F-4D97-AF65-F5344CB8AC3E}">
        <p14:creationId xmlns:p14="http://schemas.microsoft.com/office/powerpoint/2010/main" val="147210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37B3DF-2D85-BB4E-B19A-583FD4DB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B5C7E4-9719-8345-9C3F-B76F740F9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2D045-C8AC-414A-9485-435F3D53BEF7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EF3651-B5E4-244D-A832-35C14C2E5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15368D-A9FA-5142-AFAB-8A3D081BF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3ABF-3139-6446-AC9D-47F190E63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8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60" r:id="rId3"/>
    <p:sldLayoutId id="2147483662" r:id="rId4"/>
    <p:sldLayoutId id="2147483675" r:id="rId5"/>
    <p:sldLayoutId id="2147483676" r:id="rId6"/>
    <p:sldLayoutId id="2147483684" r:id="rId7"/>
    <p:sldLayoutId id="2147483663" r:id="rId8"/>
    <p:sldLayoutId id="2147483678" r:id="rId9"/>
    <p:sldLayoutId id="2147483685" r:id="rId10"/>
    <p:sldLayoutId id="2147483686" r:id="rId11"/>
    <p:sldLayoutId id="2147483677" r:id="rId12"/>
    <p:sldLayoutId id="2147483650" r:id="rId13"/>
    <p:sldLayoutId id="2147483668" r:id="rId14"/>
    <p:sldLayoutId id="2147483652" r:id="rId15"/>
    <p:sldLayoutId id="2147483669" r:id="rId16"/>
    <p:sldLayoutId id="2147483664" r:id="rId17"/>
    <p:sldLayoutId id="2147483670" r:id="rId18"/>
    <p:sldLayoutId id="2147483665" r:id="rId19"/>
    <p:sldLayoutId id="2147483682" r:id="rId20"/>
    <p:sldLayoutId id="2147483671" r:id="rId21"/>
    <p:sldLayoutId id="2147483683" r:id="rId22"/>
    <p:sldLayoutId id="2147483680" r:id="rId23"/>
    <p:sldLayoutId id="2147483679" r:id="rId24"/>
    <p:sldLayoutId id="2147483666" r:id="rId25"/>
    <p:sldLayoutId id="2147483672" r:id="rId26"/>
    <p:sldLayoutId id="2147483673" r:id="rId27"/>
    <p:sldLayoutId id="2147483661" r:id="rId28"/>
    <p:sldLayoutId id="214748367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597" userDrawn="1">
          <p15:clr>
            <a:srgbClr val="F26B43"/>
          </p15:clr>
        </p15:guide>
        <p15:guide id="3" orient="horz" pos="1321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A49AF-10CC-8B42-977D-69584379DE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Communiceren in zones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98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Communicatierichtingen</a:t>
            </a:r>
            <a:endParaRPr lang="nl-NL" altLang="nl-N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362201"/>
            <a:ext cx="8305800" cy="37242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nl-NL"/>
              <a:t>Er zijn 3 verschillende communicatierichtingen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nl-NL"/>
          </a:p>
          <a:p>
            <a:pPr>
              <a:buFont typeface="Wingdings" panose="05000000000000000000" pitchFamily="2" charset="2"/>
              <a:buNone/>
            </a:pPr>
            <a:r>
              <a:rPr lang="en-US" altLang="nl-NL"/>
              <a:t>				1) Eenzijdige communicatie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nl-NL"/>
              <a:t>				2) Tweezijdige communicatie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nl-NL"/>
              <a:t>				3) Meerzijdige communicatie</a:t>
            </a:r>
            <a:endParaRPr lang="nl-NL" altLang="nl-NL"/>
          </a:p>
        </p:txBody>
      </p:sp>
      <p:pic>
        <p:nvPicPr>
          <p:cNvPr id="20484" name="Picture 4" descr="rich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997201"/>
            <a:ext cx="3217862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4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nl-NL" sz="2400"/>
              <a:t/>
            </a:r>
            <a:br>
              <a:rPr lang="en-US" altLang="nl-NL" sz="2400"/>
            </a:br>
            <a:r>
              <a:rPr lang="en-US" altLang="nl-NL"/>
              <a:t>Eenzijdige communicatie</a:t>
            </a:r>
            <a:endParaRPr lang="nl-NL" altLang="nl-NL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651" y="2276475"/>
            <a:ext cx="7993063" cy="42481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nl-NL" sz="1600" b="1" i="1" dirty="0"/>
          </a:p>
          <a:p>
            <a:r>
              <a:rPr lang="en-US" altLang="nl-NL" dirty="0" err="1"/>
              <a:t>Communicatie</a:t>
            </a:r>
            <a:r>
              <a:rPr lang="en-US" altLang="nl-NL" dirty="0"/>
              <a:t> </a:t>
            </a:r>
            <a:r>
              <a:rPr lang="en-US" altLang="nl-NL" dirty="0" err="1"/>
              <a:t>verloopt</a:t>
            </a:r>
            <a:r>
              <a:rPr lang="en-US" altLang="nl-NL" dirty="0"/>
              <a:t> in 1 </a:t>
            </a:r>
            <a:r>
              <a:rPr lang="en-US" altLang="nl-NL" dirty="0" err="1"/>
              <a:t>richting</a:t>
            </a:r>
            <a:endParaRPr lang="en-US" altLang="nl-NL" dirty="0"/>
          </a:p>
          <a:p>
            <a:r>
              <a:rPr lang="en-US" altLang="nl-NL" dirty="0" err="1">
                <a:solidFill>
                  <a:srgbClr val="777777"/>
                </a:solidFill>
              </a:rPr>
              <a:t>Zender</a:t>
            </a:r>
            <a:r>
              <a:rPr lang="en-US" altLang="nl-NL" dirty="0">
                <a:solidFill>
                  <a:srgbClr val="777777"/>
                </a:solidFill>
              </a:rPr>
              <a:t> </a:t>
            </a:r>
            <a:r>
              <a:rPr lang="en-US" altLang="nl-NL" dirty="0">
                <a:solidFill>
                  <a:srgbClr val="777777"/>
                </a:solidFill>
                <a:sym typeface="Wingdings" panose="05000000000000000000" pitchFamily="2" charset="2"/>
              </a:rPr>
              <a:t> </a:t>
            </a:r>
            <a:r>
              <a:rPr lang="en-US" altLang="nl-NL" dirty="0" err="1">
                <a:solidFill>
                  <a:srgbClr val="777777"/>
                </a:solidFill>
                <a:sym typeface="Wingdings" panose="05000000000000000000" pitchFamily="2" charset="2"/>
              </a:rPr>
              <a:t>boodschap</a:t>
            </a:r>
            <a:r>
              <a:rPr lang="en-US" altLang="nl-NL" dirty="0">
                <a:solidFill>
                  <a:srgbClr val="777777"/>
                </a:solidFill>
                <a:sym typeface="Wingdings" panose="05000000000000000000" pitchFamily="2" charset="2"/>
              </a:rPr>
              <a:t>  </a:t>
            </a:r>
            <a:r>
              <a:rPr lang="en-US" altLang="nl-NL" dirty="0" err="1">
                <a:solidFill>
                  <a:srgbClr val="777777"/>
                </a:solidFill>
                <a:sym typeface="Wingdings" panose="05000000000000000000" pitchFamily="2" charset="2"/>
              </a:rPr>
              <a:t>ontvanger</a:t>
            </a:r>
            <a:r>
              <a:rPr lang="en-US" altLang="nl-NL" dirty="0">
                <a:solidFill>
                  <a:srgbClr val="777777"/>
                </a:solidFill>
                <a:sym typeface="Wingdings" panose="05000000000000000000" pitchFamily="2" charset="2"/>
              </a:rPr>
              <a:t>(s)</a:t>
            </a:r>
          </a:p>
          <a:p>
            <a:r>
              <a:rPr lang="en-US" altLang="nl-NL" dirty="0" err="1">
                <a:sym typeface="Wingdings" panose="05000000000000000000" pitchFamily="2" charset="2"/>
              </a:rPr>
              <a:t>Ontvanger</a:t>
            </a:r>
            <a:r>
              <a:rPr lang="en-US" altLang="nl-NL" dirty="0">
                <a:sym typeface="Wingdings" panose="05000000000000000000" pitchFamily="2" charset="2"/>
              </a:rPr>
              <a:t> </a:t>
            </a:r>
            <a:r>
              <a:rPr lang="en-US" altLang="nl-NL" dirty="0" err="1">
                <a:sym typeface="Wingdings" panose="05000000000000000000" pitchFamily="2" charset="2"/>
              </a:rPr>
              <a:t>geeft</a:t>
            </a:r>
            <a:r>
              <a:rPr lang="en-US" altLang="nl-NL" dirty="0">
                <a:sym typeface="Wingdings" panose="05000000000000000000" pitchFamily="2" charset="2"/>
              </a:rPr>
              <a:t> </a:t>
            </a:r>
            <a:r>
              <a:rPr lang="en-US" altLang="nl-NL" i="1" dirty="0" err="1">
                <a:sym typeface="Wingdings" panose="05000000000000000000" pitchFamily="2" charset="2"/>
              </a:rPr>
              <a:t>geen</a:t>
            </a:r>
            <a:r>
              <a:rPr lang="en-US" altLang="nl-NL" dirty="0">
                <a:sym typeface="Wingdings" panose="05000000000000000000" pitchFamily="2" charset="2"/>
              </a:rPr>
              <a:t> </a:t>
            </a:r>
            <a:r>
              <a:rPr lang="en-US" altLang="nl-NL" dirty="0" err="1">
                <a:sym typeface="Wingdings" panose="05000000000000000000" pitchFamily="2" charset="2"/>
              </a:rPr>
              <a:t>directe</a:t>
            </a:r>
            <a:r>
              <a:rPr lang="en-US" altLang="nl-NL" dirty="0">
                <a:sym typeface="Wingdings" panose="05000000000000000000" pitchFamily="2" charset="2"/>
              </a:rPr>
              <a:t> feedback</a:t>
            </a:r>
          </a:p>
          <a:p>
            <a:pPr>
              <a:buFont typeface="Wingdings" panose="05000000000000000000" pitchFamily="2" charset="2"/>
              <a:buNone/>
            </a:pPr>
            <a:endParaRPr lang="en-US" altLang="nl-NL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nl-NL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nl-NL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nl-NL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nl-NL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nl-NL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nl-NL" sz="2000" dirty="0">
                <a:sym typeface="Wingdings" panose="05000000000000000000" pitchFamily="2" charset="2"/>
              </a:rPr>
              <a:t>	</a:t>
            </a:r>
            <a:r>
              <a:rPr lang="en-US" altLang="nl-NL" sz="2000" dirty="0">
                <a:sym typeface="Wingdings" panose="05000000000000000000" pitchFamily="2" charset="2"/>
              </a:rPr>
              <a:t>Vb</a:t>
            </a:r>
            <a:r>
              <a:rPr lang="en-US" altLang="nl-NL" sz="2000" dirty="0">
                <a:sym typeface="Wingdings" panose="05000000000000000000" pitchFamily="2" charset="2"/>
              </a:rPr>
              <a:t>. </a:t>
            </a:r>
            <a:r>
              <a:rPr lang="en-US" altLang="nl-NL" dirty="0" err="1">
                <a:sym typeface="Wingdings" panose="05000000000000000000" pitchFamily="2" charset="2"/>
              </a:rPr>
              <a:t>N</a:t>
            </a:r>
            <a:r>
              <a:rPr lang="en-US" altLang="nl-NL" sz="2000" dirty="0" err="1">
                <a:sym typeface="Wingdings" panose="05000000000000000000" pitchFamily="2" charset="2"/>
              </a:rPr>
              <a:t>ieuwsbrief</a:t>
            </a:r>
            <a:r>
              <a:rPr lang="en-US" altLang="nl-NL" sz="2000" dirty="0">
                <a:sym typeface="Wingdings" panose="05000000000000000000" pitchFamily="2" charset="2"/>
              </a:rPr>
              <a:t> </a:t>
            </a:r>
            <a:r>
              <a:rPr lang="en-US" altLang="nl-NL" dirty="0" smtClean="0">
                <a:sym typeface="Wingdings" panose="05000000000000000000" pitchFamily="2" charset="2"/>
              </a:rPr>
              <a:t>of </a:t>
            </a:r>
            <a:r>
              <a:rPr lang="en-US" altLang="nl-NL" dirty="0" err="1" smtClean="0">
                <a:sym typeface="Wingdings" panose="05000000000000000000" pitchFamily="2" charset="2"/>
              </a:rPr>
              <a:t>t</a:t>
            </a:r>
            <a:r>
              <a:rPr lang="en-US" altLang="nl-NL" sz="2000" dirty="0" err="1">
                <a:sym typeface="Wingdings" panose="05000000000000000000" pitchFamily="2" charset="2"/>
              </a:rPr>
              <a:t>v-uitzending</a:t>
            </a:r>
            <a:endParaRPr lang="nl-NL" altLang="nl-NL" sz="2000" dirty="0"/>
          </a:p>
        </p:txBody>
      </p:sp>
      <p:pic>
        <p:nvPicPr>
          <p:cNvPr id="21513" name="Picture 9" descr="nieuwsbri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9" y="4797152"/>
            <a:ext cx="13747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journa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445" y="479715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8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Tweezijdige communicatie</a:t>
            </a:r>
            <a:endParaRPr lang="nl-NL" altLang="nl-NL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1" y="1844824"/>
            <a:ext cx="7693025" cy="4752826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nl-NL" b="1" i="1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nl-NL" b="1" i="1" dirty="0"/>
          </a:p>
          <a:p>
            <a:r>
              <a:rPr lang="en-US" altLang="nl-NL" dirty="0" err="1"/>
              <a:t>Communicatie</a:t>
            </a:r>
            <a:r>
              <a:rPr lang="en-US" altLang="nl-NL" dirty="0"/>
              <a:t> </a:t>
            </a:r>
            <a:r>
              <a:rPr lang="en-US" altLang="nl-NL" dirty="0" err="1"/>
              <a:t>verloopt</a:t>
            </a:r>
            <a:r>
              <a:rPr lang="en-US" altLang="nl-NL" dirty="0"/>
              <a:t> in twee </a:t>
            </a:r>
            <a:r>
              <a:rPr lang="en-US" altLang="nl-NL" dirty="0" err="1"/>
              <a:t>richingen</a:t>
            </a:r>
            <a:endParaRPr lang="en-US" altLang="nl-NL" dirty="0"/>
          </a:p>
          <a:p>
            <a:r>
              <a:rPr lang="en-US" altLang="nl-NL" dirty="0" err="1">
                <a:solidFill>
                  <a:srgbClr val="777777"/>
                </a:solidFill>
              </a:rPr>
              <a:t>Zender</a:t>
            </a:r>
            <a:r>
              <a:rPr lang="en-US" altLang="nl-NL" dirty="0">
                <a:solidFill>
                  <a:srgbClr val="777777"/>
                </a:solidFill>
              </a:rPr>
              <a:t>		</a:t>
            </a:r>
            <a:r>
              <a:rPr lang="en-US" altLang="nl-NL" dirty="0" err="1">
                <a:solidFill>
                  <a:srgbClr val="777777"/>
                </a:solidFill>
                <a:sym typeface="Wingdings" panose="05000000000000000000" pitchFamily="2" charset="2"/>
              </a:rPr>
              <a:t>boodschap</a:t>
            </a:r>
            <a:r>
              <a:rPr lang="en-US" altLang="nl-NL" dirty="0">
                <a:solidFill>
                  <a:srgbClr val="777777"/>
                </a:solidFill>
                <a:sym typeface="Wingdings" panose="05000000000000000000" pitchFamily="2" charset="2"/>
              </a:rPr>
              <a:t> 	</a:t>
            </a:r>
            <a:r>
              <a:rPr lang="en-US" altLang="nl-NL" dirty="0" smtClean="0">
                <a:solidFill>
                  <a:srgbClr val="777777"/>
                </a:solidFill>
                <a:sym typeface="Wingdings" panose="05000000000000000000" pitchFamily="2" charset="2"/>
              </a:rPr>
              <a:t>    </a:t>
            </a:r>
            <a:r>
              <a:rPr lang="en-US" altLang="nl-NL" dirty="0" err="1" smtClean="0">
                <a:solidFill>
                  <a:srgbClr val="777777"/>
                </a:solidFill>
                <a:sym typeface="Wingdings" panose="05000000000000000000" pitchFamily="2" charset="2"/>
              </a:rPr>
              <a:t>ontvanger</a:t>
            </a:r>
            <a:r>
              <a:rPr lang="en-US" altLang="nl-NL" dirty="0">
                <a:solidFill>
                  <a:srgbClr val="777777"/>
                </a:solidFill>
                <a:sym typeface="Wingdings" panose="05000000000000000000" pitchFamily="2" charset="2"/>
              </a:rPr>
              <a:t/>
            </a:r>
            <a:br>
              <a:rPr lang="en-US" altLang="nl-NL" dirty="0">
                <a:solidFill>
                  <a:srgbClr val="777777"/>
                </a:solidFill>
                <a:sym typeface="Wingdings" panose="05000000000000000000" pitchFamily="2" charset="2"/>
              </a:rPr>
            </a:br>
            <a:r>
              <a:rPr lang="en-US" altLang="nl-NL" dirty="0">
                <a:solidFill>
                  <a:srgbClr val="777777"/>
                </a:solidFill>
                <a:sym typeface="Wingdings" panose="05000000000000000000" pitchFamily="2" charset="2"/>
              </a:rPr>
              <a:t>		 </a:t>
            </a:r>
            <a:br>
              <a:rPr lang="en-US" altLang="nl-NL" dirty="0">
                <a:solidFill>
                  <a:srgbClr val="777777"/>
                </a:solidFill>
                <a:sym typeface="Wingdings" panose="05000000000000000000" pitchFamily="2" charset="2"/>
              </a:rPr>
            </a:br>
            <a:endParaRPr lang="en-US" altLang="nl-NL" dirty="0" smtClean="0">
              <a:solidFill>
                <a:srgbClr val="777777"/>
              </a:solidFill>
              <a:sym typeface="Wingdings" panose="05000000000000000000" pitchFamily="2" charset="2"/>
            </a:endParaRPr>
          </a:p>
          <a:p>
            <a:r>
              <a:rPr lang="en-US" altLang="nl-NL" dirty="0">
                <a:solidFill>
                  <a:srgbClr val="777777"/>
                </a:solidFill>
                <a:sym typeface="Wingdings" panose="05000000000000000000" pitchFamily="2" charset="2"/>
              </a:rPr>
              <a:t>		   </a:t>
            </a:r>
            <a:r>
              <a:rPr lang="en-US" altLang="nl-NL" dirty="0" smtClean="0">
                <a:solidFill>
                  <a:srgbClr val="777777"/>
                </a:solidFill>
                <a:sym typeface="Wingdings" panose="05000000000000000000" pitchFamily="2" charset="2"/>
              </a:rPr>
              <a:t>feedback</a:t>
            </a:r>
            <a:endParaRPr lang="en-US" altLang="nl-NL" dirty="0">
              <a:solidFill>
                <a:srgbClr val="777777"/>
              </a:solidFill>
              <a:sym typeface="Wingdings" panose="05000000000000000000" pitchFamily="2" charset="2"/>
            </a:endParaRPr>
          </a:p>
          <a:p>
            <a:endParaRPr lang="en-US" altLang="nl-NL" dirty="0" smtClean="0">
              <a:sym typeface="Wingdings" panose="05000000000000000000" pitchFamily="2" charset="2"/>
            </a:endParaRPr>
          </a:p>
          <a:p>
            <a:r>
              <a:rPr lang="en-US" altLang="nl-NL" dirty="0" err="1" smtClean="0">
                <a:sym typeface="Wingdings" panose="05000000000000000000" pitchFamily="2" charset="2"/>
              </a:rPr>
              <a:t>Ontvanger</a:t>
            </a:r>
            <a:r>
              <a:rPr lang="en-US" altLang="nl-NL" dirty="0" smtClean="0">
                <a:sym typeface="Wingdings" panose="05000000000000000000" pitchFamily="2" charset="2"/>
              </a:rPr>
              <a:t> </a:t>
            </a:r>
            <a:r>
              <a:rPr lang="en-US" altLang="nl-NL" dirty="0" err="1">
                <a:sym typeface="Wingdings" panose="05000000000000000000" pitchFamily="2" charset="2"/>
              </a:rPr>
              <a:t>kan</a:t>
            </a:r>
            <a:r>
              <a:rPr lang="en-US" altLang="nl-NL" dirty="0">
                <a:sym typeface="Wingdings" panose="05000000000000000000" pitchFamily="2" charset="2"/>
              </a:rPr>
              <a:t> direct </a:t>
            </a:r>
            <a:r>
              <a:rPr lang="en-US" altLang="nl-NL" dirty="0" smtClean="0">
                <a:sym typeface="Wingdings" panose="05000000000000000000" pitchFamily="2" charset="2"/>
              </a:rPr>
              <a:t>feedback </a:t>
            </a:r>
            <a:r>
              <a:rPr lang="en-US" altLang="nl-NL" dirty="0" err="1">
                <a:sym typeface="Wingdings" panose="05000000000000000000" pitchFamily="2" charset="2"/>
              </a:rPr>
              <a:t>geven</a:t>
            </a:r>
            <a:endParaRPr lang="en-US" alt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nl-NL" dirty="0">
              <a:sym typeface="Wingdings" panose="05000000000000000000" pitchFamily="2" charset="2"/>
            </a:endParaRPr>
          </a:p>
          <a:p>
            <a:r>
              <a:rPr lang="en-US" altLang="nl-NL" sz="2000" dirty="0"/>
              <a:t>Vb. </a:t>
            </a:r>
            <a:r>
              <a:rPr lang="en-US" altLang="nl-NL" sz="2000" dirty="0" err="1"/>
              <a:t>Gesprek</a:t>
            </a:r>
            <a:r>
              <a:rPr lang="en-US" altLang="nl-NL" sz="2000" dirty="0"/>
              <a:t> </a:t>
            </a:r>
            <a:r>
              <a:rPr lang="en-US" altLang="nl-NL" sz="2000" dirty="0" err="1"/>
              <a:t>tussen</a:t>
            </a:r>
            <a:r>
              <a:rPr lang="en-US" altLang="nl-NL" sz="2000" dirty="0"/>
              <a:t> 2 </a:t>
            </a:r>
            <a:r>
              <a:rPr lang="en-US" altLang="nl-NL" sz="2000" dirty="0" err="1"/>
              <a:t>mensen</a:t>
            </a:r>
            <a:endParaRPr lang="nl-NL" altLang="nl-NL" sz="2000" dirty="0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5848350" y="3641534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 flipV="1">
            <a:off x="2964186" y="3615614"/>
            <a:ext cx="935037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3431705" y="3356992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5519936" y="3302251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2536" name="Picture 8" descr="gespr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4868864"/>
            <a:ext cx="29241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Meerzijdige communicatie</a:t>
            </a:r>
            <a:endParaRPr lang="nl-NL" altLang="nl-NL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8051" y="1484784"/>
            <a:ext cx="7693025" cy="4495800"/>
          </a:xfrm>
        </p:spPr>
        <p:txBody>
          <a:bodyPr>
            <a:normAutofit fontScale="85000" lnSpcReduction="20000"/>
          </a:bodyPr>
          <a:lstStyle/>
          <a:p>
            <a:r>
              <a:rPr lang="en-US" altLang="nl-NL" dirty="0" err="1" smtClean="0"/>
              <a:t>Communicatie</a:t>
            </a:r>
            <a:r>
              <a:rPr lang="en-US" altLang="nl-NL" dirty="0" smtClean="0"/>
              <a:t> </a:t>
            </a:r>
            <a:r>
              <a:rPr lang="en-US" altLang="nl-NL" dirty="0" err="1"/>
              <a:t>verloopt</a:t>
            </a:r>
            <a:r>
              <a:rPr lang="en-US" altLang="nl-NL" dirty="0"/>
              <a:t> in </a:t>
            </a:r>
            <a:r>
              <a:rPr lang="en-US" altLang="nl-NL" dirty="0" err="1"/>
              <a:t>meer</a:t>
            </a:r>
            <a:r>
              <a:rPr lang="en-US" altLang="nl-NL" dirty="0"/>
              <a:t> </a:t>
            </a:r>
            <a:r>
              <a:rPr lang="en-US" altLang="nl-NL" dirty="0" err="1"/>
              <a:t>dan</a:t>
            </a:r>
            <a:r>
              <a:rPr lang="en-US" altLang="nl-NL" dirty="0"/>
              <a:t> 2 </a:t>
            </a:r>
            <a:r>
              <a:rPr lang="en-US" altLang="nl-NL" dirty="0" err="1" smtClean="0"/>
              <a:t>richtingen</a:t>
            </a:r>
            <a:endParaRPr lang="en-US" altLang="nl-NL" dirty="0" smtClean="0"/>
          </a:p>
          <a:p>
            <a:endParaRPr lang="en-US" altLang="nl-NL" dirty="0"/>
          </a:p>
          <a:p>
            <a:r>
              <a:rPr lang="en-US" altLang="nl-NL" dirty="0" err="1">
                <a:solidFill>
                  <a:srgbClr val="777777"/>
                </a:solidFill>
              </a:rPr>
              <a:t>Persoon</a:t>
            </a:r>
            <a:r>
              <a:rPr lang="en-US" altLang="nl-NL" dirty="0">
                <a:solidFill>
                  <a:srgbClr val="777777"/>
                </a:solidFill>
              </a:rPr>
              <a:t> 1 		</a:t>
            </a:r>
            <a:r>
              <a:rPr lang="en-US" altLang="nl-NL" dirty="0" err="1">
                <a:solidFill>
                  <a:srgbClr val="777777"/>
                </a:solidFill>
              </a:rPr>
              <a:t>Persoon</a:t>
            </a:r>
            <a:r>
              <a:rPr lang="en-US" altLang="nl-NL" dirty="0">
                <a:solidFill>
                  <a:srgbClr val="777777"/>
                </a:solidFill>
              </a:rPr>
              <a:t> 2</a:t>
            </a:r>
            <a:br>
              <a:rPr lang="en-US" altLang="nl-NL" dirty="0">
                <a:solidFill>
                  <a:srgbClr val="777777"/>
                </a:solidFill>
              </a:rPr>
            </a:br>
            <a:endParaRPr lang="en-US" altLang="nl-NL" dirty="0" smtClean="0">
              <a:solidFill>
                <a:srgbClr val="777777"/>
              </a:solidFill>
            </a:endParaRPr>
          </a:p>
          <a:p>
            <a:r>
              <a:rPr lang="en-US" altLang="nl-NL" dirty="0">
                <a:solidFill>
                  <a:srgbClr val="777777"/>
                </a:solidFill>
              </a:rPr>
              <a:t/>
            </a:r>
            <a:br>
              <a:rPr lang="en-US" altLang="nl-NL" dirty="0">
                <a:solidFill>
                  <a:srgbClr val="777777"/>
                </a:solidFill>
              </a:rPr>
            </a:br>
            <a:r>
              <a:rPr lang="en-US" altLang="nl-NL" dirty="0" err="1">
                <a:solidFill>
                  <a:srgbClr val="777777"/>
                </a:solidFill>
              </a:rPr>
              <a:t>Persoon</a:t>
            </a:r>
            <a:r>
              <a:rPr lang="en-US" altLang="nl-NL" dirty="0">
                <a:solidFill>
                  <a:srgbClr val="777777"/>
                </a:solidFill>
              </a:rPr>
              <a:t> 3		</a:t>
            </a:r>
            <a:r>
              <a:rPr lang="en-US" altLang="nl-NL" dirty="0" err="1">
                <a:solidFill>
                  <a:srgbClr val="777777"/>
                </a:solidFill>
              </a:rPr>
              <a:t>Persoon</a:t>
            </a:r>
            <a:r>
              <a:rPr lang="en-US" altLang="nl-NL" dirty="0">
                <a:solidFill>
                  <a:srgbClr val="777777"/>
                </a:solidFill>
              </a:rPr>
              <a:t> 4</a:t>
            </a:r>
          </a:p>
          <a:p>
            <a:pPr>
              <a:buFont typeface="Wingdings" panose="05000000000000000000" pitchFamily="2" charset="2"/>
              <a:buNone/>
            </a:pPr>
            <a:endParaRPr lang="en-US" altLang="nl-NL" dirty="0"/>
          </a:p>
          <a:p>
            <a:endParaRPr lang="en-US" altLang="nl-NL" sz="2000" dirty="0"/>
          </a:p>
          <a:p>
            <a:endParaRPr lang="en-US" altLang="nl-NL" dirty="0"/>
          </a:p>
          <a:p>
            <a:endParaRPr lang="en-US" altLang="nl-NL" sz="2000" dirty="0"/>
          </a:p>
          <a:p>
            <a:endParaRPr lang="en-US" altLang="nl-NL" dirty="0"/>
          </a:p>
          <a:p>
            <a:r>
              <a:rPr lang="en-US" altLang="nl-NL" sz="2000" dirty="0"/>
              <a:t>Vb</a:t>
            </a:r>
            <a:r>
              <a:rPr lang="en-US" altLang="nl-NL" sz="2000" dirty="0"/>
              <a:t>. </a:t>
            </a:r>
            <a:r>
              <a:rPr lang="en-US" altLang="nl-NL" sz="2000" dirty="0" err="1"/>
              <a:t>Vergadering</a:t>
            </a:r>
            <a:r>
              <a:rPr lang="en-US" altLang="nl-NL" sz="2000" dirty="0"/>
              <a:t> </a:t>
            </a:r>
            <a:r>
              <a:rPr lang="en-US" altLang="nl-NL" sz="2000" dirty="0" err="1"/>
              <a:t>waarbij</a:t>
            </a:r>
            <a:r>
              <a:rPr lang="en-US" altLang="nl-NL" sz="2000" dirty="0"/>
              <a:t> </a:t>
            </a:r>
            <a:r>
              <a:rPr lang="en-US" altLang="nl-NL" sz="2000" dirty="0" err="1"/>
              <a:t>deelnemers</a:t>
            </a:r>
            <a:r>
              <a:rPr lang="en-US" altLang="nl-NL" sz="2000" dirty="0"/>
              <a:t> </a:t>
            </a:r>
          </a:p>
          <a:p>
            <a:r>
              <a:rPr lang="en-US" altLang="nl-NL" dirty="0"/>
              <a:t>	</a:t>
            </a:r>
            <a:r>
              <a:rPr lang="en-US" altLang="nl-NL" sz="2000" dirty="0" err="1"/>
              <a:t>onderling</a:t>
            </a:r>
            <a:r>
              <a:rPr lang="en-US" altLang="nl-NL" sz="2000" dirty="0"/>
              <a:t> </a:t>
            </a:r>
            <a:r>
              <a:rPr lang="en-US" altLang="nl-NL" sz="2000" dirty="0" err="1"/>
              <a:t>communiceren</a:t>
            </a:r>
            <a:endParaRPr lang="nl-NL" altLang="nl-NL" sz="2000" dirty="0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3431581" y="2420937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431580" y="2563813"/>
            <a:ext cx="15128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215680" y="2636837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3503019" y="3284537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3503019" y="3429000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5663605" y="2708276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3503018" y="2276475"/>
            <a:ext cx="122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3503018" y="2563813"/>
            <a:ext cx="14414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V="1">
            <a:off x="3576044" y="2492376"/>
            <a:ext cx="12969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3566" name="Picture 14" descr="vergaderi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933056"/>
            <a:ext cx="2843212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Dus:</a:t>
            </a:r>
            <a:endParaRPr lang="nl-NL" alt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nl-NL" sz="2000"/>
              <a:t>Eenzijdige		Tweezijdige		Meerzijdige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nl-NL" sz="2000"/>
              <a:t>Communicatie		communicatie		Communicatie</a:t>
            </a:r>
            <a:endParaRPr lang="nl-NL" altLang="nl-NL" sz="2000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2568575" y="5516564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3071813" y="3357564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3648075" y="6021389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3863975" y="5373689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3216275" y="5589589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2782888" y="6021389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2711451" y="3933826"/>
            <a:ext cx="360363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3359151" y="4005263"/>
            <a:ext cx="504825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3503614" y="3933825"/>
            <a:ext cx="5048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3287714" y="4005263"/>
            <a:ext cx="71437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H="1">
            <a:off x="3071814" y="4005263"/>
            <a:ext cx="71437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5735638" y="5805489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5735638" y="3357564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auto">
          <a:xfrm>
            <a:off x="9264650" y="4652964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7967663" y="4652964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601" name="Oval 25"/>
          <p:cNvSpPr>
            <a:spLocks noChangeArrowheads="1"/>
          </p:cNvSpPr>
          <p:nvPr/>
        </p:nvSpPr>
        <p:spPr bwMode="auto">
          <a:xfrm>
            <a:off x="9336088" y="34290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7967663" y="34290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8183563" y="4005264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>
            <a:off x="9551988" y="4005264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8543925" y="36449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8616950" y="48688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>
            <a:off x="8543926" y="3933825"/>
            <a:ext cx="7207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 flipV="1">
            <a:off x="8472488" y="3933825"/>
            <a:ext cx="7921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>
            <a:off x="5951538" y="39338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2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1304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lnSpc>
            <a:spcPts val="3000"/>
          </a:lnSpc>
          <a:defRPr sz="2800" b="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Da Vinci WWJAV 2020.pptx" id="{37637FA6-B946-4B3A-B150-C3ABA2DB75F0}" vid="{B58BCFEB-D656-4C85-B399-4AB7F41951D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Powerpoint_Da Vinci WWJAV 2020</Template>
  <TotalTime>0</TotalTime>
  <Words>140</Words>
  <Application>Microsoft Office PowerPoint</Application>
  <PresentationFormat>Breedbeeld</PresentationFormat>
  <Paragraphs>44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Cardenio Modern</vt:lpstr>
      <vt:lpstr>Wingdings</vt:lpstr>
      <vt:lpstr>Kantoorthema</vt:lpstr>
      <vt:lpstr>Communiceren in zones</vt:lpstr>
      <vt:lpstr>Communicatierichtingen</vt:lpstr>
      <vt:lpstr> Eenzijdige communicatie</vt:lpstr>
      <vt:lpstr>Tweezijdige communicatie</vt:lpstr>
      <vt:lpstr>Meerzijdige communicatie</vt:lpstr>
      <vt:lpstr>Dus:</vt:lpstr>
      <vt:lpstr>PowerPoint-presentatie</vt:lpstr>
    </vt:vector>
  </TitlesOfParts>
  <Company>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Communiceren in zones</dc:title>
  <dc:creator>Marjolein Knijnenburg</dc:creator>
  <cp:lastModifiedBy>Marjolein Knijnenburg</cp:lastModifiedBy>
  <cp:revision>1</cp:revision>
  <dcterms:created xsi:type="dcterms:W3CDTF">2020-07-06T13:39:17Z</dcterms:created>
  <dcterms:modified xsi:type="dcterms:W3CDTF">2020-07-06T13:39:41Z</dcterms:modified>
</cp:coreProperties>
</file>