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60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94"/>
  </p:normalViewPr>
  <p:slideViewPr>
    <p:cSldViewPr snapToGrid="0" snapToObjects="1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39" d="100"/>
          <a:sy n="139" d="100"/>
        </p:scale>
        <p:origin x="498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4D35B347-210E-D34C-9035-40FF6664A6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3257FFC-1260-214E-BE27-C5D766D3D6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07D8D-2F1B-3146-B533-E539AE0B4A6C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636B99D-5F65-2242-8D89-C7D420872D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C9FD6FA-EB16-954E-B3E3-07AEE876A5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623DD-2DB5-5846-92AF-0529443568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251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5C2F5-D4CC-4F12-8194-3173BC47FC1C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4A4D1-3ACF-4E0B-A369-753A576F5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511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mnHvjkBnTo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UcPeriod"/>
            </a:pPr>
            <a:r>
              <a:rPr lang="nl-NL" dirty="0" smtClean="0"/>
              <a:t>Tweezijdig</a:t>
            </a:r>
          </a:p>
          <a:p>
            <a:pPr marL="228600" indent="-228600">
              <a:buAutoNum type="alphaUcPeriod"/>
            </a:pPr>
            <a:r>
              <a:rPr lang="nl-NL" dirty="0" smtClean="0"/>
              <a:t>Meerzijdig</a:t>
            </a:r>
            <a:endParaRPr lang="nl-NL" baseline="0" dirty="0" smtClean="0"/>
          </a:p>
          <a:p>
            <a:pPr marL="228600" indent="-228600">
              <a:buAutoNum type="alphaUcPeriod"/>
            </a:pPr>
            <a:r>
              <a:rPr lang="nl-NL" baseline="0" dirty="0" smtClean="0"/>
              <a:t>Eenzijdig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99C66-4C07-4BA5-982E-A59F366617D1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7752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Onbedoeld:</a:t>
            </a:r>
            <a:r>
              <a:rPr lang="nl-NL" baseline="0" dirty="0" smtClean="0"/>
              <a:t> fysio kuit</a:t>
            </a:r>
          </a:p>
          <a:p>
            <a:r>
              <a:rPr lang="nl-NL" baseline="0" dirty="0" smtClean="0"/>
              <a:t>Bedoeld: kind dat de aandacht wilt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99C66-4C07-4BA5-982E-A59F366617D1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8018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HH in een opdracht. Maak zelf een tekening van het communicatie proces en geef verschillende</a:t>
            </a:r>
            <a:r>
              <a:rPr lang="nl-NL" baseline="0" dirty="0" smtClean="0"/>
              <a:t> voorbeelden van ruis op de juiste plek.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99C66-4C07-4BA5-982E-A59F366617D1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1241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>
                <a:hlinkClick r:id="rId3"/>
              </a:rPr>
              <a:t>https://www.youtube.com/watch?v=CmnHvjkBnTo</a:t>
            </a:r>
            <a:endParaRPr lang="nl-NL" dirty="0" smtClean="0"/>
          </a:p>
          <a:p>
            <a:r>
              <a:rPr lang="nl-NL" dirty="0" smtClean="0"/>
              <a:t>Welke vorm van ruis zie je?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99C66-4C07-4BA5-982E-A59F366617D1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1095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2790" y="2002110"/>
            <a:ext cx="9144000" cy="2556671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VAN DEZE</a:t>
            </a:r>
            <a:br>
              <a:rPr lang="nl-NL" dirty="0"/>
            </a:br>
            <a:r>
              <a:rPr lang="nl-NL" dirty="0"/>
              <a:t>PRESENTATIE</a:t>
            </a:r>
          </a:p>
        </p:txBody>
      </p:sp>
      <p:pic>
        <p:nvPicPr>
          <p:cNvPr id="10" name="Afbeelding 9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6C49E6BD-7814-154B-B54A-3B73E13C7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3738" y="-7145"/>
            <a:ext cx="5148262" cy="4699286"/>
          </a:xfrm>
          <a:prstGeom prst="rect">
            <a:avLst/>
          </a:prstGeom>
        </p:spPr>
      </p:pic>
      <p:pic>
        <p:nvPicPr>
          <p:cNvPr id="12" name="Afbeelding 11" descr="Afbeelding met klok&#10;&#10;Automatisch gegenereerde beschrijving">
            <a:extLst>
              <a:ext uri="{FF2B5EF4-FFF2-40B4-BE49-F238E27FC236}">
                <a16:creationId xmlns:a16="http://schemas.microsoft.com/office/drawing/2014/main" id="{1322AEB8-983D-314E-8426-1039499D70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990" y="4757736"/>
            <a:ext cx="4427723" cy="126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7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idings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2790" y="2002110"/>
            <a:ext cx="9144000" cy="2556671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SCHEIDINGS-</a:t>
            </a:r>
            <a:br>
              <a:rPr lang="nl-NL" dirty="0"/>
            </a:br>
            <a:r>
              <a:rPr lang="nl-NL" dirty="0"/>
              <a:t>SLIDE</a:t>
            </a:r>
          </a:p>
        </p:txBody>
      </p:sp>
      <p:pic>
        <p:nvPicPr>
          <p:cNvPr id="10" name="Afbeelding 9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6C49E6BD-7814-154B-B54A-3B73E13C7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3738" y="-7145"/>
            <a:ext cx="5148262" cy="4699286"/>
          </a:xfrm>
          <a:prstGeom prst="rect">
            <a:avLst/>
          </a:prstGeom>
        </p:spPr>
      </p:pic>
      <p:pic>
        <p:nvPicPr>
          <p:cNvPr id="12" name="Afbeelding 11" descr="Afbeelding met klok&#10;&#10;Automatisch gegenereerde beschrijving">
            <a:extLst>
              <a:ext uri="{FF2B5EF4-FFF2-40B4-BE49-F238E27FC236}">
                <a16:creationId xmlns:a16="http://schemas.microsoft.com/office/drawing/2014/main" id="{1322AEB8-983D-314E-8426-1039499D70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990" y="4757736"/>
            <a:ext cx="4427723" cy="126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6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idings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2790" y="2002110"/>
            <a:ext cx="9144000" cy="2556671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SCHEIDINGS-</a:t>
            </a:r>
            <a:br>
              <a:rPr lang="nl-NL" dirty="0"/>
            </a:br>
            <a:r>
              <a:rPr lang="nl-NL" dirty="0"/>
              <a:t>SLIDE</a:t>
            </a:r>
          </a:p>
        </p:txBody>
      </p:sp>
      <p:pic>
        <p:nvPicPr>
          <p:cNvPr id="10" name="Afbeelding 9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6C49E6BD-7814-154B-B54A-3B73E13C7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3738" y="-7145"/>
            <a:ext cx="5148262" cy="469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67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99C86-2BA2-7E46-A6CC-C7ACCB411E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0792"/>
            <a:ext cx="10515600" cy="724204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INHOUDSOPGAVE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0AF2D-CA51-8849-8EA6-172A9FB9F7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24400"/>
            <a:ext cx="10515600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A78D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nl-NL" dirty="0"/>
              <a:t>Klikken om een hoofdstuk toe te voegen</a:t>
            </a:r>
          </a:p>
          <a:p>
            <a:pPr lvl="0"/>
            <a:endParaRPr lang="nl-NL" dirty="0"/>
          </a:p>
          <a:p>
            <a:pPr lvl="0"/>
            <a:endParaRPr lang="nl-NL" dirty="0"/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78AAD460-4DBB-9240-A2F2-B6B0329BE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4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99C86-2BA2-7E46-A6CC-C7ACCB411E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0792"/>
            <a:ext cx="10515600" cy="724204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0AF2D-CA51-8849-8EA6-172A9FB9F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400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78AAD460-4DBB-9240-A2F2-B6B0329BE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65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ina 1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99C86-2BA2-7E46-A6CC-C7ACCB411E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0792"/>
            <a:ext cx="10515600" cy="724204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0AF2D-CA51-8849-8EA6-172A9FB9F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400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1924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pag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2BFD868-66F6-A64D-ADEC-BBE4EEE6B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244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40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pagina 2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2BFD868-66F6-A64D-ADEC-BBE4EEE6B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244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7164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22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3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1816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  <p:pic>
        <p:nvPicPr>
          <p:cNvPr id="5" name="Afbeelding 4" descr="Afbeelding met kabel, spiegel&#10;&#10;Automatisch gegenereerde beschrijving">
            <a:extLst>
              <a:ext uri="{FF2B5EF4-FFF2-40B4-BE49-F238E27FC236}">
                <a16:creationId xmlns:a16="http://schemas.microsoft.com/office/drawing/2014/main" id="{190A4FED-FE88-9F41-9131-05FACFEB20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799" y="1856674"/>
            <a:ext cx="4351965" cy="4263314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2AB3FC0-BF31-0C45-AEF9-36F0C98C683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063200" y="2005099"/>
            <a:ext cx="3852000" cy="3762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hier</a:t>
            </a:r>
            <a:br>
              <a:rPr lang="nl-NL" dirty="0"/>
            </a:br>
            <a:r>
              <a:rPr lang="nl-NL" dirty="0"/>
              <a:t>om de tekst van de quote aan te passen…</a:t>
            </a:r>
          </a:p>
        </p:txBody>
      </p:sp>
    </p:spTree>
    <p:extLst>
      <p:ext uri="{BB962C8B-B14F-4D97-AF65-F5344CB8AC3E}">
        <p14:creationId xmlns:p14="http://schemas.microsoft.com/office/powerpoint/2010/main" val="275850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2790" y="2002110"/>
            <a:ext cx="9144000" cy="2556671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VAN DEZE</a:t>
            </a:r>
            <a:br>
              <a:rPr lang="nl-NL" dirty="0"/>
            </a:br>
            <a:r>
              <a:rPr lang="nl-NL" dirty="0"/>
              <a:t>PRESENTATIE</a:t>
            </a:r>
          </a:p>
        </p:txBody>
      </p:sp>
      <p:pic>
        <p:nvPicPr>
          <p:cNvPr id="10" name="Afbeelding 9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6C49E6BD-7814-154B-B54A-3B73E13C7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3738" y="-7145"/>
            <a:ext cx="5148262" cy="469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26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4_quote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6104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  <p:pic>
        <p:nvPicPr>
          <p:cNvPr id="5" name="Afbeelding 4" descr="Afbeelding met kabel, spiegel&#10;&#10;Automatisch gegenereerde beschrijving">
            <a:extLst>
              <a:ext uri="{FF2B5EF4-FFF2-40B4-BE49-F238E27FC236}">
                <a16:creationId xmlns:a16="http://schemas.microsoft.com/office/drawing/2014/main" id="{190A4FED-FE88-9F41-9131-05FACFEB20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738" y="1856674"/>
            <a:ext cx="4351965" cy="4263314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2AB3FC0-BF31-0C45-AEF9-36F0C98C683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214139" y="2005099"/>
            <a:ext cx="3852000" cy="3762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hier</a:t>
            </a:r>
            <a:br>
              <a:rPr lang="nl-NL" dirty="0"/>
            </a:br>
            <a:r>
              <a:rPr lang="nl-NL" dirty="0"/>
              <a:t>om de tekst van de quote aan te passen…</a:t>
            </a:r>
          </a:p>
        </p:txBody>
      </p:sp>
    </p:spTree>
    <p:extLst>
      <p:ext uri="{BB962C8B-B14F-4D97-AF65-F5344CB8AC3E}">
        <p14:creationId xmlns:p14="http://schemas.microsoft.com/office/powerpoint/2010/main" val="3700158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4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5" name="Afbeelding 4" descr="Afbeelding met kabel, spiegel&#10;&#10;Automatisch gegenereerde beschrijving">
            <a:extLst>
              <a:ext uri="{FF2B5EF4-FFF2-40B4-BE49-F238E27FC236}">
                <a16:creationId xmlns:a16="http://schemas.microsoft.com/office/drawing/2014/main" id="{190A4FED-FE88-9F41-9131-05FACFEB20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799" y="1856674"/>
            <a:ext cx="4351965" cy="4263314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2AB3FC0-BF31-0C45-AEF9-36F0C98C683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063200" y="2005099"/>
            <a:ext cx="3852000" cy="3762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hier</a:t>
            </a:r>
            <a:br>
              <a:rPr lang="nl-NL" dirty="0"/>
            </a:br>
            <a:r>
              <a:rPr lang="nl-NL" dirty="0"/>
              <a:t>om de tekst van de quote aan te passen…</a:t>
            </a:r>
          </a:p>
        </p:txBody>
      </p:sp>
    </p:spTree>
    <p:extLst>
      <p:ext uri="{BB962C8B-B14F-4D97-AF65-F5344CB8AC3E}">
        <p14:creationId xmlns:p14="http://schemas.microsoft.com/office/powerpoint/2010/main" val="1305503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4-z.logo_quote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6295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5" name="Afbeelding 4" descr="Afbeelding met kabel, spiegel&#10;&#10;Automatisch gegenereerde beschrijving">
            <a:extLst>
              <a:ext uri="{FF2B5EF4-FFF2-40B4-BE49-F238E27FC236}">
                <a16:creationId xmlns:a16="http://schemas.microsoft.com/office/drawing/2014/main" id="{190A4FED-FE88-9F41-9131-05FACFEB20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738" y="1856674"/>
            <a:ext cx="4351965" cy="4263314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2AB3FC0-BF31-0C45-AEF9-36F0C98C683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214139" y="2005099"/>
            <a:ext cx="3852000" cy="3762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hier</a:t>
            </a:r>
            <a:br>
              <a:rPr lang="nl-NL" dirty="0"/>
            </a:br>
            <a:r>
              <a:rPr lang="nl-NL" dirty="0"/>
              <a:t>om de tekst van de quote aan te passen…</a:t>
            </a:r>
          </a:p>
        </p:txBody>
      </p:sp>
    </p:spTree>
    <p:extLst>
      <p:ext uri="{BB962C8B-B14F-4D97-AF65-F5344CB8AC3E}">
        <p14:creationId xmlns:p14="http://schemas.microsoft.com/office/powerpoint/2010/main" val="957999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0AF2D-CA51-8849-8EA6-172A9FB9F7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2024400"/>
            <a:ext cx="7213375" cy="43513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A78D"/>
              </a:buClr>
              <a:buSzTx/>
              <a:buFontTx/>
              <a:buNone/>
              <a:tabLst/>
              <a:defRPr/>
            </a:lvl1pPr>
          </a:lstStyle>
          <a:p>
            <a:pPr lvl="0"/>
            <a:r>
              <a:rPr lang="nl-NL" dirty="0"/>
              <a:t>Klikken om een tekst toe te voegen</a:t>
            </a:r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78AAD460-4DBB-9240-A2F2-B6B0329BE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6080A32B-699B-654D-86D4-99260E8194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33472" y="2097087"/>
            <a:ext cx="2952525" cy="29525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4978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99C86-2BA2-7E46-A6CC-C7ACCB411E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0792"/>
            <a:ext cx="10515600" cy="724204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0AF2D-CA51-8849-8EA6-172A9FB9F7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24400"/>
            <a:ext cx="7528965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A78D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nl-NL" dirty="0"/>
              <a:t>Klikken om een hoofdstuk toe te voegen</a:t>
            </a:r>
          </a:p>
          <a:p>
            <a:pPr lvl="0"/>
            <a:endParaRPr lang="nl-NL" dirty="0"/>
          </a:p>
          <a:p>
            <a:pPr lvl="0"/>
            <a:endParaRPr lang="nl-NL" dirty="0"/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78AAD460-4DBB-9240-A2F2-B6B0329BE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7A2361DE-0582-854E-A23F-68DE3F4F1F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53651" y="2097088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0" name="Tijdelijke aanduiding voor afbeelding 6">
            <a:extLst>
              <a:ext uri="{FF2B5EF4-FFF2-40B4-BE49-F238E27FC236}">
                <a16:creationId xmlns:a16="http://schemas.microsoft.com/office/drawing/2014/main" id="{C266A8C7-13DC-4848-B9DA-7A2A842A16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68612" y="2097088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1" name="Tijdelijke aanduiding voor afbeelding 6">
            <a:extLst>
              <a:ext uri="{FF2B5EF4-FFF2-40B4-BE49-F238E27FC236}">
                <a16:creationId xmlns:a16="http://schemas.microsoft.com/office/drawing/2014/main" id="{0D582A28-9316-4E4A-9D19-84226F06D4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53651" y="3568377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6">
            <a:extLst>
              <a:ext uri="{FF2B5EF4-FFF2-40B4-BE49-F238E27FC236}">
                <a16:creationId xmlns:a16="http://schemas.microsoft.com/office/drawing/2014/main" id="{994BC7C1-B4BF-D043-8893-BD696EC47D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68612" y="3568377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6">
            <a:extLst>
              <a:ext uri="{FF2B5EF4-FFF2-40B4-BE49-F238E27FC236}">
                <a16:creationId xmlns:a16="http://schemas.microsoft.com/office/drawing/2014/main" id="{3573C7DC-377C-9D47-BF0B-24AAAA78E3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53651" y="5046544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4" name="Tijdelijke aanduiding voor afbeelding 6">
            <a:extLst>
              <a:ext uri="{FF2B5EF4-FFF2-40B4-BE49-F238E27FC236}">
                <a16:creationId xmlns:a16="http://schemas.microsoft.com/office/drawing/2014/main" id="{A0FF0CC3-338B-8C4B-B8FF-CBA2E4E97D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68612" y="5046544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1704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VISUAL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52600" y="6184350"/>
            <a:ext cx="5181600" cy="30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Plaats hier het bijschrift</a:t>
            </a:r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78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pagina 1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VISUAL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52600" y="6184350"/>
            <a:ext cx="5181600" cy="30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Plaats hier het bijschrift</a:t>
            </a:r>
          </a:p>
        </p:txBody>
      </p:sp>
    </p:spTree>
    <p:extLst>
      <p:ext uri="{BB962C8B-B14F-4D97-AF65-F5344CB8AC3E}">
        <p14:creationId xmlns:p14="http://schemas.microsoft.com/office/powerpoint/2010/main" val="544985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pagina 1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VIDEO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52600" y="6184350"/>
            <a:ext cx="5181600" cy="30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Plaats hier het bijschrift</a:t>
            </a:r>
          </a:p>
        </p:txBody>
      </p:sp>
    </p:spTree>
    <p:extLst>
      <p:ext uri="{BB962C8B-B14F-4D97-AF65-F5344CB8AC3E}">
        <p14:creationId xmlns:p14="http://schemas.microsoft.com/office/powerpoint/2010/main" val="217351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C62BCE63-EB2F-B245-88D0-EE1B914604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5950" y="1504950"/>
            <a:ext cx="33401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48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JeW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roen, vrouw, geparkeerd, teken&#10;&#10;Automatisch gegenereerde beschrijving">
            <a:extLst>
              <a:ext uri="{FF2B5EF4-FFF2-40B4-BE49-F238E27FC236}">
                <a16:creationId xmlns:a16="http://schemas.microsoft.com/office/drawing/2014/main" id="{9B4A1A0C-779F-1B46-AE73-3C4D0CEF7D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5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3AFC20ED-5008-1D47-BF9B-25F4CB9711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7339476" cy="66994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3488" y="757413"/>
            <a:ext cx="5945918" cy="3398644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WELKOM,</a:t>
            </a:r>
            <a:br>
              <a:rPr lang="nl-NL" dirty="0"/>
            </a:br>
            <a:r>
              <a:rPr lang="nl-NL" dirty="0"/>
              <a:t>LEUK DAT</a:t>
            </a:r>
            <a:br>
              <a:rPr lang="nl-NL" dirty="0"/>
            </a:br>
            <a:r>
              <a:rPr lang="nl-NL" dirty="0"/>
              <a:t>JE ER BENT</a:t>
            </a:r>
          </a:p>
        </p:txBody>
      </p:sp>
      <p:pic>
        <p:nvPicPr>
          <p:cNvPr id="12" name="Afbeelding 11" descr="Afbeelding met klok&#10;&#10;Automatisch gegenereerde beschrijving">
            <a:extLst>
              <a:ext uri="{FF2B5EF4-FFF2-40B4-BE49-F238E27FC236}">
                <a16:creationId xmlns:a16="http://schemas.microsoft.com/office/drawing/2014/main" id="{1322AEB8-983D-314E-8426-1039499D70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1970" y="4911484"/>
            <a:ext cx="4427723" cy="126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7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-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9990" y="2002111"/>
            <a:ext cx="6962573" cy="1563690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TITEL VAN DE</a:t>
            </a:r>
            <a:br>
              <a:rPr lang="nl-NL" dirty="0"/>
            </a:br>
            <a:r>
              <a:rPr lang="nl-NL" dirty="0"/>
              <a:t>PRESENTATIE</a:t>
            </a:r>
          </a:p>
        </p:txBody>
      </p:sp>
      <p:pic>
        <p:nvPicPr>
          <p:cNvPr id="10" name="Afbeelding 9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6C49E6BD-7814-154B-B54A-3B73E13C7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3738" y="-7145"/>
            <a:ext cx="5148262" cy="4699286"/>
          </a:xfrm>
          <a:prstGeom prst="rect">
            <a:avLst/>
          </a:prstGeom>
        </p:spPr>
      </p:pic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D3E29734-3030-D942-92BF-CB24B0AC9A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9989" y="3616976"/>
            <a:ext cx="6962573" cy="12047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SUBTITEL VAN</a:t>
            </a:r>
            <a:br>
              <a:rPr lang="nl-NL" dirty="0"/>
            </a:br>
            <a:r>
              <a:rPr lang="nl-NL" dirty="0"/>
              <a:t>DEZE PRESENTATIE</a:t>
            </a:r>
          </a:p>
        </p:txBody>
      </p:sp>
      <p:pic>
        <p:nvPicPr>
          <p:cNvPr id="6" name="Afbeelding 5" descr="Afbeelding met klok&#10;&#10;Automatisch gegenereerde beschrijving">
            <a:extLst>
              <a:ext uri="{FF2B5EF4-FFF2-40B4-BE49-F238E27FC236}">
                <a16:creationId xmlns:a16="http://schemas.microsoft.com/office/drawing/2014/main" id="{55FAF3C3-0EE2-7844-B257-5F53C2A947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990" y="4757736"/>
            <a:ext cx="4427723" cy="126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6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7E9F4B5-911D-3144-94A3-DCB2936B7E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3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+pay 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C62BCE63-EB2F-B245-88D0-EE1B914604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5950" y="1504950"/>
            <a:ext cx="33401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0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zonder pay 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C62BCE63-EB2F-B245-88D0-EE1B914604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5950" y="1504950"/>
            <a:ext cx="3340100" cy="384810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90DFAE2F-889D-9546-AC4F-DC130CEA3481}"/>
              </a:ext>
            </a:extLst>
          </p:cNvPr>
          <p:cNvSpPr/>
          <p:nvPr userDrawn="1"/>
        </p:nvSpPr>
        <p:spPr>
          <a:xfrm>
            <a:off x="4015110" y="4798881"/>
            <a:ext cx="4076986" cy="7837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184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ar werk jij aan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C143C6F-6B89-8C45-BD36-02C2BE3EE4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4800" y="3098800"/>
            <a:ext cx="65024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1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2AF28E80-CC98-FE47-B95F-660C39BAA4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9990" y="2002111"/>
            <a:ext cx="6962573" cy="1563690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TITEL VAN DE</a:t>
            </a:r>
            <a:br>
              <a:rPr lang="nl-NL" dirty="0"/>
            </a:br>
            <a:r>
              <a:rPr lang="nl-NL" dirty="0"/>
              <a:t>PRESENTATIE</a:t>
            </a:r>
          </a:p>
        </p:txBody>
      </p:sp>
    </p:spTree>
    <p:extLst>
      <p:ext uri="{BB962C8B-B14F-4D97-AF65-F5344CB8AC3E}">
        <p14:creationId xmlns:p14="http://schemas.microsoft.com/office/powerpoint/2010/main" val="147210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F37B3DF-2D85-BB4E-B19A-583FD4DBD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B5C7E4-9719-8345-9C3F-B76F740F9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2D045-C8AC-414A-9485-435F3D53BEF7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EF3651-B5E4-244D-A832-35C14C2E5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15368D-A9FA-5142-AFAB-8A3D081BF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23ABF-3139-6446-AC9D-47F190E639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28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60" r:id="rId3"/>
    <p:sldLayoutId id="2147483662" r:id="rId4"/>
    <p:sldLayoutId id="2147483675" r:id="rId5"/>
    <p:sldLayoutId id="2147483676" r:id="rId6"/>
    <p:sldLayoutId id="2147483684" r:id="rId7"/>
    <p:sldLayoutId id="2147483663" r:id="rId8"/>
    <p:sldLayoutId id="2147483678" r:id="rId9"/>
    <p:sldLayoutId id="2147483685" r:id="rId10"/>
    <p:sldLayoutId id="2147483686" r:id="rId11"/>
    <p:sldLayoutId id="2147483677" r:id="rId12"/>
    <p:sldLayoutId id="2147483650" r:id="rId13"/>
    <p:sldLayoutId id="2147483668" r:id="rId14"/>
    <p:sldLayoutId id="2147483652" r:id="rId15"/>
    <p:sldLayoutId id="2147483669" r:id="rId16"/>
    <p:sldLayoutId id="2147483664" r:id="rId17"/>
    <p:sldLayoutId id="2147483670" r:id="rId18"/>
    <p:sldLayoutId id="2147483665" r:id="rId19"/>
    <p:sldLayoutId id="2147483682" r:id="rId20"/>
    <p:sldLayoutId id="2147483671" r:id="rId21"/>
    <p:sldLayoutId id="2147483683" r:id="rId22"/>
    <p:sldLayoutId id="2147483680" r:id="rId23"/>
    <p:sldLayoutId id="2147483679" r:id="rId24"/>
    <p:sldLayoutId id="2147483666" r:id="rId25"/>
    <p:sldLayoutId id="2147483672" r:id="rId26"/>
    <p:sldLayoutId id="2147483673" r:id="rId27"/>
    <p:sldLayoutId id="2147483661" r:id="rId28"/>
    <p:sldLayoutId id="2147483674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597" userDrawn="1">
          <p15:clr>
            <a:srgbClr val="F26B43"/>
          </p15:clr>
        </p15:guide>
        <p15:guide id="3" orient="horz" pos="1321" userDrawn="1">
          <p15:clr>
            <a:srgbClr val="F26B43"/>
          </p15:clr>
        </p15:guide>
        <p15:guide id="4" orient="horz" pos="40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FA49AF-10CC-8B42-977D-69584379DE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mtClean="0"/>
              <a:t>Communicatieproblemen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4987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Spiegelen, kopiëren en besmetten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91544" y="1556793"/>
            <a:ext cx="8219256" cy="4569371"/>
          </a:xfrm>
        </p:spPr>
        <p:txBody>
          <a:bodyPr/>
          <a:lstStyle/>
          <a:p>
            <a:r>
              <a:rPr lang="nl-NL" b="1" dirty="0" smtClean="0"/>
              <a:t>Spiegelen/kopiëren: </a:t>
            </a:r>
            <a:r>
              <a:rPr lang="nl-NL" dirty="0" smtClean="0"/>
              <a:t>na doen van elkaars non-verbale houding. </a:t>
            </a:r>
            <a:endParaRPr lang="nl-NL" dirty="0"/>
          </a:p>
          <a:p>
            <a:r>
              <a:rPr lang="nl-NL" b="1" dirty="0" smtClean="0"/>
              <a:t>Emotionele besmetting: </a:t>
            </a:r>
            <a:r>
              <a:rPr lang="nl-NL" dirty="0" smtClean="0"/>
              <a:t>het (onbewust) overnemen van elkaars emotie. </a:t>
            </a:r>
            <a:endParaRPr lang="nl-NL" dirty="0"/>
          </a:p>
        </p:txBody>
      </p:sp>
      <p:pic>
        <p:nvPicPr>
          <p:cNvPr id="3076" name="Picture 4" descr="Afbeeldingsresultaat voor gedrag spiege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4293096"/>
            <a:ext cx="3111986" cy="20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4293096"/>
            <a:ext cx="2879618" cy="20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77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13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nl-NL" b="1" dirty="0" smtClean="0"/>
              <a:t>Welke communicatierichtingen zie je hier?</a:t>
            </a:r>
          </a:p>
          <a:p>
            <a:pPr>
              <a:buFont typeface="Wingdings 3" pitchFamily="18" charset="2"/>
              <a:buNone/>
            </a:pPr>
            <a:endParaRPr lang="nl-NL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Herhaling vorige les</a:t>
            </a:r>
            <a:endParaRPr lang="nl-NL" dirty="0"/>
          </a:p>
        </p:txBody>
      </p:sp>
      <p:sp>
        <p:nvSpPr>
          <p:cNvPr id="12" name="Ovaal 11"/>
          <p:cNvSpPr/>
          <p:nvPr/>
        </p:nvSpPr>
        <p:spPr>
          <a:xfrm>
            <a:off x="2667001" y="5429251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2" name="Ovaal 21"/>
          <p:cNvSpPr/>
          <p:nvPr/>
        </p:nvSpPr>
        <p:spPr>
          <a:xfrm>
            <a:off x="4810126" y="4714876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3" name="Ovaal 22"/>
          <p:cNvSpPr/>
          <p:nvPr/>
        </p:nvSpPr>
        <p:spPr>
          <a:xfrm>
            <a:off x="5595938" y="4714876"/>
            <a:ext cx="214312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cxnSp>
        <p:nvCxnSpPr>
          <p:cNvPr id="28" name="Rechte verbindingslijn met pijl 27"/>
          <p:cNvCxnSpPr/>
          <p:nvPr/>
        </p:nvCxnSpPr>
        <p:spPr>
          <a:xfrm rot="5400000">
            <a:off x="4238626" y="3643313"/>
            <a:ext cx="1643062" cy="2143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29"/>
          <p:cNvCxnSpPr/>
          <p:nvPr/>
        </p:nvCxnSpPr>
        <p:spPr>
          <a:xfrm rot="16200000" flipH="1">
            <a:off x="4702969" y="3607594"/>
            <a:ext cx="1643062" cy="2857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>
            <a:off x="5167313" y="4786314"/>
            <a:ext cx="28575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al 33"/>
          <p:cNvSpPr/>
          <p:nvPr/>
        </p:nvSpPr>
        <p:spPr>
          <a:xfrm>
            <a:off x="2667001" y="2571751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5" name="Ovaal 34"/>
          <p:cNvSpPr/>
          <p:nvPr/>
        </p:nvSpPr>
        <p:spPr>
          <a:xfrm>
            <a:off x="5167313" y="2571751"/>
            <a:ext cx="214312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6" name="Ovaal 35"/>
          <p:cNvSpPr/>
          <p:nvPr/>
        </p:nvSpPr>
        <p:spPr>
          <a:xfrm>
            <a:off x="8167688" y="2500313"/>
            <a:ext cx="2143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7" name="Ovaal 36"/>
          <p:cNvSpPr/>
          <p:nvPr/>
        </p:nvSpPr>
        <p:spPr>
          <a:xfrm>
            <a:off x="7381876" y="4786313"/>
            <a:ext cx="2143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8" name="Ovaal 37"/>
          <p:cNvSpPr/>
          <p:nvPr/>
        </p:nvSpPr>
        <p:spPr>
          <a:xfrm>
            <a:off x="8167688" y="4786313"/>
            <a:ext cx="2143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9" name="Ovaal 38"/>
          <p:cNvSpPr/>
          <p:nvPr/>
        </p:nvSpPr>
        <p:spPr>
          <a:xfrm>
            <a:off x="8882063" y="4786313"/>
            <a:ext cx="2143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cxnSp>
        <p:nvCxnSpPr>
          <p:cNvPr id="43" name="Rechte verbindingslijn met pijl 42"/>
          <p:cNvCxnSpPr/>
          <p:nvPr/>
        </p:nvCxnSpPr>
        <p:spPr>
          <a:xfrm rot="5400000">
            <a:off x="6917532" y="3464720"/>
            <a:ext cx="1857375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met pijl 46"/>
          <p:cNvCxnSpPr/>
          <p:nvPr/>
        </p:nvCxnSpPr>
        <p:spPr>
          <a:xfrm rot="16200000" flipH="1">
            <a:off x="1594644" y="4161271"/>
            <a:ext cx="2359025" cy="698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chte verbindingslijn met pijl 53"/>
          <p:cNvCxnSpPr/>
          <p:nvPr/>
        </p:nvCxnSpPr>
        <p:spPr>
          <a:xfrm rot="5400000">
            <a:off x="7417595" y="3750470"/>
            <a:ext cx="17875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met pijl 55"/>
          <p:cNvCxnSpPr/>
          <p:nvPr/>
        </p:nvCxnSpPr>
        <p:spPr>
          <a:xfrm rot="16200000" flipH="1">
            <a:off x="7774782" y="3464720"/>
            <a:ext cx="1857375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58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Communicatieproces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79576" y="1556793"/>
            <a:ext cx="7931224" cy="4569371"/>
          </a:xfrm>
        </p:spPr>
        <p:txBody>
          <a:bodyPr/>
          <a:lstStyle/>
          <a:p>
            <a:r>
              <a:rPr lang="nl-NL" sz="2400" b="1" dirty="0">
                <a:solidFill>
                  <a:schemeClr val="bg2">
                    <a:lumMod val="75000"/>
                  </a:schemeClr>
                </a:solidFill>
              </a:rPr>
              <a:t>Ruis</a:t>
            </a:r>
            <a:r>
              <a:rPr lang="nl-NL" sz="2400" dirty="0"/>
              <a:t>: communicatiestoring waardoor de boodschap niet goed overkomt.</a:t>
            </a:r>
          </a:p>
          <a:p>
            <a:endParaRPr lang="nl-NL" dirty="0"/>
          </a:p>
          <a:p>
            <a:pPr lvl="1"/>
            <a:r>
              <a:rPr lang="nl-NL" b="1" dirty="0"/>
              <a:t>Interne ruis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storing </a:t>
            </a:r>
            <a:r>
              <a:rPr lang="nl-NL" i="1" u="sng" dirty="0"/>
              <a:t>in</a:t>
            </a:r>
            <a:r>
              <a:rPr lang="nl-NL" dirty="0"/>
              <a:t> het communicatieproces. Door de innerlijke toestand van een van de communicatiepartners of fout in de boodschap.</a:t>
            </a:r>
          </a:p>
          <a:p>
            <a:pPr lvl="1"/>
            <a:r>
              <a:rPr lang="nl-NL" b="1" dirty="0"/>
              <a:t>Externe ruis</a:t>
            </a:r>
            <a:br>
              <a:rPr lang="nl-NL" b="1" dirty="0"/>
            </a:br>
            <a:r>
              <a:rPr lang="nl-NL" dirty="0"/>
              <a:t>storing vanuit </a:t>
            </a:r>
            <a:r>
              <a:rPr lang="nl-NL" i="1" u="sng" dirty="0"/>
              <a:t>buiten</a:t>
            </a:r>
            <a:r>
              <a:rPr lang="nl-NL" dirty="0"/>
              <a:t> het communicatieproces.</a:t>
            </a:r>
            <a:endParaRPr lang="nl-NL" b="1" dirty="0"/>
          </a:p>
          <a:p>
            <a:pPr lvl="1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457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Communicatieproces</a:t>
            </a:r>
            <a:br>
              <a:rPr lang="nl-NL" dirty="0" smtClean="0"/>
            </a:br>
            <a:r>
              <a:rPr lang="nl-NL" sz="3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interne ruis</a:t>
            </a:r>
            <a:endParaRPr lang="nl-NL" sz="31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91544" y="1447800"/>
            <a:ext cx="6912768" cy="4800600"/>
          </a:xfrm>
        </p:spPr>
        <p:txBody>
          <a:bodyPr>
            <a:noAutofit/>
          </a:bodyPr>
          <a:lstStyle/>
          <a:p>
            <a:r>
              <a:rPr lang="nl-NL" sz="2400" b="1" u="sng" dirty="0"/>
              <a:t>Interne ruis</a:t>
            </a:r>
            <a:r>
              <a:rPr lang="nl-NL" sz="2400" dirty="0"/>
              <a:t>: storing ligt in het communicatie proces.</a:t>
            </a:r>
          </a:p>
          <a:p>
            <a:endParaRPr lang="nl-NL" sz="2400" dirty="0">
              <a:solidFill>
                <a:srgbClr val="FF0000"/>
              </a:solidFill>
            </a:endParaRPr>
          </a:p>
          <a:p>
            <a:r>
              <a:rPr lang="nl-NL" sz="2400" b="1" dirty="0"/>
              <a:t>Oorzaken</a:t>
            </a:r>
          </a:p>
          <a:p>
            <a:pPr lvl="2"/>
            <a:r>
              <a:rPr lang="nl-NL" dirty="0" smtClean="0"/>
              <a:t>Onvoldoende de Nederlandse taal beheersen / kennen</a:t>
            </a:r>
          </a:p>
          <a:p>
            <a:pPr lvl="2"/>
            <a:r>
              <a:rPr lang="nl-NL" dirty="0" smtClean="0"/>
              <a:t>Slecht verstaanbaar (vb. stotteren, met volle mond praten) of gehoor problemen </a:t>
            </a:r>
          </a:p>
          <a:p>
            <a:pPr lvl="2"/>
            <a:r>
              <a:rPr lang="nl-NL" dirty="0" smtClean="0"/>
              <a:t>In gedachten zijn</a:t>
            </a:r>
          </a:p>
          <a:p>
            <a:pPr lvl="2"/>
            <a:r>
              <a:rPr lang="nl-NL" dirty="0" smtClean="0"/>
              <a:t>Met iets anders bezig zijn</a:t>
            </a:r>
          </a:p>
          <a:p>
            <a:pPr lvl="2"/>
            <a:r>
              <a:rPr lang="nl-NL" dirty="0" smtClean="0"/>
              <a:t>Erg geëmotioneerd zijn</a:t>
            </a:r>
          </a:p>
          <a:p>
            <a:pPr lvl="2"/>
            <a:r>
              <a:rPr lang="nl-NL" dirty="0" smtClean="0"/>
              <a:t>Cultuur verschil (ander referentie kader)</a:t>
            </a:r>
          </a:p>
          <a:p>
            <a:pPr lvl="2"/>
            <a:r>
              <a:rPr lang="nl-NL" dirty="0" smtClean="0"/>
              <a:t>Interpretatie verschil</a:t>
            </a:r>
          </a:p>
          <a:p>
            <a:pPr lvl="2"/>
            <a:r>
              <a:rPr lang="nl-NL" dirty="0" smtClean="0"/>
              <a:t>Schrijffout</a:t>
            </a:r>
          </a:p>
        </p:txBody>
      </p:sp>
      <p:pic>
        <p:nvPicPr>
          <p:cNvPr id="4" name="Afbeelding 3" descr="communicatie13b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04312" y="5445225"/>
            <a:ext cx="1247676" cy="1165145"/>
          </a:xfrm>
          <a:prstGeom prst="rect">
            <a:avLst/>
          </a:prstGeom>
        </p:spPr>
      </p:pic>
      <p:pic>
        <p:nvPicPr>
          <p:cNvPr id="5" name="Afbeelding 4" descr="dru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0136" y="4653137"/>
            <a:ext cx="1616968" cy="1030817"/>
          </a:xfrm>
          <a:prstGeom prst="rect">
            <a:avLst/>
          </a:prstGeom>
        </p:spPr>
      </p:pic>
      <p:pic>
        <p:nvPicPr>
          <p:cNvPr id="6" name="Afbeelding 5" descr="dromerig.bmp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60297" y="3717032"/>
            <a:ext cx="1599547" cy="91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4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Communicatieproces</a:t>
            </a:r>
            <a:br>
              <a:rPr lang="nl-NL" dirty="0" smtClean="0"/>
            </a:br>
            <a:r>
              <a:rPr lang="nl-NL" sz="27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externe ruis</a:t>
            </a:r>
            <a:endParaRPr lang="nl-NL" sz="27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91544" y="1484785"/>
            <a:ext cx="9011344" cy="4569371"/>
          </a:xfrm>
        </p:spPr>
        <p:txBody>
          <a:bodyPr/>
          <a:lstStyle/>
          <a:p>
            <a:r>
              <a:rPr lang="nl-NL" sz="2400" b="1" u="sng" dirty="0"/>
              <a:t>Externe ruis</a:t>
            </a:r>
            <a:r>
              <a:rPr lang="nl-NL" sz="2400" dirty="0"/>
              <a:t>: storing ligt buiten het communicatieproces.</a:t>
            </a:r>
            <a:br>
              <a:rPr lang="nl-NL" sz="2400" dirty="0"/>
            </a:br>
            <a:endParaRPr lang="nl-NL" sz="2400" dirty="0"/>
          </a:p>
          <a:p>
            <a:pPr lvl="1"/>
            <a:r>
              <a:rPr lang="nl-NL" dirty="0"/>
              <a:t>Ruis in de </a:t>
            </a:r>
            <a:r>
              <a:rPr lang="nl-NL" i="1" dirty="0"/>
              <a:t>omgeving zoals geluid, beelden, afleidende voorwerpen.</a:t>
            </a:r>
          </a:p>
          <a:p>
            <a:pPr lvl="1"/>
            <a:r>
              <a:rPr lang="nl-NL" dirty="0"/>
              <a:t>Ruis door </a:t>
            </a:r>
            <a:r>
              <a:rPr lang="nl-NL" i="1" dirty="0"/>
              <a:t>temperatuur</a:t>
            </a:r>
          </a:p>
          <a:p>
            <a:pPr lvl="1"/>
            <a:r>
              <a:rPr lang="nl-NL" dirty="0"/>
              <a:t>Ruis door </a:t>
            </a:r>
            <a:r>
              <a:rPr lang="nl-NL" i="1" dirty="0"/>
              <a:t>slechte communicatiemiddelen (medium)</a:t>
            </a:r>
          </a:p>
          <a:p>
            <a:pPr lvl="1">
              <a:buNone/>
            </a:pPr>
            <a:endParaRPr lang="nl-NL" i="1" dirty="0"/>
          </a:p>
          <a:p>
            <a:pPr lvl="1">
              <a:buNone/>
            </a:pPr>
            <a:endParaRPr lang="nl-NL" i="1" dirty="0"/>
          </a:p>
          <a:p>
            <a:r>
              <a:rPr lang="nl-NL" sz="2400" b="1" dirty="0"/>
              <a:t>Als je ruis verwacht </a:t>
            </a:r>
            <a:r>
              <a:rPr lang="nl-NL" sz="2400" b="1" dirty="0">
                <a:sym typeface="Wingdings" pitchFamily="2" charset="2"/>
              </a:rPr>
              <a:t> proberen te voorkomen!</a:t>
            </a:r>
            <a:endParaRPr lang="nl-NL" sz="2400" b="1" dirty="0"/>
          </a:p>
          <a:p>
            <a:endParaRPr lang="nl-NL" sz="2400" dirty="0"/>
          </a:p>
          <a:p>
            <a:endParaRPr lang="nl-NL" dirty="0"/>
          </a:p>
        </p:txBody>
      </p:sp>
      <p:pic>
        <p:nvPicPr>
          <p:cNvPr id="4" name="Afbeelding 3" descr="tre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3872" y="5185814"/>
            <a:ext cx="1375985" cy="10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6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Externe ruis</a:t>
            </a:r>
            <a:endParaRPr lang="nl-NL" sz="27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Vaak is ruis </a:t>
            </a:r>
            <a:r>
              <a:rPr lang="nl-NL" sz="2400" b="1" dirty="0"/>
              <a:t>onbedoeld</a:t>
            </a:r>
            <a:r>
              <a:rPr lang="nl-NL" sz="2400" dirty="0"/>
              <a:t>. </a:t>
            </a:r>
          </a:p>
          <a:p>
            <a:r>
              <a:rPr lang="nl-NL" sz="2400" dirty="0"/>
              <a:t>Soms </a:t>
            </a:r>
            <a:r>
              <a:rPr lang="nl-NL" sz="2400" b="1" dirty="0"/>
              <a:t>bedoelde ruis. </a:t>
            </a:r>
            <a:r>
              <a:rPr lang="nl-NL" sz="2400" dirty="0"/>
              <a:t>Speciaal bedoeld om communicatie tussen mensen te storen. </a:t>
            </a:r>
          </a:p>
          <a:p>
            <a:endParaRPr lang="nl-NL" b="1" dirty="0"/>
          </a:p>
        </p:txBody>
      </p:sp>
      <p:pic>
        <p:nvPicPr>
          <p:cNvPr id="4" name="Afbeelding 3" descr="prote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7808" y="3573016"/>
            <a:ext cx="3960440" cy="270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7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Communicatieproces</a:t>
            </a:r>
            <a:br>
              <a:rPr lang="nl-NL" dirty="0" smtClean="0"/>
            </a:br>
            <a:r>
              <a:rPr lang="nl-NL" dirty="0" smtClean="0"/>
              <a:t>Waar is de ruis?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Wie: alleen</a:t>
            </a:r>
          </a:p>
          <a:p>
            <a:r>
              <a:rPr lang="nl-NL" dirty="0" smtClean="0"/>
              <a:t>Maak een tekening van het communicatie proces.</a:t>
            </a:r>
          </a:p>
          <a:p>
            <a:r>
              <a:rPr lang="nl-NL" dirty="0" smtClean="0"/>
              <a:t>Zet in de tekening voorbeelden van ruis. Is het externe of interne ruis? Geeft het de juiste plek in je tekening.</a:t>
            </a:r>
          </a:p>
          <a:p>
            <a:endParaRPr lang="nl-NL" dirty="0"/>
          </a:p>
        </p:txBody>
      </p:sp>
      <p:pic>
        <p:nvPicPr>
          <p:cNvPr id="1026" name="Picture 2" descr="Afbeeldingsresultaat voor encoderen decode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263" y="3144197"/>
            <a:ext cx="674072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80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Effectieve communicatie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Helder</a:t>
            </a:r>
            <a:r>
              <a:rPr lang="nl-NL" dirty="0"/>
              <a:t> </a:t>
            </a:r>
            <a:r>
              <a:rPr lang="nl-NL" b="1" dirty="0"/>
              <a:t>communiceren</a:t>
            </a:r>
            <a:r>
              <a:rPr lang="nl-NL" dirty="0"/>
              <a:t> met een boodschap die begrepen én goed ontvangen wordt</a:t>
            </a:r>
            <a:r>
              <a:rPr lang="nl-NL" dirty="0" smtClean="0"/>
              <a:t>.</a:t>
            </a:r>
          </a:p>
          <a:p>
            <a:r>
              <a:rPr lang="nl-NL" dirty="0"/>
              <a:t>Begrijpen wat bedoeld wordt en </a:t>
            </a:r>
            <a:r>
              <a:rPr lang="nl-NL" b="1" dirty="0"/>
              <a:t>reageren</a:t>
            </a:r>
            <a:r>
              <a:rPr lang="nl-NL" dirty="0"/>
              <a:t> met een reactie, waarop de </a:t>
            </a:r>
            <a:r>
              <a:rPr lang="nl-NL" dirty="0" smtClean="0"/>
              <a:t>zender </a:t>
            </a:r>
            <a:r>
              <a:rPr lang="nl-NL" dirty="0"/>
              <a:t>gerekend heeft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r>
              <a:rPr lang="nl-NL" dirty="0" smtClean="0"/>
              <a:t>Wat is daarvoor nodig?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299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37511" t="39389" r="19768" b="27268"/>
          <a:stretch/>
        </p:blipFill>
        <p:spPr>
          <a:xfrm>
            <a:off x="2855640" y="2204864"/>
            <a:ext cx="6840760" cy="30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0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lnSpc>
            <a:spcPts val="3000"/>
          </a:lnSpc>
          <a:defRPr sz="2800" b="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Da Vinci WWJAV 2020.pptx" id="{37637FA6-B946-4B3A-B150-C3ABA2DB75F0}" vid="{B58BCFEB-D656-4C85-B399-4AB7F41951D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Powerpoint_Da Vinci WWJAV 2020</Template>
  <TotalTime>0</TotalTime>
  <Words>333</Words>
  <Application>Microsoft Office PowerPoint</Application>
  <PresentationFormat>Breedbeeld</PresentationFormat>
  <Paragraphs>55</Paragraphs>
  <Slides>11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Cardenio Modern</vt:lpstr>
      <vt:lpstr>Wingdings</vt:lpstr>
      <vt:lpstr>Wingdings 3</vt:lpstr>
      <vt:lpstr>Kantoorthema</vt:lpstr>
      <vt:lpstr>Communicatieproblemen</vt:lpstr>
      <vt:lpstr>Herhaling vorige les</vt:lpstr>
      <vt:lpstr>Communicatieproces</vt:lpstr>
      <vt:lpstr>Communicatieproces interne ruis</vt:lpstr>
      <vt:lpstr>Communicatieproces externe ruis</vt:lpstr>
      <vt:lpstr>Externe ruis</vt:lpstr>
      <vt:lpstr>Communicatieproces Waar is de ruis?</vt:lpstr>
      <vt:lpstr>Effectieve communicatie </vt:lpstr>
      <vt:lpstr>PowerPoint-presentatie</vt:lpstr>
      <vt:lpstr>Spiegelen, kopiëren en besmetten</vt:lpstr>
      <vt:lpstr>PowerPoint-presentatie</vt:lpstr>
    </vt:vector>
  </TitlesOfParts>
  <Company>Kien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Communicatieproblemen</dc:title>
  <dc:creator>Marjolein Knijnenburg</dc:creator>
  <cp:lastModifiedBy>Marjolein Knijnenburg</cp:lastModifiedBy>
  <cp:revision>1</cp:revision>
  <dcterms:created xsi:type="dcterms:W3CDTF">2020-07-06T13:40:10Z</dcterms:created>
  <dcterms:modified xsi:type="dcterms:W3CDTF">2020-07-06T13:40:32Z</dcterms:modified>
</cp:coreProperties>
</file>