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35B347-210E-D34C-9035-40FF6664A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257FFC-1260-214E-BE27-C5D766D3D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7D8D-2F1B-3146-B533-E539AE0B4A6C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36B99D-5F65-2242-8D89-C7D420872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D6FA-EB16-954E-B3E3-07AEE876A5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623DD-2DB5-5846-92AF-0529443568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5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59690-7D47-4AAC-B63F-79D199BC8200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8CA0-24FC-4406-939F-4A35AAE0C6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aseline="0" dirty="0" smtClean="0"/>
              <a:t>Non-verbaal: stem, uiterlijk, lichaamshouding, gebaren, gezichtsuitdrukking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51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straalt</a:t>
            </a:r>
            <a:r>
              <a:rPr lang="nl-NL" baseline="0" dirty="0" smtClean="0"/>
              <a:t> deze persoon uit? Zou je hem aannemen als werknemer?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07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Verwerkingsopdracht</a:t>
            </a:r>
            <a:r>
              <a:rPr lang="nl-NL" baseline="0" dirty="0" smtClean="0"/>
              <a:t> hiervoor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33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375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9C66-4C07-4BA5-982E-A59F366617D1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43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SCHEIDINGS-</a:t>
            </a:r>
            <a:br>
              <a:rPr lang="nl-NL" dirty="0"/>
            </a:br>
            <a:r>
              <a:rPr lang="nl-NL" dirty="0"/>
              <a:t>SLIDE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92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4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ina 2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FD868-66F6-A64D-ADEC-BBE4EEE6B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44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16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181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27585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2790" y="2002110"/>
            <a:ext cx="9144000" cy="2556671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VAN DEZE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104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370015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99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63200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130550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-z.logo_quot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295" y="2024400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5" name="Afbeelding 4" descr="Afbeelding met kabel, spiegel&#10;&#10;Automatisch gegenereerde beschrijving">
            <a:extLst>
              <a:ext uri="{FF2B5EF4-FFF2-40B4-BE49-F238E27FC236}">
                <a16:creationId xmlns:a16="http://schemas.microsoft.com/office/drawing/2014/main" id="{190A4FED-FE88-9F41-9131-05FACFEB2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1856674"/>
            <a:ext cx="4351965" cy="4263314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AB3FC0-BF31-0C45-AEF9-36F0C98C683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214139" y="2005099"/>
            <a:ext cx="3852000" cy="3762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3A78D"/>
                </a:solidFill>
                <a:latin typeface="Cardenio Modern" panose="03000500000000000000" pitchFamily="66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 hier</a:t>
            </a:r>
            <a:br>
              <a:rPr lang="nl-NL" dirty="0"/>
            </a:br>
            <a:r>
              <a:rPr lang="nl-NL" dirty="0"/>
              <a:t>om de tekst van de quote aan te passen…</a:t>
            </a:r>
          </a:p>
        </p:txBody>
      </p:sp>
    </p:spTree>
    <p:extLst>
      <p:ext uri="{BB962C8B-B14F-4D97-AF65-F5344CB8AC3E}">
        <p14:creationId xmlns:p14="http://schemas.microsoft.com/office/powerpoint/2010/main" val="9579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2024400"/>
            <a:ext cx="7213375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dirty="0"/>
              <a:t>Klikken om een tekst toe te voegen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080A32B-699B-654D-86D4-99260E819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3472" y="2097087"/>
            <a:ext cx="2952525" cy="29525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78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9C86-2BA2-7E46-A6CC-C7ACCB411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792"/>
            <a:ext cx="10515600" cy="724204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DEZE PAGINA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0AF2D-CA51-8849-8EA6-172A9FB9F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4400"/>
            <a:ext cx="7528965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A78D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Klikken om een hoofdstuk toe te voegen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AAD460-4DBB-9240-A2F2-B6B0329B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7A2361DE-0582-854E-A23F-68DE3F4F1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53651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C266A8C7-13DC-4848-B9DA-7A2A842A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68612" y="2097088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0D582A28-9316-4E4A-9D19-84226F06D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53651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6">
            <a:extLst>
              <a:ext uri="{FF2B5EF4-FFF2-40B4-BE49-F238E27FC236}">
                <a16:creationId xmlns:a16="http://schemas.microsoft.com/office/drawing/2014/main" id="{994BC7C1-B4BF-D043-8893-BD696EC47D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612" y="3568377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6">
            <a:extLst>
              <a:ext uri="{FF2B5EF4-FFF2-40B4-BE49-F238E27FC236}">
                <a16:creationId xmlns:a16="http://schemas.microsoft.com/office/drawing/2014/main" id="{3573C7DC-377C-9D47-BF0B-24AAAA78E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53651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6">
            <a:extLst>
              <a:ext uri="{FF2B5EF4-FFF2-40B4-BE49-F238E27FC236}">
                <a16:creationId xmlns:a16="http://schemas.microsoft.com/office/drawing/2014/main" id="{A0FF0CC3-338B-8C4B-B8FF-CBA2E4E97D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8612" y="5046544"/>
            <a:ext cx="1331912" cy="13319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70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8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VISUAL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544985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ina 1-z.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37A1-D67D-874E-8C4D-AF59E1758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935"/>
            <a:ext cx="10515600" cy="923303"/>
          </a:xfrm>
        </p:spPr>
        <p:txBody>
          <a:bodyPr anchor="t"/>
          <a:lstStyle>
            <a:lvl1pPr>
              <a:defRPr b="1">
                <a:solidFill>
                  <a:srgbClr val="03A78D"/>
                </a:solidFill>
              </a:defRPr>
            </a:lvl1pPr>
          </a:lstStyle>
          <a:p>
            <a:r>
              <a:rPr lang="nl-NL" dirty="0"/>
              <a:t>TITEL VAN VIDEO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E2BD-EBDE-164C-8E02-CC9975A9C5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52600" y="6184350"/>
            <a:ext cx="5181600" cy="3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Plaats hier het bijschrift</a:t>
            </a:r>
          </a:p>
        </p:txBody>
      </p:sp>
    </p:spTree>
    <p:extLst>
      <p:ext uri="{BB962C8B-B14F-4D97-AF65-F5344CB8AC3E}">
        <p14:creationId xmlns:p14="http://schemas.microsoft.com/office/powerpoint/2010/main" val="21735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48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JeW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en, vrouw, geparkeerd, teken&#10;&#10;Automatisch gegenereerde beschrijving">
            <a:extLst>
              <a:ext uri="{FF2B5EF4-FFF2-40B4-BE49-F238E27FC236}">
                <a16:creationId xmlns:a16="http://schemas.microsoft.com/office/drawing/2014/main" id="{9B4A1A0C-779F-1B46-AE73-3C4D0CEF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3AFC20ED-5008-1D47-BF9B-25F4CB971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339476" cy="66994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488" y="757413"/>
            <a:ext cx="5945918" cy="3398644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WELKOM,</a:t>
            </a:r>
            <a:br>
              <a:rPr lang="nl-NL" dirty="0"/>
            </a:br>
            <a:r>
              <a:rPr lang="nl-NL" dirty="0"/>
              <a:t>LEUK DAT</a:t>
            </a:r>
            <a:br>
              <a:rPr lang="nl-NL" dirty="0"/>
            </a:br>
            <a:r>
              <a:rPr lang="nl-NL" dirty="0"/>
              <a:t>JE ER BENT</a:t>
            </a:r>
          </a:p>
        </p:txBody>
      </p:sp>
      <p:pic>
        <p:nvPicPr>
          <p:cNvPr id="12" name="Afbeelding 11" descr="Afbeelding met klok&#10;&#10;Automatisch gegenereerde beschrijving">
            <a:extLst>
              <a:ext uri="{FF2B5EF4-FFF2-40B4-BE49-F238E27FC236}">
                <a16:creationId xmlns:a16="http://schemas.microsoft.com/office/drawing/2014/main" id="{1322AEB8-983D-314E-8426-1039499D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970" y="4911484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5B2F-F909-2043-9C45-66DBE455A1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pic>
        <p:nvPicPr>
          <p:cNvPr id="10" name="Afbeelding 9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6C49E6BD-7814-154B-B54A-3B73E13C7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3738" y="-7145"/>
            <a:ext cx="5148262" cy="4699286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3E29734-3030-D942-92BF-CB24B0AC9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9989" y="3616976"/>
            <a:ext cx="6962573" cy="1204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SUBTITEL VAN</a:t>
            </a:r>
            <a:br>
              <a:rPr lang="nl-NL" dirty="0"/>
            </a:br>
            <a:r>
              <a:rPr lang="nl-NL" dirty="0"/>
              <a:t>DEZE PRESENTATIE</a:t>
            </a:r>
          </a:p>
        </p:txBody>
      </p:sp>
      <p:pic>
        <p:nvPicPr>
          <p:cNvPr id="6" name="Afbeelding 5" descr="Afbeelding met klok&#10;&#10;Automatisch gegenereerde beschrijving">
            <a:extLst>
              <a:ext uri="{FF2B5EF4-FFF2-40B4-BE49-F238E27FC236}">
                <a16:creationId xmlns:a16="http://schemas.microsoft.com/office/drawing/2014/main" id="{55FAF3C3-0EE2-7844-B257-5F53C2A9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90" y="4757736"/>
            <a:ext cx="4427723" cy="12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E9F4B5-911D-3144-94A3-DCB2936B7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+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onder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62BCE63-EB2F-B245-88D0-EE1B91460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950" y="1504950"/>
            <a:ext cx="3340100" cy="38481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0DFAE2F-889D-9546-AC4F-DC130CEA3481}"/>
              </a:ext>
            </a:extLst>
          </p:cNvPr>
          <p:cNvSpPr/>
          <p:nvPr userDrawn="1"/>
        </p:nvSpPr>
        <p:spPr>
          <a:xfrm>
            <a:off x="4015110" y="4798881"/>
            <a:ext cx="4076986" cy="7837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ar werk jij aan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143C6F-6B89-8C45-BD36-02C2BE3EE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4800" y="3098800"/>
            <a:ext cx="650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EC47505C-8174-2047-AE27-E84A02D76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096" y="598899"/>
            <a:ext cx="1112901" cy="12821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F28E80-CC98-FE47-B95F-660C39BAA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990" y="2002111"/>
            <a:ext cx="6962573" cy="1563690"/>
          </a:xfrm>
        </p:spPr>
        <p:txBody>
          <a:bodyPr anchor="t"/>
          <a:lstStyle>
            <a:lvl1pPr algn="l">
              <a:lnSpc>
                <a:spcPts val="6000"/>
              </a:lnSpc>
              <a:spcBef>
                <a:spcPts val="70"/>
              </a:spcBef>
              <a:spcAft>
                <a:spcPts val="70"/>
              </a:spcAft>
              <a:defRPr sz="6000" b="1">
                <a:solidFill>
                  <a:srgbClr val="03A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47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37B3DF-2D85-BB4E-B19A-583FD4DB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5C7E4-9719-8345-9C3F-B76F740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D045-C8AC-414A-9485-435F3D53BEF7}" type="datetimeFigureOut">
              <a:rPr lang="nl-NL" smtClean="0"/>
              <a:t>6-7-2020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F3651-B5E4-244D-A832-35C14C2E5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5368D-A9FA-5142-AFAB-8A3D081B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3ABF-3139-6446-AC9D-47F190E63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8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0" r:id="rId3"/>
    <p:sldLayoutId id="2147483662" r:id="rId4"/>
    <p:sldLayoutId id="2147483675" r:id="rId5"/>
    <p:sldLayoutId id="2147483676" r:id="rId6"/>
    <p:sldLayoutId id="2147483684" r:id="rId7"/>
    <p:sldLayoutId id="2147483663" r:id="rId8"/>
    <p:sldLayoutId id="2147483678" r:id="rId9"/>
    <p:sldLayoutId id="2147483685" r:id="rId10"/>
    <p:sldLayoutId id="2147483686" r:id="rId11"/>
    <p:sldLayoutId id="2147483677" r:id="rId12"/>
    <p:sldLayoutId id="2147483650" r:id="rId13"/>
    <p:sldLayoutId id="2147483668" r:id="rId14"/>
    <p:sldLayoutId id="2147483652" r:id="rId15"/>
    <p:sldLayoutId id="2147483669" r:id="rId16"/>
    <p:sldLayoutId id="2147483664" r:id="rId17"/>
    <p:sldLayoutId id="2147483670" r:id="rId18"/>
    <p:sldLayoutId id="2147483665" r:id="rId19"/>
    <p:sldLayoutId id="2147483682" r:id="rId20"/>
    <p:sldLayoutId id="2147483671" r:id="rId21"/>
    <p:sldLayoutId id="2147483683" r:id="rId22"/>
    <p:sldLayoutId id="2147483680" r:id="rId23"/>
    <p:sldLayoutId id="2147483679" r:id="rId24"/>
    <p:sldLayoutId id="2147483666" r:id="rId25"/>
    <p:sldLayoutId id="2147483672" r:id="rId26"/>
    <p:sldLayoutId id="2147483673" r:id="rId27"/>
    <p:sldLayoutId id="2147483661" r:id="rId28"/>
    <p:sldLayoutId id="214748367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597" userDrawn="1">
          <p15:clr>
            <a:srgbClr val="F26B43"/>
          </p15:clr>
        </p15:guide>
        <p15:guide id="3" orient="horz" pos="1321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nl/url?sa=i&amp;rct=j&amp;q=&amp;esrc=s&amp;source=images&amp;cd=&amp;cad=rja&amp;uact=8&amp;ved=0ahUKEwi_oLfusdzNAhVGVRQKHa5TB0gQjRwIBw&amp;url=http://www.mobypicture.com/user/merelwis/view/10335158&amp;psig=AFQjCNFQdhNP63drQiS-eLgMTmLKEbuhhA&amp;ust=1467810278732890" TargetMode="External"/><Relationship Id="rId7" Type="http://schemas.openxmlformats.org/officeDocument/2006/relationships/hyperlink" Target="http://www.google.nl/url?sa=i&amp;rct=j&amp;q=&amp;esrc=s&amp;source=images&amp;cd=&amp;cad=rja&amp;uact=8&amp;ved=0ahUKEwjyve6lstzNAhVC0xQKHUj6BNMQjRwIBw&amp;url=http://www.apparata.nl/nieuws/18-tinder-profielfotos-die-niet-zouden-mogen-bestaan-9720&amp;bvm=bv.126130881,d.ZGg&amp;psig=AFQjCNEei3bLnyFt1mqeDMkMKU9lf5qiZA&amp;ust=146781047773984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nl/url?sa=i&amp;rct=j&amp;q=&amp;esrc=s&amp;source=images&amp;cd=&amp;cad=rja&amp;uact=8&amp;ved=0ahUKEwjG-_T9sdzNAhUFXBQKHYu1BZsQjRwIBw&amp;url=http://www.alifelounge.be/life/mijn-vakantie-in-10-fotos/&amp;psig=AFQjCNFQdhNP63drQiS-eLgMTmLKEbuhhA&amp;ust=1467810278732890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o3.nl/de-psycho-show/18-09-2019/BV_101394792/POMS_BV_15685979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49AF-10CC-8B42-977D-69584379D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Verbale en non verbale communicatie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9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>
                <a:solidFill>
                  <a:schemeClr val="accent6">
                    <a:lumMod val="75000"/>
                  </a:schemeClr>
                </a:solidFill>
              </a:rPr>
              <a:t>Coderen: verpakken of uitpakken van informatie</a:t>
            </a:r>
          </a:p>
          <a:p>
            <a:endParaRPr lang="nl-N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2400" b="1" dirty="0" err="1">
                <a:solidFill>
                  <a:schemeClr val="accent6">
                    <a:lumMod val="75000"/>
                  </a:schemeClr>
                </a:solidFill>
              </a:rPr>
              <a:t>Encoderen</a:t>
            </a:r>
            <a:r>
              <a:rPr lang="nl-NL" sz="2400" dirty="0"/>
              <a:t>:  omzetten van gedachten/gevoelens in begrijpelijke taal (woorden/lichaamstaal/beelden).</a:t>
            </a:r>
          </a:p>
          <a:p>
            <a:pPr>
              <a:buNone/>
            </a:pPr>
            <a:endParaRPr lang="nl-NL" sz="2400" dirty="0"/>
          </a:p>
          <a:p>
            <a:r>
              <a:rPr lang="nl-NL" sz="2400" b="1" dirty="0">
                <a:solidFill>
                  <a:schemeClr val="accent6">
                    <a:lumMod val="75000"/>
                  </a:schemeClr>
                </a:solidFill>
              </a:rPr>
              <a:t>Decoderen</a:t>
            </a:r>
            <a:r>
              <a:rPr lang="nl-NL" sz="2400" dirty="0"/>
              <a:t>: omzetten van woorden/lichaamstaal/beelden in een betekenis.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7511" t="39389" r="19768" b="27268"/>
          <a:stretch/>
        </p:blipFill>
        <p:spPr>
          <a:xfrm>
            <a:off x="4687691" y="4407715"/>
            <a:ext cx="5532739" cy="2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Communicatieproces</a:t>
            </a:r>
            <a:endParaRPr lang="nl-NL" dirty="0"/>
          </a:p>
        </p:txBody>
      </p:sp>
      <p:sp>
        <p:nvSpPr>
          <p:cNvPr id="6" name="PIJL-RECHTS 5"/>
          <p:cNvSpPr/>
          <p:nvPr/>
        </p:nvSpPr>
        <p:spPr>
          <a:xfrm flipV="1">
            <a:off x="4727849" y="3195736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 rot="16200000">
            <a:off x="1991408" y="4185084"/>
            <a:ext cx="531676" cy="1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 rot="5400000">
            <a:off x="9595579" y="4185084"/>
            <a:ext cx="531676" cy="1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3359696" y="3054100"/>
            <a:ext cx="1320066" cy="4469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Encoderen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1602767" y="2934107"/>
            <a:ext cx="1101628" cy="5669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Zender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5375920" y="2938652"/>
            <a:ext cx="1377008" cy="634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Boodschap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7392145" y="2942159"/>
            <a:ext cx="1330077" cy="6171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Decoderen</a:t>
            </a:r>
          </a:p>
        </p:txBody>
      </p:sp>
      <p:sp>
        <p:nvSpPr>
          <p:cNvPr id="15" name="PIJL-RECHTS 5"/>
          <p:cNvSpPr/>
          <p:nvPr/>
        </p:nvSpPr>
        <p:spPr>
          <a:xfrm flipV="1">
            <a:off x="8760297" y="3171148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>
            <a:off x="9336360" y="2902296"/>
            <a:ext cx="1297522" cy="5987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Ontvanger</a:t>
            </a:r>
          </a:p>
        </p:txBody>
      </p:sp>
      <p:sp>
        <p:nvSpPr>
          <p:cNvPr id="17" name="PIJL-RECHTS 5"/>
          <p:cNvSpPr/>
          <p:nvPr/>
        </p:nvSpPr>
        <p:spPr>
          <a:xfrm flipV="1">
            <a:off x="6811832" y="3136930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5"/>
          <p:cNvSpPr/>
          <p:nvPr/>
        </p:nvSpPr>
        <p:spPr>
          <a:xfrm flipV="1">
            <a:off x="2752233" y="3165631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5"/>
          <p:cNvSpPr/>
          <p:nvPr/>
        </p:nvSpPr>
        <p:spPr>
          <a:xfrm rot="10800000" flipV="1">
            <a:off x="4795608" y="5085186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-RECHTS 5"/>
          <p:cNvSpPr/>
          <p:nvPr/>
        </p:nvSpPr>
        <p:spPr>
          <a:xfrm rot="10800000" flipV="1">
            <a:off x="7248129" y="5085185"/>
            <a:ext cx="580313" cy="1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5572941" y="4848630"/>
            <a:ext cx="1377008" cy="634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4244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Communicatieproces </a:t>
            </a:r>
            <a:br>
              <a:rPr lang="nl-NL" dirty="0" smtClean="0"/>
            </a:br>
            <a:r>
              <a:rPr lang="nl-NL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coderen en decoderen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1556792"/>
            <a:ext cx="6264696" cy="48006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Coderen en decoderen worden beïnvloed door:</a:t>
            </a:r>
          </a:p>
          <a:p>
            <a:pPr lvl="1"/>
            <a:r>
              <a:rPr lang="nl-NL" b="1" dirty="0"/>
              <a:t>Humeur</a:t>
            </a:r>
          </a:p>
          <a:p>
            <a:pPr lvl="1"/>
            <a:r>
              <a:rPr lang="nl-NL" b="1" dirty="0"/>
              <a:t>Ervaringen</a:t>
            </a:r>
            <a:endParaRPr lang="nl-NL" dirty="0"/>
          </a:p>
          <a:p>
            <a:pPr lvl="1"/>
            <a:r>
              <a:rPr lang="nl-NL" b="1" dirty="0"/>
              <a:t>Relatie</a:t>
            </a:r>
            <a:r>
              <a:rPr lang="nl-NL" dirty="0"/>
              <a:t>: vb. communiceren met vriend of baas</a:t>
            </a:r>
          </a:p>
          <a:p>
            <a:pPr lvl="1"/>
            <a:r>
              <a:rPr lang="nl-NL" b="1" dirty="0"/>
              <a:t>Omgeving</a:t>
            </a:r>
            <a:r>
              <a:rPr lang="nl-NL" dirty="0"/>
              <a:t>: vb. rustige kamer of druk feestje</a:t>
            </a:r>
            <a:endParaRPr lang="nl-NL" b="1" dirty="0"/>
          </a:p>
          <a:p>
            <a:pPr lvl="1"/>
            <a:r>
              <a:rPr lang="nl-NL" b="1" dirty="0"/>
              <a:t>Kennis</a:t>
            </a:r>
            <a:r>
              <a:rPr lang="nl-NL" dirty="0"/>
              <a:t>: vb. Veel of weinig kennis over het gespreksonderwerp</a:t>
            </a:r>
            <a:endParaRPr lang="nl-NL" b="1" dirty="0"/>
          </a:p>
          <a:p>
            <a:pPr lvl="1"/>
            <a:r>
              <a:rPr lang="nl-NL" b="1" dirty="0"/>
              <a:t>Meningen/voorkeuren</a:t>
            </a:r>
            <a:r>
              <a:rPr lang="nl-NL" dirty="0"/>
              <a:t>: vb. als je positief denkt over een voorstel</a:t>
            </a:r>
          </a:p>
          <a:p>
            <a:pPr lvl="1"/>
            <a:r>
              <a:rPr lang="nl-NL" b="1" dirty="0"/>
              <a:t>Referentiekader</a:t>
            </a:r>
            <a:r>
              <a:rPr lang="nl-NL" dirty="0"/>
              <a:t>: als je waarden/normen/ideeën/ gewoonten die je gebruikt in je denken en doen. </a:t>
            </a:r>
            <a:endParaRPr lang="nl-NL" b="1" dirty="0"/>
          </a:p>
          <a:p>
            <a:endParaRPr lang="nl-NL" dirty="0"/>
          </a:p>
        </p:txBody>
      </p:sp>
      <p:pic>
        <p:nvPicPr>
          <p:cNvPr id="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2060848"/>
            <a:ext cx="2474159" cy="41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063552" y="1556793"/>
            <a:ext cx="8147248" cy="4569371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 smtClean="0"/>
              <a:t>In het communicatie</a:t>
            </a:r>
            <a:r>
              <a:rPr lang="nl-NL" b="1" dirty="0" smtClean="0"/>
              <a:t>proces</a:t>
            </a:r>
            <a:r>
              <a:rPr lang="nl-NL" dirty="0" smtClean="0"/>
              <a:t> is er altijd sprake van feedback.</a:t>
            </a:r>
          </a:p>
          <a:p>
            <a:pPr marL="342900" indent="-342900"/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Elke communicatie wordt afgesloten met feedback, ook als iemand zwijgt dan geeft hij ‘antwoord’. </a:t>
            </a:r>
            <a:endParaRPr lang="nl-NL" dirty="0" smtClean="0">
              <a:sym typeface="Wingdings" pitchFamily="2" charset="2"/>
            </a:endParaRPr>
          </a:p>
          <a:p>
            <a:endParaRPr lang="nl-NL" dirty="0">
              <a:sym typeface="Wingdings" pitchFamily="2" charset="2"/>
            </a:endParaRPr>
          </a:p>
          <a:p>
            <a:pPr marL="342900" indent="-342900"/>
            <a:endParaRPr lang="nl-NL" dirty="0">
              <a:sym typeface="Wingdings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7511" t="39389" r="19768" b="27268"/>
          <a:stretch/>
        </p:blipFill>
        <p:spPr>
          <a:xfrm>
            <a:off x="5115892" y="4005064"/>
            <a:ext cx="508456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07568" y="1556793"/>
            <a:ext cx="8003232" cy="4569371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nl-NL" dirty="0" smtClean="0">
                <a:sym typeface="Wingdings" pitchFamily="2" charset="2"/>
              </a:rPr>
              <a:t>Als een ontvanger informatie geeft over de wijze waarop hij de boodschap ontvangt en interpreteert, noemen we dat feedback.</a:t>
            </a:r>
          </a:p>
          <a:p>
            <a:pPr marL="0" lvl="1" indent="0">
              <a:buNone/>
            </a:pPr>
            <a:r>
              <a:rPr lang="nl-NL" dirty="0" smtClean="0">
                <a:sym typeface="Wingdings" pitchFamily="2" charset="2"/>
              </a:rPr>
              <a:t>Voorwaarden van goede feedback: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Actief luisteren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Ik-vorm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Gelijkwaardige relatie tussen zender en ontvanger</a:t>
            </a:r>
          </a:p>
          <a:p>
            <a:pPr marL="0" lvl="1" indent="0">
              <a:buNone/>
            </a:pPr>
            <a:endParaRPr lang="nl-NL" dirty="0">
              <a:sym typeface="Wingdings" pitchFamily="2" charset="2"/>
            </a:endParaRPr>
          </a:p>
          <a:p>
            <a:pPr marL="0" lvl="1" indent="0">
              <a:buNone/>
            </a:pPr>
            <a:r>
              <a:rPr lang="nl-NL" dirty="0" smtClean="0">
                <a:sym typeface="Wingdings" pitchFamily="2" charset="2"/>
              </a:rPr>
              <a:t>Soorten feedback</a:t>
            </a:r>
          </a:p>
          <a:p>
            <a:pPr lvl="1"/>
            <a:r>
              <a:rPr lang="nl-NL" b="1" dirty="0" smtClean="0">
                <a:sym typeface="Wingdings" pitchFamily="2" charset="2"/>
              </a:rPr>
              <a:t>Onbewust</a:t>
            </a:r>
            <a:r>
              <a:rPr lang="nl-NL" dirty="0" smtClean="0">
                <a:sym typeface="Wingdings" pitchFamily="2" charset="2"/>
              </a:rPr>
              <a:t> (gapen) 	  -	</a:t>
            </a:r>
            <a:r>
              <a:rPr lang="nl-NL" b="1" dirty="0">
                <a:sym typeface="Wingdings" pitchFamily="2" charset="2"/>
              </a:rPr>
              <a:t>B</a:t>
            </a:r>
            <a:r>
              <a:rPr lang="nl-NL" b="1" dirty="0" smtClean="0">
                <a:sym typeface="Wingdings" pitchFamily="2" charset="2"/>
              </a:rPr>
              <a:t>ewust</a:t>
            </a:r>
            <a:r>
              <a:rPr lang="nl-NL" dirty="0" smtClean="0">
                <a:sym typeface="Wingdings" pitchFamily="2" charset="2"/>
              </a:rPr>
              <a:t> (verduidelijkingsvraag stellen)</a:t>
            </a:r>
          </a:p>
          <a:p>
            <a:pPr lvl="1"/>
            <a:r>
              <a:rPr lang="nl-NL" b="1" dirty="0" smtClean="0">
                <a:sym typeface="Wingdings" pitchFamily="2" charset="2"/>
              </a:rPr>
              <a:t>Verbaal</a:t>
            </a:r>
            <a:r>
              <a:rPr lang="nl-NL" dirty="0" smtClean="0">
                <a:sym typeface="Wingdings" pitchFamily="2" charset="2"/>
              </a:rPr>
              <a:t> (terug schrijven)  -	O</a:t>
            </a:r>
            <a:r>
              <a:rPr lang="nl-NL" b="1" dirty="0" smtClean="0">
                <a:sym typeface="Wingdings" pitchFamily="2" charset="2"/>
              </a:rPr>
              <a:t>nverbaal</a:t>
            </a:r>
            <a:r>
              <a:rPr lang="nl-NL" dirty="0" smtClean="0">
                <a:sym typeface="Wingdings" pitchFamily="2" charset="2"/>
              </a:rPr>
              <a:t> (houding)</a:t>
            </a:r>
          </a:p>
          <a:p>
            <a:pPr lvl="1"/>
            <a:r>
              <a:rPr lang="nl-NL" b="1" dirty="0" smtClean="0">
                <a:sym typeface="Wingdings" pitchFamily="2" charset="2"/>
              </a:rPr>
              <a:t>Kort</a:t>
            </a:r>
            <a:r>
              <a:rPr lang="nl-NL" dirty="0" smtClean="0">
                <a:sym typeface="Wingdings" pitchFamily="2" charset="2"/>
              </a:rPr>
              <a:t> (</a:t>
            </a:r>
            <a:r>
              <a:rPr lang="nl-NL" dirty="0" err="1" smtClean="0">
                <a:sym typeface="Wingdings" pitchFamily="2" charset="2"/>
              </a:rPr>
              <a:t>hmm</a:t>
            </a:r>
            <a:r>
              <a:rPr lang="nl-NL" dirty="0" smtClean="0">
                <a:sym typeface="Wingdings" pitchFamily="2" charset="2"/>
              </a:rPr>
              <a:t>, ja)		  -	</a:t>
            </a:r>
            <a:r>
              <a:rPr lang="nl-NL" b="1" dirty="0" smtClean="0">
                <a:sym typeface="Wingdings" pitchFamily="2" charset="2"/>
              </a:rPr>
              <a:t>Lang</a:t>
            </a:r>
            <a:r>
              <a:rPr lang="nl-NL" dirty="0" smtClean="0">
                <a:sym typeface="Wingdings" pitchFamily="2" charset="2"/>
              </a:rPr>
              <a:t> (uitgebreid)</a:t>
            </a:r>
          </a:p>
          <a:p>
            <a:pPr lvl="1"/>
            <a:r>
              <a:rPr lang="nl-NL" b="1" dirty="0">
                <a:sym typeface="Wingdings" pitchFamily="2" charset="2"/>
              </a:rPr>
              <a:t>D</a:t>
            </a:r>
            <a:r>
              <a:rPr lang="nl-NL" b="1" dirty="0" smtClean="0">
                <a:sym typeface="Wingdings" pitchFamily="2" charset="2"/>
              </a:rPr>
              <a:t>irecte</a:t>
            </a:r>
            <a:r>
              <a:rPr lang="nl-NL" dirty="0" smtClean="0">
                <a:sym typeface="Wingdings" pitchFamily="2" charset="2"/>
              </a:rPr>
              <a:t> (gelijk reageren)	  -	</a:t>
            </a:r>
            <a:r>
              <a:rPr lang="nl-NL" b="1" dirty="0">
                <a:sym typeface="Wingdings" pitchFamily="2" charset="2"/>
              </a:rPr>
              <a:t>I</a:t>
            </a:r>
            <a:r>
              <a:rPr lang="nl-NL" b="1" dirty="0" smtClean="0">
                <a:sym typeface="Wingdings" pitchFamily="2" charset="2"/>
              </a:rPr>
              <a:t>ndirect</a:t>
            </a:r>
            <a:r>
              <a:rPr lang="nl-NL" dirty="0" smtClean="0">
                <a:sym typeface="Wingdings" pitchFamily="2" charset="2"/>
              </a:rPr>
              <a:t> (achteraf, brief)</a:t>
            </a:r>
          </a:p>
          <a:p>
            <a:endParaRPr lang="nl-NL" dirty="0">
              <a:sym typeface="Wingdings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Manieren van feedback </a:t>
            </a:r>
          </a:p>
        </p:txBody>
      </p:sp>
    </p:spTree>
    <p:extLst>
      <p:ext uri="{BB962C8B-B14F-4D97-AF65-F5344CB8AC3E}">
        <p14:creationId xmlns:p14="http://schemas.microsoft.com/office/powerpoint/2010/main" val="18970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1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verbale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Verbaal: </a:t>
            </a:r>
            <a:endParaRPr lang="nl-NL" dirty="0" smtClean="0"/>
          </a:p>
          <a:p>
            <a:pPr marL="342900" indent="-342900"/>
            <a:r>
              <a:rPr lang="nl-NL" b="1" dirty="0" smtClean="0"/>
              <a:t>Mondelinge communicatie </a:t>
            </a:r>
            <a:r>
              <a:rPr lang="nl-NL" dirty="0" smtClean="0"/>
              <a:t>= </a:t>
            </a:r>
            <a:r>
              <a:rPr lang="nl-NL" altLang="nl-NL" dirty="0" smtClean="0"/>
              <a:t>woorden uitspreken.</a:t>
            </a:r>
            <a:endParaRPr lang="nl-NL" altLang="nl-NL" dirty="0"/>
          </a:p>
          <a:p>
            <a:pPr marL="0" lvl="1" indent="0">
              <a:buNone/>
            </a:pPr>
            <a:r>
              <a:rPr lang="nl-NL" altLang="nl-NL" dirty="0" smtClean="0"/>
              <a:t>Vb</a:t>
            </a:r>
            <a:r>
              <a:rPr lang="nl-NL" altLang="nl-NL" dirty="0"/>
              <a:t>. gesprek, lezing, vergadering, radio- of televisie-uitzending.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altLang="nl-NL" b="1" dirty="0" smtClean="0"/>
              <a:t>Schriftelijke communicatie</a:t>
            </a:r>
            <a:r>
              <a:rPr lang="nl-NL" altLang="nl-NL" b="1" i="1" dirty="0" smtClean="0"/>
              <a:t> = </a:t>
            </a:r>
            <a:r>
              <a:rPr lang="nl-NL" altLang="nl-NL" dirty="0" smtClean="0"/>
              <a:t>woorden schrijven of typen.</a:t>
            </a:r>
          </a:p>
          <a:p>
            <a:r>
              <a:rPr lang="nl-NL" altLang="nl-NL" dirty="0" smtClean="0"/>
              <a:t>Vb</a:t>
            </a:r>
            <a:r>
              <a:rPr lang="nl-NL" altLang="nl-NL" dirty="0"/>
              <a:t>. brief, memo, email, sms, notulen, nieuwsbrief, folder, </a:t>
            </a:r>
            <a:r>
              <a:rPr lang="nl-NL" altLang="nl-NL" dirty="0" smtClean="0"/>
              <a:t>krant</a:t>
            </a:r>
            <a:endParaRPr lang="nl-NL" altLang="nl-NL" dirty="0"/>
          </a:p>
          <a:p>
            <a:endParaRPr lang="nl-NL" dirty="0"/>
          </a:p>
        </p:txBody>
      </p:sp>
      <p:pic>
        <p:nvPicPr>
          <p:cNvPr id="1026" name="Picture 2" descr="Wat heeft nieuwswaarde? Krijg media-aandacht in de kr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374220"/>
            <a:ext cx="3346054" cy="22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-up d'une adolescente aux cheveux bouclÃ©s parlant au tÃ©lÃ©phone Photo grat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95" y="4331512"/>
            <a:ext cx="3418433" cy="22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Vormen van non-verbale communicatie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allerlei vormen van non-verbale communicatie; </a:t>
            </a:r>
          </a:p>
          <a:p>
            <a:pPr marL="342900" indent="-342900"/>
            <a:r>
              <a:rPr lang="nl-NL" b="1" dirty="0"/>
              <a:t>Algemeen voorkomen; </a:t>
            </a:r>
            <a:r>
              <a:rPr lang="nl-NL" dirty="0"/>
              <a:t>aan je uiterlijk en aan hoe je je kleedt kunnen anderen zien wat je wilt uitstralen of hoe je je voelt. </a:t>
            </a:r>
          </a:p>
          <a:p>
            <a:pPr marL="342900" indent="-342900"/>
            <a:r>
              <a:rPr lang="nl-NL" b="1" dirty="0"/>
              <a:t>Lichaamshouding</a:t>
            </a:r>
            <a:r>
              <a:rPr lang="nl-NL" dirty="0"/>
              <a:t> zegt iets over de manier waarop je in het leven staat. Heb je een positieve dag? Dan straal je dit ook uit. </a:t>
            </a:r>
          </a:p>
          <a:p>
            <a:pPr marL="342900" indent="-342900"/>
            <a:r>
              <a:rPr lang="nl-NL" b="1" dirty="0"/>
              <a:t>Gebaren </a:t>
            </a:r>
            <a:r>
              <a:rPr lang="nl-NL" dirty="0"/>
              <a:t>onderstrepen nog eens extra wat je zegt. </a:t>
            </a:r>
          </a:p>
          <a:p>
            <a:pPr marL="342900" indent="-342900"/>
            <a:r>
              <a:rPr lang="nl-NL" b="1" dirty="0"/>
              <a:t>Gezichtsuitdrukkingen</a:t>
            </a:r>
            <a:r>
              <a:rPr lang="nl-NL" dirty="0"/>
              <a:t> aan iemands gezichtsuitdrukking kun je veel aflezen. In een gesprek kun je zien of iemand geïnteresseerd is of niet. </a:t>
            </a:r>
          </a:p>
          <a:p>
            <a:pPr marL="342900" indent="-342900"/>
            <a:r>
              <a:rPr lang="nl-NL" b="1" dirty="0"/>
              <a:t>Aanraking en nabijheidsgedrag </a:t>
            </a:r>
            <a:r>
              <a:rPr lang="nl-NL" dirty="0"/>
              <a:t> de afstand die er is tijdens het contact met de ander ‘vertelt’ iets. </a:t>
            </a:r>
          </a:p>
          <a:p>
            <a:pPr marL="342900" indent="-342900"/>
            <a:r>
              <a:rPr lang="nl-NL" b="1" dirty="0" smtClean="0"/>
              <a:t>Stem </a:t>
            </a:r>
            <a:r>
              <a:rPr lang="nl-NL" altLang="nl-NL" dirty="0"/>
              <a:t>de manier waarop je spreekt, het volume, de intonatie, </a:t>
            </a:r>
            <a:r>
              <a:rPr lang="nl-NL" altLang="nl-NL" dirty="0" smtClean="0"/>
              <a:t>snelheid.</a:t>
            </a:r>
            <a:endParaRPr lang="nl-NL" altLang="nl-NL" dirty="0"/>
          </a:p>
          <a:p>
            <a:pPr marL="342900" indent="-342900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297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Betekenis van non-verbale communicatie in contact.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non-verbale communicatie heeft </a:t>
            </a:r>
            <a:r>
              <a:rPr lang="nl-NL" dirty="0" smtClean="0"/>
              <a:t>verschillende </a:t>
            </a:r>
            <a:r>
              <a:rPr lang="nl-NL" dirty="0"/>
              <a:t>betekenissen in het contact. </a:t>
            </a:r>
          </a:p>
          <a:p>
            <a:pPr marL="342900" indent="-342900"/>
            <a:r>
              <a:rPr lang="nl-NL" dirty="0"/>
              <a:t>Informatie </a:t>
            </a:r>
            <a:r>
              <a:rPr lang="nl-NL" dirty="0" smtClean="0"/>
              <a:t>overbrengen</a:t>
            </a:r>
          </a:p>
          <a:p>
            <a:pPr marL="342900" indent="-342900"/>
            <a:r>
              <a:rPr lang="nl-NL" dirty="0" smtClean="0"/>
              <a:t>Contact leggen en onderhouden </a:t>
            </a:r>
          </a:p>
          <a:p>
            <a:pPr marL="342900" indent="-342900"/>
            <a:r>
              <a:rPr lang="nl-NL" dirty="0" smtClean="0"/>
              <a:t>Belangstelling </a:t>
            </a:r>
            <a:r>
              <a:rPr lang="nl-NL" dirty="0"/>
              <a:t>tonen </a:t>
            </a:r>
            <a:endParaRPr lang="nl-NL" dirty="0" smtClean="0"/>
          </a:p>
          <a:p>
            <a:pPr marL="342900" indent="-342900"/>
            <a:r>
              <a:rPr lang="nl-NL" dirty="0" smtClean="0"/>
              <a:t>Feedback </a:t>
            </a:r>
            <a:r>
              <a:rPr lang="nl-NL" dirty="0"/>
              <a:t>geven  </a:t>
            </a:r>
            <a:endParaRPr lang="nl-NL" dirty="0" smtClean="0"/>
          </a:p>
          <a:p>
            <a:pPr marL="342900" indent="-342900"/>
            <a:r>
              <a:rPr lang="nl-NL" dirty="0" smtClean="0"/>
              <a:t>Gevoelens uiten</a:t>
            </a:r>
            <a:endParaRPr lang="nl-NL" dirty="0"/>
          </a:p>
        </p:txBody>
      </p:sp>
      <p:pic>
        <p:nvPicPr>
          <p:cNvPr id="2050" name="Picture 2" descr="Afbeeldingsresultaat voor belangstelling ton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293096"/>
            <a:ext cx="3176141" cy="21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556792"/>
            <a:ext cx="7776864" cy="504056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Lichaamstaal – minstents 70% van de communicatie is via lichaamstaal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Wat roept jouw houding op bij anderen?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95600" y="206084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Waarom knik je als je luistert?</a:t>
            </a:r>
          </a:p>
          <a:p>
            <a:r>
              <a:rPr lang="nl-NL" dirty="0"/>
              <a:t>Hoe sta jij op je voeten?</a:t>
            </a:r>
            <a:br>
              <a:rPr lang="nl-NL" dirty="0"/>
            </a:br>
            <a:r>
              <a:rPr lang="nl-NL" dirty="0"/>
              <a:t>Wat denk jij er van als iemand naar jou wijst?</a:t>
            </a:r>
          </a:p>
          <a:p>
            <a:r>
              <a:rPr lang="nl-NL" dirty="0"/>
              <a:t>Hoe ziet jouw glimlacht eruit?</a:t>
            </a:r>
          </a:p>
          <a:p>
            <a:r>
              <a:rPr lang="nl-NL" dirty="0"/>
              <a:t>Hoe reageer jij als je wordt aangestaard?</a:t>
            </a:r>
          </a:p>
          <a:p>
            <a:r>
              <a:rPr lang="nl-NL" dirty="0"/>
              <a:t>Hoe merk ij of iemand liegt?</a:t>
            </a:r>
          </a:p>
          <a:p>
            <a:r>
              <a:rPr lang="nl-NL" dirty="0"/>
              <a:t>Hoe groet jij een goede vriendin?</a:t>
            </a:r>
          </a:p>
          <a:p>
            <a:r>
              <a:rPr lang="nl-NL" dirty="0"/>
              <a:t>Welke informatie geeft iemands stem jou?</a:t>
            </a:r>
          </a:p>
          <a:p>
            <a:r>
              <a:rPr lang="nl-NL" dirty="0"/>
              <a:t>Hoe is jouw luisterhouding?</a:t>
            </a:r>
          </a:p>
        </p:txBody>
      </p:sp>
    </p:spTree>
    <p:extLst>
      <p:ext uri="{BB962C8B-B14F-4D97-AF65-F5344CB8AC3E}">
        <p14:creationId xmlns:p14="http://schemas.microsoft.com/office/powerpoint/2010/main" val="27561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5680" y="476672"/>
            <a:ext cx="6995120" cy="86409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straalt deze persoon uit in de non-verbale communicatie?</a:t>
            </a:r>
            <a:endParaRPr lang="nl-NL" dirty="0"/>
          </a:p>
        </p:txBody>
      </p:sp>
      <p:pic>
        <p:nvPicPr>
          <p:cNvPr id="5" name="irc_mi" descr="http://b2.img.mobypicture.com/9ae95655ca905aaf692323c850b3ce96_view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08" y="2019345"/>
            <a:ext cx="4598441" cy="30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lifelounge.be/wp-content/uploads/2015/08/DSC_0447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96" y="2019344"/>
            <a:ext cx="4553098" cy="339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tatic.apparata.nl/images/2014/akward-tinder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18" y="2019344"/>
            <a:ext cx="4754054" cy="321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fbeeldingsresultaat voor zakenman aan het wer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/>
        </p:blipFill>
        <p:spPr bwMode="auto">
          <a:xfrm>
            <a:off x="3530718" y="2060373"/>
            <a:ext cx="4945418" cy="32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Non-verbale communicatie verraad veel.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https://www.npo3.nl/de-psycho-show/18-09-2019/BV_101394792/POMS_BV_15685979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4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576" y="1556793"/>
            <a:ext cx="8208912" cy="4569371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Verbaal	</a:t>
            </a:r>
            <a:r>
              <a:rPr lang="nl-NL" dirty="0" smtClean="0"/>
              <a:t>				</a:t>
            </a:r>
            <a:r>
              <a:rPr lang="nl-NL" b="1" dirty="0" smtClean="0"/>
              <a:t>Non-verbaal</a:t>
            </a:r>
          </a:p>
          <a:p>
            <a:r>
              <a:rPr lang="nl-NL" i="1" dirty="0" smtClean="0"/>
              <a:t>Communicatie met woorden</a:t>
            </a:r>
            <a:r>
              <a:rPr lang="nl-NL" dirty="0" smtClean="0"/>
              <a:t>		</a:t>
            </a:r>
            <a:r>
              <a:rPr lang="nl-NL" i="1" dirty="0" smtClean="0"/>
              <a:t>communicatie zonder woorden</a:t>
            </a:r>
          </a:p>
          <a:p>
            <a:endParaRPr lang="nl-NL" dirty="0" smtClean="0"/>
          </a:p>
          <a:p>
            <a:r>
              <a:rPr lang="nl-NL" dirty="0" smtClean="0"/>
              <a:t>Voorbeeld:				Voorbeeld:</a:t>
            </a:r>
            <a:endParaRPr lang="nl-NL" dirty="0"/>
          </a:p>
          <a:p>
            <a:r>
              <a:rPr lang="nl-NL" dirty="0" smtClean="0"/>
              <a:t>Gesproken 				Lichaamstaal, </a:t>
            </a:r>
            <a:r>
              <a:rPr lang="nl-NL" dirty="0"/>
              <a:t>	 </a:t>
            </a:r>
            <a:r>
              <a:rPr lang="nl-NL" dirty="0" smtClean="0"/>
              <a:t>             Geschreven				houding, stem, 							gezichtsuitdrukking, 						gevoelens, uiterlijk, enz.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4511824" y="1268760"/>
            <a:ext cx="158417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6114136" y="1268760"/>
            <a:ext cx="1350017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boodschap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351584" y="1628801"/>
            <a:ext cx="7715200" cy="4569371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Communicatie is een proces van informatie overdracht.</a:t>
            </a:r>
          </a:p>
          <a:p>
            <a:endParaRPr lang="nl-NL" dirty="0" smtClean="0"/>
          </a:p>
          <a:p>
            <a:r>
              <a:rPr lang="nl-NL" dirty="0" smtClean="0"/>
              <a:t>Communicatie </a:t>
            </a:r>
            <a:r>
              <a:rPr lang="nl-NL" dirty="0"/>
              <a:t>heeft dus te maken met de </a:t>
            </a:r>
            <a:r>
              <a:rPr lang="nl-NL" b="1" dirty="0"/>
              <a:t>inhoud</a:t>
            </a:r>
            <a:r>
              <a:rPr lang="nl-NL" dirty="0"/>
              <a:t> = </a:t>
            </a:r>
            <a:r>
              <a:rPr lang="nl-NL" b="1" dirty="0"/>
              <a:t>wat</a:t>
            </a:r>
            <a:r>
              <a:rPr lang="nl-NL" dirty="0"/>
              <a:t> je zegt.</a:t>
            </a:r>
          </a:p>
          <a:p>
            <a:r>
              <a:rPr lang="nl-NL" dirty="0"/>
              <a:t>Maar ook met de </a:t>
            </a:r>
            <a:r>
              <a:rPr lang="nl-NL" b="1" dirty="0"/>
              <a:t>relatie</a:t>
            </a:r>
            <a:r>
              <a:rPr lang="nl-NL" dirty="0"/>
              <a:t> tot de ander = </a:t>
            </a:r>
            <a:r>
              <a:rPr lang="nl-NL" b="1" dirty="0"/>
              <a:t>hoe</a:t>
            </a:r>
            <a:r>
              <a:rPr lang="nl-NL" dirty="0"/>
              <a:t> je iets zegt.</a:t>
            </a:r>
          </a:p>
          <a:p>
            <a:endParaRPr lang="nl-NL" dirty="0"/>
          </a:p>
          <a:p>
            <a:r>
              <a:rPr lang="nl-NL" b="1" dirty="0"/>
              <a:t>Inhoudelijk</a:t>
            </a:r>
            <a:r>
              <a:rPr lang="nl-NL" dirty="0"/>
              <a:t> en </a:t>
            </a:r>
            <a:r>
              <a:rPr lang="nl-NL" b="1" dirty="0"/>
              <a:t>relationeel</a:t>
            </a:r>
            <a:r>
              <a:rPr lang="nl-NL" dirty="0"/>
              <a:t> aspect van </a:t>
            </a:r>
            <a:r>
              <a:rPr lang="nl-NL" dirty="0" smtClean="0"/>
              <a:t>communiceren</a:t>
            </a:r>
          </a:p>
          <a:p>
            <a:endParaRPr lang="nl-NL" dirty="0"/>
          </a:p>
          <a:p>
            <a:r>
              <a:rPr lang="nl-NL" dirty="0" smtClean="0"/>
              <a:t>       Wat?		 Hoe?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37511" t="39389" r="19768" b="27268"/>
          <a:stretch/>
        </p:blipFill>
        <p:spPr>
          <a:xfrm>
            <a:off x="5135262" y="4331038"/>
            <a:ext cx="5532739" cy="2429007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2927648" y="386104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511824" y="386104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1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lnSpc>
            <a:spcPts val="3000"/>
          </a:lnSpc>
          <a:defRPr sz="28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Da Vinci WWJAV 2020.pptx" id="{37637FA6-B946-4B3A-B150-C3ABA2DB75F0}" vid="{B58BCFEB-D656-4C85-B399-4AB7F41951D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Powerpoint_Da Vinci WWJAV 2020</Template>
  <TotalTime>0</TotalTime>
  <Words>689</Words>
  <Application>Microsoft Office PowerPoint</Application>
  <PresentationFormat>Breedbeeld</PresentationFormat>
  <Paragraphs>108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Cardenio Modern</vt:lpstr>
      <vt:lpstr>Wingdings</vt:lpstr>
      <vt:lpstr>Kantoorthema</vt:lpstr>
      <vt:lpstr>Verbale en non verbale communicatie</vt:lpstr>
      <vt:lpstr>Vormen van verbale communicatie</vt:lpstr>
      <vt:lpstr>Vormen van non-verbale communicatie </vt:lpstr>
      <vt:lpstr>Betekenis van non-verbale communicatie in contact. </vt:lpstr>
      <vt:lpstr>Voorbeeld</vt:lpstr>
      <vt:lpstr>Wat straalt deze persoon uit in de non-verbale communicatie?</vt:lpstr>
      <vt:lpstr>Non-verbale communicatie verraad veel.</vt:lpstr>
      <vt:lpstr>  Communicatie</vt:lpstr>
      <vt:lpstr>Communicatie boodschap</vt:lpstr>
      <vt:lpstr>Communicatieproces</vt:lpstr>
      <vt:lpstr>Communicatieproces</vt:lpstr>
      <vt:lpstr>Communicatieproces  coderen en decoderen</vt:lpstr>
      <vt:lpstr>Feedback </vt:lpstr>
      <vt:lpstr>Manieren van feedback 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Verbale en non verbale communicatie</dc:title>
  <dc:creator>Marjolein Knijnenburg</dc:creator>
  <cp:lastModifiedBy>Marjolein Knijnenburg</cp:lastModifiedBy>
  <cp:revision>2</cp:revision>
  <dcterms:created xsi:type="dcterms:W3CDTF">2020-07-06T13:33:08Z</dcterms:created>
  <dcterms:modified xsi:type="dcterms:W3CDTF">2020-07-06T13:38:39Z</dcterms:modified>
</cp:coreProperties>
</file>